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_clean_educational_infographic_poster_in_a_lands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4B6E"/>
                </a:solidFill>
              </a:defRPr>
            </a:pPr>
            <a:r>
              <a:t>1. İSİM (AD)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9737A"/>
                </a:solidFill>
              </a:defRPr>
            </a:pPr>
            <a:r>
              <a:t>Varlıkları ve kavramları karşılayan sözcükler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25880"/>
            <a:ext cx="365760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90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A90C4"/>
                </a:solidFill>
              </a:defRPr>
            </a:pPr>
            <a:r>
              <a:t>Tanım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İnsan, hayvan, bitki, eşya, yer, duygu, düşünce ve kavramların adını karşılayan sözcüklere isim denir.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70248" y="1325880"/>
            <a:ext cx="365760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90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A90C4"/>
                </a:solidFill>
              </a:defRPr>
            </a:pPr>
            <a:r>
              <a:t>Özellikleri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• Tek başına bir varlığı/kavramı karşılayabilir.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• Özne, nesne, yer tamlayıcısı gibi görevlerde bulunabilir.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• Somut veya soyut olabilir.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83296" y="1325880"/>
            <a:ext cx="361188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90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A90C4"/>
                </a:solidFill>
              </a:defRPr>
            </a:pPr>
            <a:r>
              <a:t>Örnekler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kitap, öğretmen, kedi, okul, Ankara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sevgi, umut, özgürlük, düşünce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3520440"/>
            <a:ext cx="5577840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90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A90C4"/>
                </a:solidFill>
              </a:defRPr>
            </a:pPr>
            <a:r>
              <a:t>Somut – Soyut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SOMUT: Beş duyu organımızdan biriyle algılayabildiğimiz adlar.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→ masa, çiçek, ses, yağmur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SOYUT: Duyularla algılanamayan kavramlar.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→ sevgi, korku, mutluluk, adalet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3520440"/>
            <a:ext cx="5486400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90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A90C4"/>
                </a:solidFill>
              </a:defRPr>
            </a:pPr>
            <a:r>
              <a:t>Cümlede isimleri bulalım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“Çocuklar bahçede kitap okudu.”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→ çocuklar, bahçe, kitap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“Mutluluk insanı güçlendirir.”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→ mutluluk, insan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4B6E"/>
                </a:solidFill>
              </a:defRPr>
            </a:pPr>
            <a:r>
              <a:t>2. SIFAT (ÖN AD)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9737A"/>
                </a:solidFill>
              </a:defRPr>
            </a:pPr>
            <a:r>
              <a:t>İsimleri niteleyen veya belirten sözcükler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25880"/>
            <a:ext cx="365760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79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7914E"/>
                </a:solidFill>
              </a:defRPr>
            </a:pPr>
            <a:r>
              <a:t>Tanım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İsimlerin önüne gelerek onların özelliğini, durumunu, sayısını veya işaretini belirten sözcüklere sıfat denir.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70248" y="1325880"/>
            <a:ext cx="365760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79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7914E"/>
                </a:solidFill>
              </a:defRPr>
            </a:pPr>
            <a:r>
              <a:t>Niteleme Sıfatı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İsmin nasıl olduğunu bildirir.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Sorusu: NASIL?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→ güzel ev, uzun yol, mavi gömlek, çalışkan öğrenci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83296" y="1325880"/>
            <a:ext cx="3611880" cy="187451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79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7914E"/>
                </a:solidFill>
              </a:defRPr>
            </a:pPr>
            <a:r>
              <a:t>Belirtme Sıfatları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İşaret: bu kitap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Sayı: üç öğrenci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Belgisiz: bazı insanlar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Soru: hangi kitap?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3474720"/>
            <a:ext cx="5577840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79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7914E"/>
                </a:solidFill>
              </a:defRPr>
            </a:pPr>
            <a:r>
              <a:t>Sıfatı nasıl buluruz?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1. Önce ismi bul.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2. İsmin önündeki sözcüğe bak.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3. “Nasıl, hangi, kaç, kaçıncı, ne kadar?” sorularını sor.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Örnek: “İki güzel elma aldım.”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→ iki = sayı sıfatı; güzel = niteleme sıfatı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3474720"/>
            <a:ext cx="5486400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79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7914E"/>
                </a:solidFill>
              </a:defRPr>
            </a:pPr>
            <a:r>
              <a:t>Dikkat!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Sıfat, bağlı olduğu isimle birlikte düşünülür.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“Güzel bir gün.” → güzel = sıfat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“Güzel konuştu.” → güzel = zarf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Aynı sözcük cümlede farklı görev üstlenebilir.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4B6E"/>
                </a:solidFill>
              </a:defRPr>
            </a:pPr>
            <a:r>
              <a:t>3. ZARF (BELİRTEÇ)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9737A"/>
                </a:solidFill>
              </a:defRPr>
            </a:pPr>
            <a:r>
              <a:t>Fiilleri, fiilimsileri, sıfatları veya başka zarfları belirtir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25880"/>
            <a:ext cx="365760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8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E87D2D"/>
                </a:solidFill>
              </a:defRPr>
            </a:pPr>
            <a:r>
              <a:t>Tanım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Eylemin nasıl, ne zaman, ne kadar veya hangi yönde yapıldığını bildiren sözcüklerdir. Bazı zarflar sıfatları ve başka zarfları da belirtir.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70248" y="1325880"/>
            <a:ext cx="365760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8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E87D2D"/>
                </a:solidFill>
              </a:defRPr>
            </a:pPr>
            <a:r>
              <a:t>Zaman – Yer Yön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Zaman: bugün, dün, şimdi, yarın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Yer-yön: içeri, dışarı, aşağı, yukarı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Örnek: “Yarın dışarı çıkacağız.”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83296" y="1325880"/>
            <a:ext cx="361188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8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E87D2D"/>
                </a:solidFill>
              </a:defRPr>
            </a:pPr>
            <a:r>
              <a:t>Durum – Miktar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Durum: hızlıca, yavaşça, dikkatlice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Miktar: çok, az, daha, en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“Çok güzel konuştu.”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3520440"/>
            <a:ext cx="5577840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8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E87D2D"/>
                </a:solidFill>
              </a:defRPr>
            </a:pPr>
            <a:r>
              <a:t>Zarfı bulma yöntemi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Önce yüklemi/fiili bul.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Fiile “nasıl, ne zaman, nereye, ne kadar?” sorularını sor.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“Çocuk hızlı koştu.”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→ nasıl koştu? hızlı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“Dün geldi.”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→ ne zaman geldi? dün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3520440"/>
            <a:ext cx="5486400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8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E87D2D"/>
                </a:solidFill>
              </a:defRPr>
            </a:pPr>
            <a:r>
              <a:t>Sıfat mı, zarf mı?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“Hızlı tren” → hızlı = sıfat (ismi niteler)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“Hızlı koştu.” → hızlı = zarf (fiili belirtir)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İpucu: Sözcüğün hangi kelimeyi etkilediğine bak!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4B6E"/>
                </a:solidFill>
              </a:defRPr>
            </a:pPr>
            <a:r>
              <a:t>4. ÇEKİMLİ FİİL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9737A"/>
                </a:solidFill>
              </a:defRPr>
            </a:pPr>
            <a:r>
              <a:t>Kip ve kişi eki alarak yargı bildiren fiiller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25880"/>
            <a:ext cx="365760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849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68499E"/>
                </a:solidFill>
              </a:defRPr>
            </a:pPr>
            <a:r>
              <a:t>Tanım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İş, oluş veya durum bildiren fiillerin kip ve kişi eki alarak cümlede yargı bildirmesine çekimli fiil denir.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70248" y="1325880"/>
            <a:ext cx="365760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849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68499E"/>
                </a:solidFill>
              </a:defRPr>
            </a:pPr>
            <a:r>
              <a:t>Nasıl oluşur?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FİİL KÖKÜ/GÖVDESİ + KİP EKİ + KİŞİ EKİ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gel-di-m → gel + di + m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oku-yor-sun → oku + yor + sun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83296" y="1325880"/>
            <a:ext cx="361188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849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68499E"/>
                </a:solidFill>
              </a:defRPr>
            </a:pPr>
            <a:r>
              <a:t>Kipler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Haber kipleri: -di, -miş, -yor, -ecek, -r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Dilek kipleri: -se, -e, -meli, emir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Kişi: ben, sen, o, biz, siz, onlar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3520440"/>
            <a:ext cx="5577840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849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68499E"/>
                </a:solidFill>
              </a:defRPr>
            </a:pPr>
            <a:r>
              <a:t>Örnekleri inceleyelim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“Kitap okuyorum.” → oku-yor-um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“Yarın geleceksin.” → gel-ecek-sin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“Dün sinemaya gittik.” → git-ti-k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“Daha çok çalışmalısın.” → çalış-malı-sın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3520440"/>
            <a:ext cx="5486400" cy="2148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6849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68499E"/>
                </a:solidFill>
              </a:defRPr>
            </a:pPr>
            <a:r>
              <a:t>Fiilimsiyle karıştırma!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Çekimli fiil cümlede yargı bildirir: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“Ali kitap okuyor.”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Fiilimsi yargı bildirmez: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“Kitap okumak güzeldir.”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→ okumak = isim-fiil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4B6E"/>
                </a:solidFill>
              </a:defRPr>
            </a:pPr>
            <a:r>
              <a:t>Karşılaştır: İsim – Sıfat – Zarf – Çekimli Fiil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1325880"/>
            <a:ext cx="1645920" cy="594360"/>
          </a:xfrm>
          <a:prstGeom prst="rect">
            <a:avLst/>
          </a:prstGeom>
          <a:solidFill>
            <a:srgbClr val="194B6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 sz="1600">
                <a:solidFill>
                  <a:srgbClr val="FFFFFF"/>
                </a:solidFill>
              </a:defRPr>
            </a:pPr>
            <a:r>
              <a:t>Tür</a:t>
            </a:r>
          </a:p>
        </p:txBody>
      </p:sp>
      <p:sp>
        <p:nvSpPr>
          <p:cNvPr id="5" name="Rectangle 4"/>
          <p:cNvSpPr/>
          <p:nvPr/>
        </p:nvSpPr>
        <p:spPr>
          <a:xfrm>
            <a:off x="2057400" y="1325880"/>
            <a:ext cx="3017520" cy="594360"/>
          </a:xfrm>
          <a:prstGeom prst="rect">
            <a:avLst/>
          </a:prstGeom>
          <a:solidFill>
            <a:srgbClr val="194B6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 sz="1600">
                <a:solidFill>
                  <a:srgbClr val="FFFFFF"/>
                </a:solidFill>
              </a:defRPr>
            </a:pPr>
            <a:r>
              <a:t>Görevi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74920" y="1325880"/>
            <a:ext cx="3108960" cy="594360"/>
          </a:xfrm>
          <a:prstGeom prst="rect">
            <a:avLst/>
          </a:prstGeom>
          <a:solidFill>
            <a:srgbClr val="194B6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 sz="1600">
                <a:solidFill>
                  <a:srgbClr val="FFFFFF"/>
                </a:solidFill>
              </a:defRPr>
            </a:pPr>
            <a:r>
              <a:t>Sorusu / İpucu</a:t>
            </a:r>
          </a:p>
        </p:txBody>
      </p:sp>
      <p:sp>
        <p:nvSpPr>
          <p:cNvPr id="7" name="Rectangle 6"/>
          <p:cNvSpPr/>
          <p:nvPr/>
        </p:nvSpPr>
        <p:spPr>
          <a:xfrm>
            <a:off x="8183879" y="1325880"/>
            <a:ext cx="3657600" cy="594360"/>
          </a:xfrm>
          <a:prstGeom prst="rect">
            <a:avLst/>
          </a:prstGeom>
          <a:solidFill>
            <a:srgbClr val="194B6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b="1" sz="1600">
                <a:solidFill>
                  <a:srgbClr val="FFFFFF"/>
                </a:solidFill>
              </a:defRPr>
            </a:pPr>
            <a:r>
              <a:t>Örnek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1920240"/>
            <a:ext cx="164592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İsim</a:t>
            </a:r>
          </a:p>
        </p:txBody>
      </p:sp>
      <p:sp>
        <p:nvSpPr>
          <p:cNvPr id="9" name="Rectangle 8"/>
          <p:cNvSpPr/>
          <p:nvPr/>
        </p:nvSpPr>
        <p:spPr>
          <a:xfrm>
            <a:off x="2057400" y="1920240"/>
            <a:ext cx="301752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Varlık/kavram adı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74920" y="1920240"/>
            <a:ext cx="310896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Ne? Kim?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83879" y="1920240"/>
            <a:ext cx="365760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kitap, sevgi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1480" y="2743200"/>
            <a:ext cx="1645920" cy="822960"/>
          </a:xfrm>
          <a:prstGeom prst="rect">
            <a:avLst/>
          </a:prstGeom>
          <a:solidFill>
            <a:srgbClr val="EEF4F8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Sıfat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57400" y="2743200"/>
            <a:ext cx="3017520" cy="822960"/>
          </a:xfrm>
          <a:prstGeom prst="rect">
            <a:avLst/>
          </a:prstGeom>
          <a:solidFill>
            <a:srgbClr val="EEF4F8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İsmi niteler/belirtir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74920" y="2743200"/>
            <a:ext cx="3108960" cy="822960"/>
          </a:xfrm>
          <a:prstGeom prst="rect">
            <a:avLst/>
          </a:prstGeom>
          <a:solidFill>
            <a:srgbClr val="EEF4F8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Nasıl? Hangi? Kaç?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83879" y="2743200"/>
            <a:ext cx="3657600" cy="822960"/>
          </a:xfrm>
          <a:prstGeom prst="rect">
            <a:avLst/>
          </a:prstGeom>
          <a:solidFill>
            <a:srgbClr val="EEF4F8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güzel ev, iki kitap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1480" y="3566160"/>
            <a:ext cx="164592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Zarf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57400" y="3566160"/>
            <a:ext cx="301752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Fiili/sıfatı/zarfı belirtir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74920" y="3566160"/>
            <a:ext cx="310896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Nasıl? Ne zaman? Ne kadar?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83879" y="3566160"/>
            <a:ext cx="3657600" cy="822960"/>
          </a:xfrm>
          <a:prstGeom prst="rect">
            <a:avLst/>
          </a:prstGeom>
          <a:solidFill>
            <a:srgbClr val="FFFFFF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hızlı koştu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4389120"/>
            <a:ext cx="1645920" cy="822960"/>
          </a:xfrm>
          <a:prstGeom prst="rect">
            <a:avLst/>
          </a:prstGeom>
          <a:solidFill>
            <a:srgbClr val="EEF4F8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Çekimli fiil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57400" y="4389120"/>
            <a:ext cx="3017520" cy="822960"/>
          </a:xfrm>
          <a:prstGeom prst="rect">
            <a:avLst/>
          </a:prstGeom>
          <a:solidFill>
            <a:srgbClr val="EEF4F8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Yargı bildirir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74920" y="4389120"/>
            <a:ext cx="3108960" cy="822960"/>
          </a:xfrm>
          <a:prstGeom prst="rect">
            <a:avLst/>
          </a:prstGeom>
          <a:solidFill>
            <a:srgbClr val="EEF4F8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Kip + kişi alır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83879" y="4389120"/>
            <a:ext cx="3657600" cy="822960"/>
          </a:xfrm>
          <a:prstGeom prst="rect">
            <a:avLst/>
          </a:prstGeom>
          <a:solidFill>
            <a:srgbClr val="EEF4F8"/>
          </a:solidFill>
          <a:ln>
            <a:solidFill>
              <a:srgbClr val="D2DC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500">
                <a:solidFill>
                  <a:srgbClr val="232B32"/>
                </a:solidFill>
              </a:defRPr>
            </a:pPr>
            <a:r>
              <a:t>geldim, okuyacak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4360" y="4983480"/>
            <a:ext cx="10972800" cy="914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94B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194B6E"/>
                </a:solidFill>
              </a:defRPr>
            </a:pPr>
            <a:r>
              <a:t>Altın Kural</a:t>
            </a:r>
          </a:p>
          <a:p>
            <a:pPr>
              <a:spcAft>
                <a:spcPts val="500"/>
              </a:spcAft>
              <a:defRPr sz="1700">
                <a:solidFill>
                  <a:srgbClr val="232B32"/>
                </a:solidFill>
              </a:defRPr>
            </a:pPr>
            <a:r>
              <a:t>Bir sözcüğün türünü tek başına değil, cümledeki görevine bakarak belirle!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4B6E"/>
                </a:solidFill>
              </a:defRPr>
            </a:pPr>
            <a:r>
              <a:t>Etkinlik 1 – Sözcüğün Görevini Bul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9737A"/>
                </a:solidFill>
              </a:defRPr>
            </a:pPr>
            <a:r>
              <a:t>Kalınlaştırılan sözcüğün isim, sıfat, zarf veya çekimli fiil olduğunu belirle.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25880"/>
            <a:ext cx="107899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B32"/>
                </a:solidFill>
              </a:defRPr>
            </a:pPr>
            <a:r>
              <a:t>• 1. Mavi çanta masanın üzerindeydi. → __________</a:t>
            </a:r>
          </a:p>
          <a:p>
            <a:pPr>
              <a:spcAft>
                <a:spcPts val="800"/>
              </a:spcAft>
              <a:defRPr sz="1900">
                <a:solidFill>
                  <a:srgbClr val="232B32"/>
                </a:solidFill>
              </a:defRPr>
            </a:pPr>
            <a:r>
              <a:t>• 2. Çocuklar hızlı koştu. → __________</a:t>
            </a:r>
          </a:p>
          <a:p>
            <a:pPr>
              <a:spcAft>
                <a:spcPts val="800"/>
              </a:spcAft>
              <a:defRPr sz="1900">
                <a:solidFill>
                  <a:srgbClr val="232B32"/>
                </a:solidFill>
              </a:defRPr>
            </a:pPr>
            <a:r>
              <a:t>• 3. Öğretmen sınıfa girdi. → __________</a:t>
            </a:r>
          </a:p>
          <a:p>
            <a:pPr>
              <a:spcAft>
                <a:spcPts val="800"/>
              </a:spcAft>
              <a:defRPr sz="1900">
                <a:solidFill>
                  <a:srgbClr val="232B32"/>
                </a:solidFill>
              </a:defRPr>
            </a:pPr>
            <a:r>
              <a:t>• 4. Bugün güzel bir film izledik. → __________</a:t>
            </a:r>
          </a:p>
          <a:p>
            <a:pPr>
              <a:spcAft>
                <a:spcPts val="800"/>
              </a:spcAft>
              <a:defRPr sz="1900">
                <a:solidFill>
                  <a:srgbClr val="232B32"/>
                </a:solidFill>
              </a:defRPr>
            </a:pPr>
            <a:r>
              <a:t>• 5. Üç öğrenci yarışmaya katıldı. → __________</a:t>
            </a:r>
          </a:p>
          <a:p>
            <a:pPr>
              <a:spcAft>
                <a:spcPts val="800"/>
              </a:spcAft>
              <a:defRPr sz="1900">
                <a:solidFill>
                  <a:srgbClr val="232B32"/>
                </a:solidFill>
              </a:defRPr>
            </a:pPr>
            <a:r>
              <a:t>• 6. Kardeşim çok güzel resim yapıyor. → __________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5577840"/>
            <a:ext cx="10789920" cy="594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AE1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600" b="1">
                <a:solidFill>
                  <a:srgbClr val="FAE175"/>
                </a:solidFill>
              </a:defRPr>
            </a:pPr>
            <a:r>
              <a:t>İpucu</a:t>
            </a:r>
          </a:p>
          <a:p>
            <a:pPr>
              <a:spcAft>
                <a:spcPts val="500"/>
              </a:spcAft>
              <a:defRPr sz="1400">
                <a:solidFill>
                  <a:srgbClr val="232B32"/>
                </a:solidFill>
              </a:defRPr>
            </a:pPr>
            <a:r>
              <a:t>İsmi mi etkiliyor? → Sıfat | Fiili mi etkiliyor? → Zarf | Yargı mı bildiriyor? → Çekimli fiil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4B6E"/>
                </a:solidFill>
              </a:defRPr>
            </a:pPr>
            <a:r>
              <a:t>Etkinlik 2 – Cümleyi İncele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1115568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90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4A90C4"/>
                </a:solidFill>
              </a:defRPr>
            </a:pPr>
            <a:r>
              <a:t>Örnek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“Çalışkan öğrenci bugün okulda hızlıca koştu.”</a:t>
            </a:r>
          </a:p>
          <a:p>
            <a:pPr>
              <a:spcAft>
                <a:spcPts val="500"/>
              </a:spcAft>
              <a:defRPr sz="1600">
                <a:solidFill>
                  <a:srgbClr val="232B32"/>
                </a:solidFill>
              </a:defRPr>
            </a:pPr>
            <a:r>
              <a:t>çalışkan → sıfat | öğrenci → isim | bugün → zarf | okul → isim | hızlıca → zarf | koştu → çekimli fiil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107899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32B32"/>
                </a:solidFill>
              </a:defRPr>
            </a:pPr>
            <a:r>
              <a:t>• A) “Küçük çocuk sessizce kitap okudu.” cümlesinde türleri bulun.</a:t>
            </a:r>
          </a:p>
          <a:p>
            <a:pPr>
              <a:spcAft>
                <a:spcPts val="800"/>
              </a:spcAft>
              <a:defRPr sz="1800">
                <a:solidFill>
                  <a:srgbClr val="232B32"/>
                </a:solidFill>
              </a:defRPr>
            </a:pPr>
            <a:r>
              <a:t>• B) “Yarın üç arkadaş dışarı çıkacak.” cümlesinde sıfat, zarf ve çekimli fiili bulun.</a:t>
            </a:r>
          </a:p>
          <a:p>
            <a:pPr>
              <a:spcAft>
                <a:spcPts val="800"/>
              </a:spcAft>
              <a:defRPr sz="1800">
                <a:solidFill>
                  <a:srgbClr val="232B32"/>
                </a:solidFill>
              </a:defRPr>
            </a:pPr>
            <a:r>
              <a:t>• C) “Güzel çiçekler bahçede açtı.” cümlesinde isim ve sıfatı bulun.</a:t>
            </a:r>
          </a:p>
          <a:p>
            <a:pPr>
              <a:spcAft>
                <a:spcPts val="800"/>
              </a:spcAft>
              <a:defRPr sz="1800">
                <a:solidFill>
                  <a:srgbClr val="232B32"/>
                </a:solidFill>
              </a:defRPr>
            </a:pPr>
            <a:r>
              <a:t>• D) “Ali çok dikkatli çalışıyor.” cümlesinde zarfı ve çekimli fiili bulun.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4B6E"/>
                </a:solidFill>
              </a:defRPr>
            </a:pPr>
            <a:r>
              <a:t>Cevap Anahtarı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9737A"/>
                </a:solidFill>
              </a:defRPr>
            </a:pPr>
            <a:r>
              <a:t>Öğretmen kullanımına uygun kısa cevaplar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10881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32B32"/>
                </a:solidFill>
              </a:defRPr>
            </a:pPr>
            <a:r>
              <a:t>• Etkinlik 1: 1-Sıfat  2-Zarf  3-Çekimli fiil  4-Zarf  5-Sıfat  6-Zarf + Çekimli fiil</a:t>
            </a:r>
          </a:p>
          <a:p>
            <a:pPr>
              <a:spcAft>
                <a:spcPts val="800"/>
              </a:spcAft>
              <a:defRPr sz="1700">
                <a:solidFill>
                  <a:srgbClr val="232B32"/>
                </a:solidFill>
              </a:defRPr>
            </a:pPr>
            <a:r>
              <a:t>• Etkinlik 2A: küçük=sıfat, çocuk=isim, sessizce=zarf, kitap=isim, okudu=çekimli fiil.</a:t>
            </a:r>
          </a:p>
          <a:p>
            <a:pPr>
              <a:spcAft>
                <a:spcPts val="800"/>
              </a:spcAft>
              <a:defRPr sz="1700">
                <a:solidFill>
                  <a:srgbClr val="232B32"/>
                </a:solidFill>
              </a:defRPr>
            </a:pPr>
            <a:r>
              <a:t>• Etkinlik 2B: üç=sıfat, yarın=durum/zaman zarfı, dışarı=yer-yön zarfı, çıkacak=çekimli fiil.</a:t>
            </a:r>
          </a:p>
          <a:p>
            <a:pPr>
              <a:spcAft>
                <a:spcPts val="800"/>
              </a:spcAft>
              <a:defRPr sz="1700">
                <a:solidFill>
                  <a:srgbClr val="232B32"/>
                </a:solidFill>
              </a:defRPr>
            </a:pPr>
            <a:r>
              <a:t>• Etkinlik 2C: güzel=sıfat, çiçekler=isim, bahçe=isim, açtı=çekimli fiil.</a:t>
            </a:r>
          </a:p>
          <a:p>
            <a:pPr>
              <a:spcAft>
                <a:spcPts val="800"/>
              </a:spcAft>
              <a:defRPr sz="1700">
                <a:solidFill>
                  <a:srgbClr val="232B32"/>
                </a:solidFill>
              </a:defRPr>
            </a:pPr>
            <a:r>
              <a:t>• Etkinlik 2D: çok=zarf, dikkatli=zarf, çalışıyor=çekimli fiil.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5577840"/>
            <a:ext cx="10789920" cy="640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AE1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700" b="1">
                <a:solidFill>
                  <a:srgbClr val="FAE175"/>
                </a:solidFill>
              </a:defRPr>
            </a:pPr>
            <a:r>
              <a:t>Hatırla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Sözcük türünü bulurken sözcüğün cümledeki görevine bak.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4B6E"/>
                </a:solidFill>
              </a:defRPr>
            </a:pPr>
            <a:r>
              <a:t>Mini Meydan Okuma 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10972800" cy="1051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8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2000" b="1">
                <a:solidFill>
                  <a:srgbClr val="E87D2D"/>
                </a:solidFill>
              </a:defRPr>
            </a:pPr>
            <a:r>
              <a:t>Görev</a:t>
            </a:r>
          </a:p>
          <a:p>
            <a:pPr>
              <a:spcAft>
                <a:spcPts val="500"/>
              </a:spcAft>
              <a:defRPr sz="1700">
                <a:solidFill>
                  <a:srgbClr val="232B32"/>
                </a:solidFill>
              </a:defRPr>
            </a:pPr>
            <a:r>
              <a:t>Aşağıdaki sözcükleri kullanarak 4 cümle yaz. Her cümlede sözcüğün görevini değiştir.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651760"/>
            <a:ext cx="5303520" cy="2651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8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2000" b="1">
                <a:solidFill>
                  <a:srgbClr val="E87D2D"/>
                </a:solidFill>
              </a:defRPr>
            </a:pPr>
            <a:r>
              <a:t>Kelimeler</a:t>
            </a:r>
          </a:p>
          <a:p>
            <a:pPr>
              <a:spcAft>
                <a:spcPts val="500"/>
              </a:spcAft>
              <a:defRPr sz="1900">
                <a:solidFill>
                  <a:srgbClr val="232B32"/>
                </a:solidFill>
              </a:defRPr>
            </a:pPr>
            <a:r>
              <a:t>• güzel</a:t>
            </a:r>
          </a:p>
          <a:p>
            <a:pPr>
              <a:spcAft>
                <a:spcPts val="500"/>
              </a:spcAft>
              <a:defRPr sz="1900">
                <a:solidFill>
                  <a:srgbClr val="232B32"/>
                </a:solidFill>
              </a:defRPr>
            </a:pPr>
            <a:r>
              <a:t>• hızlı</a:t>
            </a:r>
          </a:p>
          <a:p>
            <a:pPr>
              <a:spcAft>
                <a:spcPts val="500"/>
              </a:spcAft>
              <a:defRPr sz="1900">
                <a:solidFill>
                  <a:srgbClr val="232B32"/>
                </a:solidFill>
              </a:defRPr>
            </a:pPr>
            <a:r>
              <a:t>• küçük</a:t>
            </a:r>
          </a:p>
          <a:p>
            <a:pPr>
              <a:spcAft>
                <a:spcPts val="500"/>
              </a:spcAft>
              <a:defRPr sz="1900">
                <a:solidFill>
                  <a:srgbClr val="232B32"/>
                </a:solidFill>
              </a:defRPr>
            </a:pPr>
            <a:r>
              <a:t>• yarın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2651760"/>
            <a:ext cx="5440680" cy="2651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8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2000" b="1">
                <a:solidFill>
                  <a:srgbClr val="E87D2D"/>
                </a:solidFill>
              </a:defRPr>
            </a:pPr>
            <a:r>
              <a:t>Örnek</a:t>
            </a:r>
          </a:p>
          <a:p>
            <a:pPr>
              <a:spcAft>
                <a:spcPts val="500"/>
              </a:spcAft>
              <a:defRPr sz="1700">
                <a:solidFill>
                  <a:srgbClr val="232B32"/>
                </a:solidFill>
              </a:defRPr>
            </a:pPr>
            <a:r>
              <a:t>“Güzel bir çiçek gördüm.” → sıfat</a:t>
            </a:r>
          </a:p>
          <a:p>
            <a:pPr>
              <a:spcAft>
                <a:spcPts val="500"/>
              </a:spcAft>
              <a:defRPr sz="1700">
                <a:solidFill>
                  <a:srgbClr val="232B32"/>
                </a:solidFill>
              </a:defRPr>
            </a:pPr>
            <a:r>
              <a:t>“Güzel konuştu.” → zarf</a:t>
            </a:r>
          </a:p>
          <a:p>
            <a:pPr>
              <a:spcAft>
                <a:spcPts val="500"/>
              </a:spcAft>
              <a:defRPr sz="1700">
                <a:solidFill>
                  <a:srgbClr val="232B32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B32"/>
                </a:solidFill>
              </a:defRPr>
            </a:pPr>
            <a:r>
              <a:t>Aynı sözcüğü farklı görevlerde kullanmayı dene!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5532120"/>
            <a:ext cx="10972800" cy="6400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94B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109728" bIns="73152"/>
          <a:lstStyle/>
          <a:p>
            <a:pPr algn="ctr">
              <a:defRPr sz="1800" b="1">
                <a:solidFill>
                  <a:srgbClr val="194B6E"/>
                </a:solidFill>
              </a:defRPr>
            </a:pPr>
            <a:r>
              <a:t>Son mesaj</a:t>
            </a:r>
          </a:p>
          <a:p>
            <a:pPr>
              <a:spcAft>
                <a:spcPts val="500"/>
              </a:spcAft>
              <a:defRPr sz="1500">
                <a:solidFill>
                  <a:srgbClr val="232B32"/>
                </a:solidFill>
              </a:defRPr>
            </a:pPr>
            <a:r>
              <a:t>Kelimeleri ezberlemek yerine cümledeki görevlerini keşfet!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98480" y="6446520"/>
            <a:ext cx="1005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9737A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