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FİİLİMSİ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t>Ortaokul Türkçe • Özet Sunum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600" b="1"/>
            </a:pPr>
            <a:r>
              <a:t>Fiil kök veya gövdelerinden türeyen,</a:t>
            </a:r>
          </a:p>
          <a:p>
            <a:pPr>
              <a:spcAft>
                <a:spcPts val="800"/>
              </a:spcAft>
              <a:defRPr sz="2600" b="0"/>
            </a:pPr>
            <a:r>
              <a:t>cümlede fiil gibi kullanılmayan sözcüklere fiilimsi denir.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3657600"/>
            <a:ext cx="256032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000" b="1"/>
            </a:pPr>
            <a:r>
              <a:t>İSİM-FİİL</a:t>
            </a:r>
          </a:p>
          <a:p>
            <a:pPr>
              <a:spcAft>
                <a:spcPts val="600"/>
              </a:spcAft>
              <a:defRPr sz="1700"/>
            </a:pPr>
            <a:r>
              <a:t>Fiilden isim yapar</a:t>
            </a:r>
          </a:p>
          <a:p>
            <a:pPr>
              <a:spcAft>
                <a:spcPts val="600"/>
              </a:spcAft>
              <a:defRPr sz="1700"/>
            </a:pPr>
            <a:r>
              <a:t>-ış, -ma, -mak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0" y="3657600"/>
            <a:ext cx="256032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000" b="1"/>
            </a:pPr>
            <a:r>
              <a:t>SIFAT-FİİL</a:t>
            </a:r>
          </a:p>
          <a:p>
            <a:pPr>
              <a:spcAft>
                <a:spcPts val="600"/>
              </a:spcAft>
              <a:defRPr sz="1700"/>
            </a:pPr>
            <a:r>
              <a:t>Fiilden sıfat yapar</a:t>
            </a:r>
          </a:p>
          <a:p>
            <a:pPr>
              <a:spcAft>
                <a:spcPts val="600"/>
              </a:spcAft>
              <a:defRPr sz="1700"/>
            </a:pPr>
            <a:r>
              <a:t>-an, -dik, -ecek...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0" y="3657600"/>
            <a:ext cx="256032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000" b="1"/>
            </a:pPr>
            <a:r>
              <a:t>ZARF-FİİL</a:t>
            </a:r>
          </a:p>
          <a:p>
            <a:pPr>
              <a:spcAft>
                <a:spcPts val="600"/>
              </a:spcAft>
              <a:defRPr sz="1700"/>
            </a:pPr>
            <a:r>
              <a:t>Fiilden zarf yapar</a:t>
            </a:r>
          </a:p>
          <a:p>
            <a:pPr>
              <a:spcAft>
                <a:spcPts val="600"/>
              </a:spcAft>
              <a:defRPr sz="1700"/>
            </a:pPr>
            <a:r>
              <a:t>-ip, -erek, -ince...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1. Fiilimsi Nedir?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63040"/>
            <a:ext cx="5303520" cy="42976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Temel Bilgi</a:t>
            </a:r>
          </a:p>
          <a:p>
            <a:pPr>
              <a:spcAft>
                <a:spcPts val="600"/>
              </a:spcAft>
              <a:defRPr sz="1900"/>
            </a:pPr>
            <a:r>
              <a:t>• Fiil kök veya gövdelerinden türetilir.</a:t>
            </a:r>
          </a:p>
          <a:p>
            <a:pPr>
              <a:spcAft>
                <a:spcPts val="600"/>
              </a:spcAft>
              <a:defRPr sz="1900"/>
            </a:pPr>
            <a:r>
              <a:t>• Fiil anlamını korur; ancak çekimli fiil değildir.</a:t>
            </a:r>
          </a:p>
          <a:p>
            <a:pPr>
              <a:spcAft>
                <a:spcPts val="600"/>
              </a:spcAft>
              <a:defRPr sz="1900"/>
            </a:pPr>
            <a:r>
              <a:t>• Cümlede isim, sıfat veya zarf görevinde kullanılabilir.</a:t>
            </a:r>
          </a:p>
          <a:p>
            <a:pPr>
              <a:spcAft>
                <a:spcPts val="600"/>
              </a:spcAft>
              <a:defRPr sz="1900"/>
            </a:pPr>
            <a:r>
              <a:t>• Yargı bildirmez; tek başına yüklem olamaz.</a:t>
            </a:r>
          </a:p>
          <a:p>
            <a:pPr>
              <a:spcAft>
                <a:spcPts val="600"/>
              </a:spcAft>
              <a:defRPr sz="1900"/>
            </a:pPr>
            <a:r>
              <a:t>• Fiilimsiler ek alarak oluşturulur.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463040"/>
            <a:ext cx="5303520" cy="42976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Örnekleri İnceleyelim</a:t>
            </a:r>
          </a:p>
          <a:p>
            <a:pPr>
              <a:spcAft>
                <a:spcPts val="600"/>
              </a:spcAft>
              <a:defRPr sz="1900"/>
            </a:pPr>
            <a:r>
              <a:t>Kitap oku**mak** güzeldir. → isim-fiil</a:t>
            </a:r>
          </a:p>
          <a:p>
            <a:pPr>
              <a:spcAft>
                <a:spcPts val="600"/>
              </a:spcAft>
              <a:defRPr sz="1900"/>
            </a:pPr>
            <a:r>
              <a:t>**Oku**yan öğrenci başarılıdır. → sıfat-fiil</a:t>
            </a:r>
          </a:p>
          <a:p>
            <a:pPr>
              <a:spcAft>
                <a:spcPts val="600"/>
              </a:spcAft>
              <a:defRPr sz="1900"/>
            </a:pPr>
            <a:r>
              <a:t>Ders çalış**arak** başarıya ulaştı. → zarf-fiil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İpucu: Fiilimsi ekini gördüğünüzde sözcüğün cümledeki görevine bakın.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2. İsim-Fiil (Mastar)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65760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400" b="1"/>
            </a:pPr>
            <a:r>
              <a:t>Ekleri</a:t>
            </a:r>
          </a:p>
          <a:p>
            <a:pPr>
              <a:spcAft>
                <a:spcPts val="600"/>
              </a:spcAft>
              <a:defRPr sz="2100"/>
            </a:pPr>
            <a:r>
              <a:t>-mak / -mek</a:t>
            </a:r>
          </a:p>
          <a:p>
            <a:pPr>
              <a:spcAft>
                <a:spcPts val="600"/>
              </a:spcAft>
              <a:defRPr sz="2100"/>
            </a:pPr>
            <a:r>
              <a:t>-ma / -me</a:t>
            </a:r>
          </a:p>
          <a:p>
            <a:pPr>
              <a:spcAft>
                <a:spcPts val="600"/>
              </a:spcAft>
              <a:defRPr sz="2100"/>
            </a:pPr>
            <a:r>
              <a:t>-ış / -iş / -uş / -üş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26280" y="1417320"/>
            <a:ext cx="333756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400" b="1"/>
            </a:pPr>
            <a:r>
              <a:t>Örnekler</a:t>
            </a:r>
          </a:p>
          <a:p>
            <a:pPr>
              <a:spcAft>
                <a:spcPts val="600"/>
              </a:spcAft>
              <a:defRPr sz="2100"/>
            </a:pPr>
            <a:r>
              <a:t>okumak</a:t>
            </a:r>
          </a:p>
          <a:p>
            <a:pPr>
              <a:spcAft>
                <a:spcPts val="600"/>
              </a:spcAft>
              <a:defRPr sz="2100"/>
            </a:pPr>
            <a:r>
              <a:t>sevmek</a:t>
            </a:r>
          </a:p>
          <a:p>
            <a:pPr>
              <a:spcAft>
                <a:spcPts val="600"/>
              </a:spcAft>
              <a:defRPr sz="2100"/>
            </a:pPr>
            <a:r>
              <a:t>yazma</a:t>
            </a:r>
          </a:p>
          <a:p>
            <a:pPr>
              <a:spcAft>
                <a:spcPts val="600"/>
              </a:spcAft>
              <a:defRPr sz="2100"/>
            </a:pPr>
            <a:r>
              <a:t>bekleyiş</a:t>
            </a:r>
          </a:p>
          <a:p>
            <a:pPr>
              <a:spcAft>
                <a:spcPts val="600"/>
              </a:spcAft>
              <a:defRPr sz="2100"/>
            </a:pPr>
            <a:r>
              <a:t>çalışma</a:t>
            </a:r>
          </a:p>
          <a:p>
            <a:pPr>
              <a:spcAft>
                <a:spcPts val="600"/>
              </a:spcAft>
              <a:defRPr sz="2100"/>
            </a:pPr>
            <a:r>
              <a:t>anlatış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92440" y="1417320"/>
            <a:ext cx="342900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Cümlede</a:t>
            </a:r>
          </a:p>
          <a:p>
            <a:pPr>
              <a:spcAft>
                <a:spcPts val="600"/>
              </a:spcAft>
              <a:defRPr sz="1900"/>
            </a:pPr>
            <a:r>
              <a:t>Kitap oku**mak** yararlıdır.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Onun gel**mesi** bizi sevindirdi.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Bu güzel bir bekley**iş**ti.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3. Sıfat-Fiil (Ortaç)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65760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400" b="1"/>
            </a:pPr>
            <a:r>
              <a:t>Sık Kullanılan Ekler</a:t>
            </a:r>
          </a:p>
          <a:p>
            <a:pPr>
              <a:spcAft>
                <a:spcPts val="600"/>
              </a:spcAft>
              <a:defRPr sz="2000"/>
            </a:pPr>
            <a:r>
              <a:t>-an / -en</a:t>
            </a:r>
          </a:p>
          <a:p>
            <a:pPr>
              <a:spcAft>
                <a:spcPts val="600"/>
              </a:spcAft>
              <a:defRPr sz="2000"/>
            </a:pPr>
            <a:r>
              <a:t>-dik / -dık</a:t>
            </a:r>
          </a:p>
          <a:p>
            <a:pPr>
              <a:spcAft>
                <a:spcPts val="600"/>
              </a:spcAft>
              <a:defRPr sz="2000"/>
            </a:pPr>
            <a:r>
              <a:t>-ecek / -acak</a:t>
            </a:r>
          </a:p>
          <a:p>
            <a:pPr>
              <a:spcAft>
                <a:spcPts val="600"/>
              </a:spcAft>
              <a:defRPr sz="2000"/>
            </a:pPr>
            <a:r>
              <a:t>-miş / -mış</a:t>
            </a:r>
          </a:p>
          <a:p>
            <a:pPr>
              <a:spcAft>
                <a:spcPts val="600"/>
              </a:spcAft>
              <a:defRPr sz="2000"/>
            </a:pPr>
            <a:r>
              <a:t>-ar / -er</a:t>
            </a:r>
          </a:p>
          <a:p>
            <a:pPr>
              <a:spcAft>
                <a:spcPts val="600"/>
              </a:spcAft>
              <a:defRPr sz="2000"/>
            </a:pPr>
            <a:r>
              <a:t>-mez / -maz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26280" y="1417320"/>
            <a:ext cx="333756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400" b="1"/>
            </a:pPr>
            <a:r>
              <a:t>Örnekler</a:t>
            </a:r>
          </a:p>
          <a:p>
            <a:pPr>
              <a:spcAft>
                <a:spcPts val="600"/>
              </a:spcAft>
              <a:defRPr sz="2000"/>
            </a:pPr>
            <a:r>
              <a:t>gülen çocuk</a:t>
            </a:r>
          </a:p>
          <a:p>
            <a:pPr>
              <a:spcAft>
                <a:spcPts val="600"/>
              </a:spcAft>
              <a:defRPr sz="2000"/>
            </a:pPr>
            <a:r>
              <a:t>okunacak kitap</a:t>
            </a:r>
          </a:p>
          <a:p>
            <a:pPr>
              <a:spcAft>
                <a:spcPts val="600"/>
              </a:spcAft>
              <a:defRPr sz="2000"/>
            </a:pPr>
            <a:r>
              <a:t>gördüğüm yer</a:t>
            </a:r>
          </a:p>
          <a:p>
            <a:pPr>
              <a:spcAft>
                <a:spcPts val="600"/>
              </a:spcAft>
              <a:defRPr sz="2000"/>
            </a:pPr>
            <a:r>
              <a:t>bitmiş ödev</a:t>
            </a:r>
          </a:p>
          <a:p>
            <a:pPr>
              <a:spcAft>
                <a:spcPts val="600"/>
              </a:spcAft>
              <a:defRPr sz="2000"/>
            </a:pPr>
            <a:r>
              <a:t>çözülen soru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92440" y="1417320"/>
            <a:ext cx="342900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Cümlede</a:t>
            </a:r>
          </a:p>
          <a:p>
            <a:pPr>
              <a:spcAft>
                <a:spcPts val="600"/>
              </a:spcAft>
              <a:defRPr sz="1900"/>
            </a:pPr>
            <a:r>
              <a:t>**Gülen** çocuk dışarı çıktı.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**Okunacak** kitapları seçtim.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**Çözülen** sorular tahtaya yazıldı.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4. Zarf-Fiil (Bağ-Fiil / Ulaç)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65760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Sık Kullanılan Ekler</a:t>
            </a:r>
          </a:p>
          <a:p>
            <a:pPr>
              <a:spcAft>
                <a:spcPts val="600"/>
              </a:spcAft>
              <a:defRPr sz="2000"/>
            </a:pPr>
            <a:r>
              <a:t>-ıp / -ip / -up / -üp</a:t>
            </a:r>
          </a:p>
          <a:p>
            <a:pPr>
              <a:spcAft>
                <a:spcPts val="600"/>
              </a:spcAft>
              <a:defRPr sz="2000"/>
            </a:pPr>
            <a:r>
              <a:t>-arak / -erek</a:t>
            </a:r>
          </a:p>
          <a:p>
            <a:pPr>
              <a:spcAft>
                <a:spcPts val="600"/>
              </a:spcAft>
              <a:defRPr sz="2000"/>
            </a:pPr>
            <a:r>
              <a:t>-ınca / -ince</a:t>
            </a:r>
          </a:p>
          <a:p>
            <a:pPr>
              <a:spcAft>
                <a:spcPts val="600"/>
              </a:spcAft>
              <a:defRPr sz="2000"/>
            </a:pPr>
            <a:r>
              <a:t>-madan / -meden</a:t>
            </a:r>
          </a:p>
          <a:p>
            <a:pPr>
              <a:spcAft>
                <a:spcPts val="600"/>
              </a:spcAft>
              <a:defRPr sz="2000"/>
            </a:pPr>
            <a:r>
              <a:t>-ken</a:t>
            </a:r>
          </a:p>
          <a:p>
            <a:pPr>
              <a:spcAft>
                <a:spcPts val="600"/>
              </a:spcAft>
              <a:defRPr sz="2000"/>
            </a:pPr>
            <a:r>
              <a:t>-a / -e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26280" y="1417320"/>
            <a:ext cx="333756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400" b="1"/>
            </a:pPr>
            <a:r>
              <a:t>Örnekler</a:t>
            </a:r>
          </a:p>
          <a:p>
            <a:pPr>
              <a:spcAft>
                <a:spcPts val="600"/>
              </a:spcAft>
              <a:defRPr sz="2000"/>
            </a:pPr>
            <a:r>
              <a:t>koşarak</a:t>
            </a:r>
          </a:p>
          <a:p>
            <a:pPr>
              <a:spcAft>
                <a:spcPts val="600"/>
              </a:spcAft>
              <a:defRPr sz="2000"/>
            </a:pPr>
            <a:r>
              <a:t>gelince</a:t>
            </a:r>
          </a:p>
          <a:p>
            <a:pPr>
              <a:spcAft>
                <a:spcPts val="600"/>
              </a:spcAft>
              <a:defRPr sz="2000"/>
            </a:pPr>
            <a:r>
              <a:t>düşünmeden</a:t>
            </a:r>
          </a:p>
          <a:p>
            <a:pPr>
              <a:spcAft>
                <a:spcPts val="600"/>
              </a:spcAft>
              <a:defRPr sz="2000"/>
            </a:pPr>
            <a:r>
              <a:t>bakıp</a:t>
            </a:r>
          </a:p>
          <a:p>
            <a:pPr>
              <a:spcAft>
                <a:spcPts val="600"/>
              </a:spcAft>
              <a:defRPr sz="2000"/>
            </a:pPr>
            <a:r>
              <a:t>giderken</a:t>
            </a:r>
          </a:p>
          <a:p>
            <a:pPr>
              <a:spcAft>
                <a:spcPts val="600"/>
              </a:spcAft>
              <a:defRPr sz="2000"/>
            </a:pPr>
            <a:r>
              <a:t>söyleye söyleye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92440" y="1417320"/>
            <a:ext cx="342900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Cümlede</a:t>
            </a:r>
          </a:p>
          <a:p>
            <a:pPr>
              <a:spcAft>
                <a:spcPts val="600"/>
              </a:spcAft>
              <a:defRPr sz="1900"/>
            </a:pPr>
            <a:r>
              <a:t>Eve **koşarak** geldi.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Seni **görünce** sevindim.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**Düşünmeden** karar verme.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5. Fiilimsi ile Çekimli Fiili Ayıralım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5303520" cy="438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Çekimli Fiil</a:t>
            </a:r>
          </a:p>
          <a:p>
            <a:pPr>
              <a:spcAft>
                <a:spcPts val="600"/>
              </a:spcAft>
              <a:defRPr sz="1900"/>
            </a:pPr>
            <a:r>
              <a:t>• Kip ve kişi eki alabilir.</a:t>
            </a:r>
          </a:p>
          <a:p>
            <a:pPr>
              <a:spcAft>
                <a:spcPts val="600"/>
              </a:spcAft>
              <a:defRPr sz="1900"/>
            </a:pPr>
            <a:r>
              <a:t>• Yargı bildirir.</a:t>
            </a:r>
          </a:p>
          <a:p>
            <a:pPr>
              <a:spcAft>
                <a:spcPts val="600"/>
              </a:spcAft>
              <a:defRPr sz="1900"/>
            </a:pPr>
            <a:r>
              <a:t>• Cümlenin yüklemi olabilir.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Örnek:</a:t>
            </a:r>
          </a:p>
          <a:p>
            <a:pPr>
              <a:spcAft>
                <a:spcPts val="600"/>
              </a:spcAft>
              <a:defRPr sz="1900"/>
            </a:pPr>
            <a:r>
              <a:t>Ali okula **gitti**.</a:t>
            </a:r>
          </a:p>
          <a:p>
            <a:pPr>
              <a:spcAft>
                <a:spcPts val="600"/>
              </a:spcAft>
              <a:defRPr sz="1900"/>
            </a:pPr>
            <a:r>
              <a:t>Çocuklar bahçede **oynuyor**.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417320"/>
            <a:ext cx="5303520" cy="438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Fiilimsi</a:t>
            </a:r>
          </a:p>
          <a:p>
            <a:pPr>
              <a:spcAft>
                <a:spcPts val="600"/>
              </a:spcAft>
              <a:defRPr sz="1900"/>
            </a:pPr>
            <a:r>
              <a:t>• Fiilden türemiştir.</a:t>
            </a:r>
          </a:p>
          <a:p>
            <a:pPr>
              <a:spcAft>
                <a:spcPts val="600"/>
              </a:spcAft>
              <a:defRPr sz="1900"/>
            </a:pPr>
            <a:r>
              <a:t>• Fiil gibi çekimlenmez.</a:t>
            </a:r>
          </a:p>
          <a:p>
            <a:pPr>
              <a:spcAft>
                <a:spcPts val="600"/>
              </a:spcAft>
              <a:defRPr sz="1900"/>
            </a:pPr>
            <a:r>
              <a:t>• Yargı bildirmez.</a:t>
            </a:r>
          </a:p>
          <a:p>
            <a:pPr>
              <a:spcAft>
                <a:spcPts val="600"/>
              </a:spcAft>
              <a:defRPr sz="1900"/>
            </a:pPr>
            <a:r>
              <a:t>• İsim, sıfat veya zarf görevindedir.</a:t>
            </a:r>
          </a:p>
          <a:p>
            <a:pPr>
              <a:spcAft>
                <a:spcPts val="600"/>
              </a:spcAft>
              <a:defRPr sz="1900"/>
            </a:pPr>
          </a:p>
          <a:p>
            <a:pPr>
              <a:spcAft>
                <a:spcPts val="600"/>
              </a:spcAft>
              <a:defRPr sz="1900"/>
            </a:pPr>
            <a:r>
              <a:t>Örnek:</a:t>
            </a:r>
          </a:p>
          <a:p>
            <a:pPr>
              <a:spcAft>
                <a:spcPts val="600"/>
              </a:spcAft>
              <a:defRPr sz="1900"/>
            </a:pPr>
            <a:r>
              <a:t>Kitap **okumak** güzeldir.</a:t>
            </a:r>
          </a:p>
          <a:p>
            <a:pPr>
              <a:spcAft>
                <a:spcPts val="600"/>
              </a:spcAft>
              <a:defRPr sz="1900"/>
            </a:pPr>
            <a:r>
              <a:t>**Koşarak** eve geldi.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6. Fiilimsi Avı 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t>Cümlelerdeki fiilimsileri bulun ve türlerini söyle.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10789920" cy="45262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Etkinlik</a:t>
            </a:r>
          </a:p>
          <a:p>
            <a:pPr>
              <a:spcAft>
                <a:spcPts val="600"/>
              </a:spcAft>
              <a:defRPr sz="2100"/>
            </a:pPr>
            <a:r>
              <a:t>1. Kitap okumak insanın düşüncelerini geliştirir.</a:t>
            </a:r>
          </a:p>
          <a:p>
            <a:pPr>
              <a:spcAft>
                <a:spcPts val="600"/>
              </a:spcAft>
              <a:defRPr sz="2100"/>
            </a:pPr>
            <a:r>
              <a:t>2. Gülen çocuklar bahçeye çıktı.</a:t>
            </a:r>
          </a:p>
          <a:p>
            <a:pPr>
              <a:spcAft>
                <a:spcPts val="600"/>
              </a:spcAft>
              <a:defRPr sz="2100"/>
            </a:pPr>
            <a:r>
              <a:t>3. Eve gelince seni ararım.</a:t>
            </a:r>
          </a:p>
          <a:p>
            <a:pPr>
              <a:spcAft>
                <a:spcPts val="600"/>
              </a:spcAft>
              <a:defRPr sz="2100"/>
            </a:pPr>
            <a:r>
              <a:t>4. Başarmak için düzenli çalışmalısın.</a:t>
            </a:r>
          </a:p>
          <a:p>
            <a:pPr>
              <a:spcAft>
                <a:spcPts val="600"/>
              </a:spcAft>
              <a:defRPr sz="2100"/>
            </a:pPr>
            <a:r>
              <a:t>5. Koşarak yanıma geldi.</a:t>
            </a:r>
          </a:p>
          <a:p>
            <a:pPr>
              <a:spcAft>
                <a:spcPts val="600"/>
              </a:spcAft>
              <a:defRPr sz="2100"/>
            </a:pPr>
            <a:r>
              <a:t>6. Çözülecek soruları öğretmen verdi.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98932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/>
            </a:pPr>
            <a:r>
              <a:t>İpucu: Ekine değil, sözcüğün cümledeki görevine de dikkat et!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7. Hızlı Tekrar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52044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200" b="1"/>
            </a:pPr>
            <a:r>
              <a:t>İSİM-FİİL</a:t>
            </a:r>
          </a:p>
          <a:p>
            <a:pPr>
              <a:spcAft>
                <a:spcPts val="600"/>
              </a:spcAft>
              <a:defRPr sz="1800"/>
            </a:pPr>
            <a:r>
              <a:t>Fiilden isim yapar.</a:t>
            </a:r>
          </a:p>
          <a:p>
            <a:pPr>
              <a:spcAft>
                <a:spcPts val="600"/>
              </a:spcAft>
              <a:defRPr sz="1800"/>
            </a:pPr>
          </a:p>
          <a:p>
            <a:pPr>
              <a:spcAft>
                <a:spcPts val="600"/>
              </a:spcAft>
              <a:defRPr sz="1800"/>
            </a:pPr>
            <a:r>
              <a:t>-mak / -mek</a:t>
            </a:r>
          </a:p>
          <a:p>
            <a:pPr>
              <a:spcAft>
                <a:spcPts val="600"/>
              </a:spcAft>
              <a:defRPr sz="1800"/>
            </a:pPr>
            <a:r>
              <a:t>-ma / -me</a:t>
            </a:r>
          </a:p>
          <a:p>
            <a:pPr>
              <a:spcAft>
                <a:spcPts val="600"/>
              </a:spcAft>
              <a:defRPr sz="1800"/>
            </a:pPr>
            <a:r>
              <a:t>-ış / -iş</a:t>
            </a:r>
          </a:p>
          <a:p>
            <a:pPr>
              <a:spcAft>
                <a:spcPts val="600"/>
              </a:spcAft>
              <a:defRPr sz="1800"/>
            </a:pPr>
          </a:p>
          <a:p>
            <a:pPr>
              <a:spcAft>
                <a:spcPts val="600"/>
              </a:spcAft>
              <a:defRPr sz="1800"/>
            </a:pPr>
            <a:r>
              <a:t>Örnek:</a:t>
            </a:r>
          </a:p>
          <a:p>
            <a:pPr>
              <a:spcAft>
                <a:spcPts val="600"/>
              </a:spcAft>
              <a:defRPr sz="1800"/>
            </a:pPr>
            <a:r>
              <a:t>**Yüzmek** sağlıklıdır.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43400" y="1325880"/>
            <a:ext cx="352044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200" b="1"/>
            </a:pPr>
            <a:r>
              <a:t>SIFAT-FİİL</a:t>
            </a:r>
          </a:p>
          <a:p>
            <a:pPr>
              <a:spcAft>
                <a:spcPts val="600"/>
              </a:spcAft>
              <a:defRPr sz="1800"/>
            </a:pPr>
            <a:r>
              <a:t>Fiilden sıfat yapar.</a:t>
            </a:r>
          </a:p>
          <a:p>
            <a:pPr>
              <a:spcAft>
                <a:spcPts val="600"/>
              </a:spcAft>
              <a:defRPr sz="1800"/>
            </a:pPr>
          </a:p>
          <a:p>
            <a:pPr>
              <a:spcAft>
                <a:spcPts val="600"/>
              </a:spcAft>
              <a:defRPr sz="1800"/>
            </a:pPr>
            <a:r>
              <a:t>-an / -en</a:t>
            </a:r>
          </a:p>
          <a:p>
            <a:pPr>
              <a:spcAft>
                <a:spcPts val="600"/>
              </a:spcAft>
              <a:defRPr sz="1800"/>
            </a:pPr>
            <a:r>
              <a:t>-dik / -ecek</a:t>
            </a:r>
          </a:p>
          <a:p>
            <a:pPr>
              <a:spcAft>
                <a:spcPts val="600"/>
              </a:spcAft>
              <a:defRPr sz="1800"/>
            </a:pPr>
            <a:r>
              <a:t>-miş / -mez</a:t>
            </a:r>
          </a:p>
          <a:p>
            <a:pPr>
              <a:spcAft>
                <a:spcPts val="600"/>
              </a:spcAft>
              <a:defRPr sz="1800"/>
            </a:pPr>
          </a:p>
          <a:p>
            <a:pPr>
              <a:spcAft>
                <a:spcPts val="600"/>
              </a:spcAft>
              <a:defRPr sz="1800"/>
            </a:pPr>
            <a:r>
              <a:t>Örnek:</a:t>
            </a:r>
          </a:p>
          <a:p>
            <a:pPr>
              <a:spcAft>
                <a:spcPts val="600"/>
              </a:spcAft>
              <a:defRPr sz="1800"/>
            </a:pPr>
            <a:r>
              <a:t>**Gelen** öğrenci oturdu.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325880"/>
            <a:ext cx="352044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200" b="1"/>
            </a:pPr>
            <a:r>
              <a:t>ZARF-FİİL</a:t>
            </a:r>
          </a:p>
          <a:p>
            <a:pPr>
              <a:spcAft>
                <a:spcPts val="600"/>
              </a:spcAft>
              <a:defRPr sz="1800"/>
            </a:pPr>
            <a:r>
              <a:t>Fiilden zarf yapar.</a:t>
            </a:r>
          </a:p>
          <a:p>
            <a:pPr>
              <a:spcAft>
                <a:spcPts val="600"/>
              </a:spcAft>
              <a:defRPr sz="1800"/>
            </a:pPr>
          </a:p>
          <a:p>
            <a:pPr>
              <a:spcAft>
                <a:spcPts val="600"/>
              </a:spcAft>
              <a:defRPr sz="1800"/>
            </a:pPr>
            <a:r>
              <a:t>-ıp / -arak / -ince</a:t>
            </a:r>
          </a:p>
          <a:p>
            <a:pPr>
              <a:spcAft>
                <a:spcPts val="600"/>
              </a:spcAft>
              <a:defRPr sz="1800"/>
            </a:pPr>
            <a:r>
              <a:t>-madan / -ken</a:t>
            </a:r>
          </a:p>
          <a:p>
            <a:pPr>
              <a:spcAft>
                <a:spcPts val="600"/>
              </a:spcAft>
              <a:defRPr sz="1800"/>
            </a:pPr>
          </a:p>
          <a:p>
            <a:pPr>
              <a:spcAft>
                <a:spcPts val="600"/>
              </a:spcAft>
              <a:defRPr sz="1800"/>
            </a:pPr>
            <a:r>
              <a:t>Örnek:</a:t>
            </a:r>
          </a:p>
          <a:p>
            <a:pPr>
              <a:spcAft>
                <a:spcPts val="600"/>
              </a:spcAft>
              <a:defRPr sz="1800"/>
            </a:pPr>
            <a:r>
              <a:t>**Gülerek** konuştu.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8. Mini Değerlendirme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400" b="1"/>
            </a:pPr>
            <a:r>
              <a:t>Aşağıdaki fiilimsilerin türünü yazınız: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148840"/>
            <a:ext cx="10241280" cy="3200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Kendini Dene</a:t>
            </a:r>
          </a:p>
          <a:p>
            <a:pPr>
              <a:spcAft>
                <a:spcPts val="600"/>
              </a:spcAft>
              <a:defRPr sz="2100"/>
            </a:pPr>
            <a:r>
              <a:t>1. yürümek → __________</a:t>
            </a:r>
          </a:p>
          <a:p>
            <a:pPr>
              <a:spcAft>
                <a:spcPts val="600"/>
              </a:spcAft>
              <a:defRPr sz="2100"/>
            </a:pPr>
            <a:r>
              <a:t>2. çalışan → __________</a:t>
            </a:r>
          </a:p>
          <a:p>
            <a:pPr>
              <a:spcAft>
                <a:spcPts val="600"/>
              </a:spcAft>
              <a:defRPr sz="2100"/>
            </a:pPr>
            <a:r>
              <a:t>3. gelince → __________</a:t>
            </a:r>
          </a:p>
          <a:p>
            <a:pPr>
              <a:spcAft>
                <a:spcPts val="600"/>
              </a:spcAft>
              <a:defRPr sz="2100"/>
            </a:pPr>
            <a:r>
              <a:t>4. yazış → __________</a:t>
            </a:r>
          </a:p>
          <a:p>
            <a:pPr>
              <a:spcAft>
                <a:spcPts val="600"/>
              </a:spcAft>
              <a:defRPr sz="2100"/>
            </a:pPr>
            <a:r>
              <a:t>5. okunacak → __________</a:t>
            </a:r>
          </a:p>
          <a:p>
            <a:pPr>
              <a:spcAft>
                <a:spcPts val="600"/>
              </a:spcAft>
              <a:defRPr sz="2100"/>
            </a:pPr>
            <a:r>
              <a:t>6. düşünmeden → __________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715000"/>
            <a:ext cx="10241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/>
            </a:pPr>
            <a:r>
              <a:t>Kuralı hatırla: Fiilimsi = fiilden türemiş + çekimli fiil değil + cümlede isim/sıfat/zarf görevi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9. Etkinlik: Fiilimsi Avı 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t>Cümlelerdeki fiilimsileri bulun ve türlerini yazın.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10972800" cy="45262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Cümleler</a:t>
            </a:r>
          </a:p>
          <a:p>
            <a:pPr>
              <a:spcAft>
                <a:spcPts val="700"/>
              </a:spcAft>
              <a:defRPr sz="2000"/>
            </a:pPr>
            <a:r>
              <a:t>1. Sabah erken kalkmak bana iyi geliyor.</a:t>
            </a:r>
          </a:p>
          <a:p>
            <a:pPr>
              <a:spcAft>
                <a:spcPts val="700"/>
              </a:spcAft>
              <a:defRPr sz="2000"/>
            </a:pPr>
            <a:r>
              <a:t>2. Bahçede oynayan çocuklar çok neşeliydi.</a:t>
            </a:r>
          </a:p>
          <a:p>
            <a:pPr>
              <a:spcAft>
                <a:spcPts val="700"/>
              </a:spcAft>
              <a:defRPr sz="2000"/>
            </a:pPr>
            <a:r>
              <a:t>3. Eve gelince seni arayacağım.</a:t>
            </a:r>
          </a:p>
          <a:p>
            <a:pPr>
              <a:spcAft>
                <a:spcPts val="700"/>
              </a:spcAft>
              <a:defRPr sz="2000"/>
            </a:pPr>
            <a:r>
              <a:t>4. Kitap okuyarak zamanını değerlendirdi.</a:t>
            </a:r>
          </a:p>
          <a:p>
            <a:pPr>
              <a:spcAft>
                <a:spcPts val="700"/>
              </a:spcAft>
              <a:defRPr sz="2000"/>
            </a:pPr>
            <a:r>
              <a:t>5. Çözülecek soruları tahtaya yazdı.</a:t>
            </a:r>
          </a:p>
          <a:p>
            <a:pPr>
              <a:spcAft>
                <a:spcPts val="700"/>
              </a:spcAft>
              <a:defRPr sz="2000"/>
            </a:pPr>
            <a:r>
              <a:t>6. Koşmadan önce ayakkabılarını bağladı.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10. Etkinlik: Türünü Bul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t>Aşağıdaki fiilimsilerin türlerini belirleyin.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530352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A — Sözcükler</a:t>
            </a:r>
          </a:p>
          <a:p>
            <a:pPr>
              <a:spcAft>
                <a:spcPts val="700"/>
              </a:spcAft>
              <a:defRPr sz="2000"/>
            </a:pPr>
            <a:r>
              <a:t>1. okumak → __________</a:t>
            </a:r>
          </a:p>
          <a:p>
            <a:pPr>
              <a:spcAft>
                <a:spcPts val="700"/>
              </a:spcAft>
              <a:defRPr sz="2000"/>
            </a:pPr>
            <a:r>
              <a:t>2. gülen → __________</a:t>
            </a:r>
          </a:p>
          <a:p>
            <a:pPr>
              <a:spcAft>
                <a:spcPts val="700"/>
              </a:spcAft>
              <a:defRPr sz="2000"/>
            </a:pPr>
            <a:r>
              <a:t>3. koşarak → __________</a:t>
            </a:r>
          </a:p>
          <a:p>
            <a:pPr>
              <a:spcAft>
                <a:spcPts val="700"/>
              </a:spcAft>
              <a:defRPr sz="2000"/>
            </a:pPr>
            <a:r>
              <a:t>4. yazma → __________</a:t>
            </a:r>
          </a:p>
          <a:p>
            <a:pPr>
              <a:spcAft>
                <a:spcPts val="700"/>
              </a:spcAft>
              <a:defRPr sz="2000"/>
            </a:pPr>
            <a:r>
              <a:t>5. gelecek → __________</a:t>
            </a:r>
          </a:p>
          <a:p>
            <a:pPr>
              <a:spcAft>
                <a:spcPts val="700"/>
              </a:spcAft>
              <a:defRPr sz="2000"/>
            </a:pPr>
            <a:r>
              <a:t>6. düşünmeden → __________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417320"/>
            <a:ext cx="5303520" cy="4480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B — Eşleştir</a:t>
            </a:r>
          </a:p>
          <a:p>
            <a:pPr>
              <a:spcAft>
                <a:spcPts val="700"/>
              </a:spcAft>
              <a:defRPr sz="2000"/>
            </a:pPr>
            <a:r>
              <a:t>A. İsim-fiil</a:t>
            </a:r>
          </a:p>
          <a:p>
            <a:pPr>
              <a:spcAft>
                <a:spcPts val="700"/>
              </a:spcAft>
              <a:defRPr sz="2000"/>
            </a:pPr>
            <a:r>
              <a:t>B. Sıfat-fiil</a:t>
            </a:r>
          </a:p>
          <a:p>
            <a:pPr>
              <a:spcAft>
                <a:spcPts val="700"/>
              </a:spcAft>
              <a:defRPr sz="2000"/>
            </a:pPr>
            <a:r>
              <a:t>C. Zarf-fiil</a:t>
            </a:r>
          </a:p>
          <a:p>
            <a:pPr>
              <a:spcAft>
                <a:spcPts val="700"/>
              </a:spcAft>
              <a:defRPr sz="2000"/>
            </a:pPr>
          </a:p>
          <a:p>
            <a:pPr>
              <a:spcAft>
                <a:spcPts val="700"/>
              </a:spcAft>
              <a:defRPr sz="2000"/>
            </a:pPr>
            <a:r>
              <a:t>1. -mak / -mek  → ___</a:t>
            </a:r>
          </a:p>
          <a:p>
            <a:pPr>
              <a:spcAft>
                <a:spcPts val="700"/>
              </a:spcAft>
              <a:defRPr sz="2000"/>
            </a:pPr>
            <a:r>
              <a:t>2. -an / -en    → ___</a:t>
            </a:r>
          </a:p>
          <a:p>
            <a:pPr>
              <a:spcAft>
                <a:spcPts val="700"/>
              </a:spcAft>
              <a:defRPr sz="2000"/>
            </a:pPr>
            <a:r>
              <a:t>3. -arak / -erek → ___</a:t>
            </a:r>
          </a:p>
          <a:p>
            <a:pPr>
              <a:spcAft>
                <a:spcPts val="700"/>
              </a:spcAft>
              <a:defRPr sz="2000"/>
            </a:pPr>
            <a:r>
              <a:t>4. -ma / -me    → ___</a:t>
            </a:r>
          </a:p>
          <a:p>
            <a:pPr>
              <a:spcAft>
                <a:spcPts val="700"/>
              </a:spcAft>
              <a:defRPr sz="2000"/>
            </a:pPr>
            <a:r>
              <a:t>5. -ınca / -ince → ___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11. Etkinlik: Cümleyi Tamamla ✏️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t>Parantezde verilen fiilimsi türünü kullanarak cümleleri tamamlayın.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10972800" cy="47091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Tamamla</a:t>
            </a:r>
          </a:p>
          <a:p>
            <a:pPr>
              <a:spcAft>
                <a:spcPts val="700"/>
              </a:spcAft>
              <a:defRPr sz="2000"/>
            </a:pPr>
            <a:r>
              <a:t>1. __________ insanın kelime hazinesini geliştirir. (isim-fiil)</a:t>
            </a:r>
          </a:p>
          <a:p>
            <a:pPr>
              <a:spcAft>
                <a:spcPts val="700"/>
              </a:spcAft>
              <a:defRPr sz="2000"/>
            </a:pPr>
          </a:p>
          <a:p>
            <a:pPr>
              <a:spcAft>
                <a:spcPts val="700"/>
              </a:spcAft>
              <a:defRPr sz="2000"/>
            </a:pPr>
            <a:r>
              <a:t>2. __________ öğrenciler öğretmenlerini dikkatle dinledi. (sıfat-fiil)</a:t>
            </a:r>
          </a:p>
          <a:p>
            <a:pPr>
              <a:spcAft>
                <a:spcPts val="700"/>
              </a:spcAft>
              <a:defRPr sz="2000"/>
            </a:pPr>
          </a:p>
          <a:p>
            <a:pPr>
              <a:spcAft>
                <a:spcPts val="700"/>
              </a:spcAft>
              <a:defRPr sz="2000"/>
            </a:pPr>
            <a:r>
              <a:t>3. Eve __________ annesine sarıldı. (zarf-fiil)</a:t>
            </a:r>
          </a:p>
          <a:p>
            <a:pPr>
              <a:spcAft>
                <a:spcPts val="700"/>
              </a:spcAft>
              <a:defRPr sz="2000"/>
            </a:pPr>
          </a:p>
          <a:p>
            <a:pPr>
              <a:spcAft>
                <a:spcPts val="700"/>
              </a:spcAft>
              <a:defRPr sz="2000"/>
            </a:pPr>
            <a:r>
              <a:t>4. __________ kitapları masanın üzerine koydum. (sıfat-fiil)</a:t>
            </a:r>
          </a:p>
          <a:p>
            <a:pPr>
              <a:spcAft>
                <a:spcPts val="700"/>
              </a:spcAft>
              <a:defRPr sz="2000"/>
            </a:pPr>
          </a:p>
          <a:p>
            <a:pPr>
              <a:spcAft>
                <a:spcPts val="700"/>
              </a:spcAft>
              <a:defRPr sz="2000"/>
            </a:pPr>
            <a:r>
              <a:t>5. Soruyu __________ cevap verdi. (zarf-fiil)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0040" y="228600"/>
            <a:ext cx="11548872" cy="777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/>
            </a:pPr>
            <a:r>
              <a:t>12. Etkinlik: Paragrafta Fiilimsi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t>Paragrafı okuyun; fiilimsileri bulun ve türlerini yazın.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10972800" cy="25603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300" b="1"/>
            </a:pPr>
            <a:r>
              <a:t>Metin</a:t>
            </a:r>
          </a:p>
          <a:p>
            <a:pPr>
              <a:spcAft>
                <a:spcPts val="700"/>
              </a:spcAft>
              <a:defRPr sz="1900"/>
            </a:pPr>
            <a:r>
              <a:t>Sabah erkenden kalkıp kahvaltısını yapan Ece, kitap okumak için odasına geçti. Bir süre çalıştıktan sonra dışarı çıkan Ece, parkta oynayan çocukları izledi. Eve dönünce ödevlerini tamamladı.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4160520"/>
            <a:ext cx="109728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2200" b="1"/>
            </a:pPr>
            <a:r>
              <a:t>Görev</a:t>
            </a:r>
          </a:p>
          <a:p>
            <a:pPr>
              <a:spcAft>
                <a:spcPts val="700"/>
              </a:spcAft>
              <a:defRPr sz="1900"/>
            </a:pPr>
            <a:r>
              <a:t>1. Metindeki fiilimsilerin altını çizin.</a:t>
            </a:r>
          </a:p>
          <a:p>
            <a:pPr>
              <a:spcAft>
                <a:spcPts val="700"/>
              </a:spcAft>
              <a:defRPr sz="1900"/>
            </a:pPr>
            <a:r>
              <a:t>2. Her fiilimsinin türünü yazın.</a:t>
            </a:r>
          </a:p>
          <a:p>
            <a:pPr>
              <a:spcAft>
                <a:spcPts val="700"/>
              </a:spcAft>
              <a:defRPr sz="1900"/>
            </a:pPr>
            <a:r>
              <a:t>3. Metinde kaç tane fiilimsi olduğunu bulun: ________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6446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coskunhocam.com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