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82B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286000"/>
            <a:ext cx="10362895" cy="2286000"/>
          </a:xfrm>
          <a:prstGeom prst="rect">
            <a:avLst/>
          </a:prstGeom>
          <a:noFill/>
        </p:spPr>
        <p:txBody>
          <a:bodyPr wrap="square">
            <a:spAutoFit/>
          </a:bodyPr>
          <a:lstStyle/>
          <a:p>
            <a:pPr algn="ctr">
              <a:defRPr sz="4000" b="1">
                <a:solidFill>
                  <a:srgbClr val="FFFFFF"/>
                </a:solidFill>
              </a:defRPr>
            </a:pPr>
            <a:r>
              <a:t>FİİLİMSİ (EYLEMSİ) BULMA ETKİNLİĞİ</a:t>
            </a:r>
          </a:p>
          <a:p>
            <a:pPr algn="ctr">
              <a:defRPr sz="1800">
                <a:solidFill>
                  <a:srgbClr val="C8D2E6"/>
                </a:solidFill>
              </a:defRPr>
            </a:pPr>
            <a:r>
              <a:t>Metinlerdeki fiilimsileri bulunuz. Bir sonraki slaytta cevapları kontrol edebilirsiniz.</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731520"/>
            <a:ext cx="10362895" cy="914400"/>
          </a:xfrm>
          <a:prstGeom prst="rect">
            <a:avLst/>
          </a:prstGeom>
          <a:noFill/>
        </p:spPr>
        <p:txBody>
          <a:bodyPr wrap="none">
            <a:spAutoFit/>
          </a:bodyPr>
          <a:lstStyle/>
          <a:p>
            <a:pPr>
              <a:defRPr sz="2800" b="1">
                <a:solidFill>
                  <a:srgbClr val="182B49"/>
                </a:solidFill>
              </a:defRPr>
            </a:pPr>
            <a:r>
              <a:t>Örnek 1: Kütüphanedeki Huzur - Soru</a:t>
            </a:r>
          </a:p>
          <a:p>
            <a:pPr>
              <a:defRPr sz="1400">
                <a:solidFill>
                  <a:srgbClr val="646464"/>
                </a:solidFill>
              </a:defRPr>
            </a:pPr>
            <a:r>
              <a:t>Aşağıdaki metinde geçen fiilimsileri (isim-fiil, sıfat-fiil, zarf-fiil) bulunuz.</a:t>
            </a:r>
          </a:p>
        </p:txBody>
      </p:sp>
      <p:sp>
        <p:nvSpPr>
          <p:cNvPr id="4" name="TextBox 3"/>
          <p:cNvSpPr txBox="1"/>
          <p:nvPr/>
        </p:nvSpPr>
        <p:spPr>
          <a:xfrm>
            <a:off x="914400" y="2011680"/>
            <a:ext cx="10362895" cy="4114800"/>
          </a:xfrm>
          <a:prstGeom prst="rect">
            <a:avLst/>
          </a:prstGeom>
          <a:noFill/>
        </p:spPr>
        <p:txBody>
          <a:bodyPr wrap="square">
            <a:spAutoFit/>
          </a:bodyPr>
          <a:lstStyle/>
          <a:p>
            <a:pPr>
              <a:lnSpc>
                <a:spcPct val="140000"/>
              </a:lnSpc>
              <a:defRPr sz="2200">
                <a:solidFill>
                  <a:srgbClr val="282828"/>
                </a:solidFill>
              </a:defRPr>
            </a:pPr>
            <a:r>
              <a:t>Kitap kokusunu içine çekerek rafların arasında dolaşmak, insanı günlük dertlerden uzaklaştıran büyülü bir yolculuktur. Masasında harıl harıl ders çalışan gençleri görmek, içimdeki okuma isteğini daha da kamçıladı. Burası, her adımda yeni bir dünyayı keşfetmek isteyenlerin ortak sığınağıdır.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731520"/>
            <a:ext cx="10362895" cy="914400"/>
          </a:xfrm>
          <a:prstGeom prst="rect">
            <a:avLst/>
          </a:prstGeom>
          <a:noFill/>
        </p:spPr>
        <p:txBody>
          <a:bodyPr wrap="none">
            <a:spAutoFit/>
          </a:bodyPr>
          <a:lstStyle/>
          <a:p>
            <a:pPr>
              <a:defRPr sz="2800" b="1">
                <a:solidFill>
                  <a:srgbClr val="182B49"/>
                </a:solidFill>
              </a:defRPr>
            </a:pPr>
            <a:r>
              <a:t>Örnek 1: Kütüphanedeki Huzur - Cevap</a:t>
            </a:r>
          </a:p>
          <a:p>
            <a:pPr>
              <a:defRPr sz="1400">
                <a:solidFill>
                  <a:srgbClr val="646464"/>
                </a:solidFill>
              </a:defRPr>
            </a:pPr>
            <a:r>
              <a:t>Metindeki fiilimsilerin altı kırmızı ile çizilmiştir.</a:t>
            </a:r>
          </a:p>
        </p:txBody>
      </p:sp>
      <p:sp>
        <p:nvSpPr>
          <p:cNvPr id="4" name="TextBox 3"/>
          <p:cNvSpPr txBox="1"/>
          <p:nvPr/>
        </p:nvSpPr>
        <p:spPr>
          <a:xfrm>
            <a:off x="914400" y="2011680"/>
            <a:ext cx="10362895" cy="4114800"/>
          </a:xfrm>
          <a:prstGeom prst="rect">
            <a:avLst/>
          </a:prstGeom>
          <a:noFill/>
        </p:spPr>
        <p:txBody>
          <a:bodyPr wrap="square">
            <a:spAutoFit/>
          </a:bodyPr>
          <a:lstStyle/>
          <a:p>
            <a:pPr>
              <a:lnSpc>
                <a:spcPct val="140000"/>
              </a:lnSpc>
              <a:defRPr sz="2200"/>
            </a:pPr>
            <a:r>
              <a:rPr>
                <a:solidFill>
                  <a:srgbClr val="282828"/>
                </a:solidFill>
              </a:rPr>
              <a:t>Kitap kokusunu içine </a:t>
            </a:r>
            <a:r>
              <a:rPr u="sng" b="1">
                <a:solidFill>
                  <a:srgbClr val="C00000"/>
                </a:solidFill>
              </a:rPr>
              <a:t>çekerek</a:t>
            </a:r>
            <a:r>
              <a:rPr>
                <a:solidFill>
                  <a:srgbClr val="282828"/>
                </a:solidFill>
              </a:rPr>
              <a:t> rafların arasında </a:t>
            </a:r>
            <a:r>
              <a:rPr u="sng" b="1">
                <a:solidFill>
                  <a:srgbClr val="C00000"/>
                </a:solidFill>
              </a:rPr>
              <a:t>dolaşmak</a:t>
            </a:r>
            <a:r>
              <a:rPr>
                <a:solidFill>
                  <a:srgbClr val="282828"/>
                </a:solidFill>
              </a:rPr>
              <a:t>, insanı günlük dertlerden </a:t>
            </a:r>
            <a:r>
              <a:rPr u="sng" b="1">
                <a:solidFill>
                  <a:srgbClr val="C00000"/>
                </a:solidFill>
              </a:rPr>
              <a:t>uzaklaştıran</a:t>
            </a:r>
            <a:r>
              <a:rPr>
                <a:solidFill>
                  <a:srgbClr val="282828"/>
                </a:solidFill>
              </a:rPr>
              <a:t> büyülü bir yolculuktur. Masasında harıl harıl ders </a:t>
            </a:r>
            <a:r>
              <a:rPr u="sng" b="1">
                <a:solidFill>
                  <a:srgbClr val="C00000"/>
                </a:solidFill>
              </a:rPr>
              <a:t>çalışan</a:t>
            </a:r>
            <a:r>
              <a:rPr>
                <a:solidFill>
                  <a:srgbClr val="282828"/>
                </a:solidFill>
              </a:rPr>
              <a:t> gençleri </a:t>
            </a:r>
            <a:r>
              <a:rPr u="sng" b="1">
                <a:solidFill>
                  <a:srgbClr val="C00000"/>
                </a:solidFill>
              </a:rPr>
              <a:t>görmek</a:t>
            </a:r>
            <a:r>
              <a:rPr>
                <a:solidFill>
                  <a:srgbClr val="282828"/>
                </a:solidFill>
              </a:rPr>
              <a:t>, içimdeki </a:t>
            </a:r>
            <a:r>
              <a:rPr u="sng" b="1">
                <a:solidFill>
                  <a:srgbClr val="C00000"/>
                </a:solidFill>
              </a:rPr>
              <a:t>okuma</a:t>
            </a:r>
            <a:r>
              <a:rPr>
                <a:solidFill>
                  <a:srgbClr val="282828"/>
                </a:solidFill>
              </a:rPr>
              <a:t> isteğini daha da kamçıladı. Burası, her adımda yeni bir dünyayı </a:t>
            </a:r>
            <a:r>
              <a:rPr u="sng" b="1">
                <a:solidFill>
                  <a:srgbClr val="C00000"/>
                </a:solidFill>
              </a:rPr>
              <a:t>keşfetmek</a:t>
            </a:r>
            <a:r>
              <a:rPr>
                <a:solidFill>
                  <a:srgbClr val="282828"/>
                </a:solidFill>
              </a:rPr>
              <a:t> </a:t>
            </a:r>
            <a:r>
              <a:rPr u="sng" b="1">
                <a:solidFill>
                  <a:srgbClr val="C00000"/>
                </a:solidFill>
              </a:rPr>
              <a:t>isteyenlerin</a:t>
            </a:r>
            <a:r>
              <a:rPr>
                <a:solidFill>
                  <a:srgbClr val="282828"/>
                </a:solidFill>
              </a:rPr>
              <a:t> ortak sığınağıdır.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731520"/>
            <a:ext cx="10362895" cy="914400"/>
          </a:xfrm>
          <a:prstGeom prst="rect">
            <a:avLst/>
          </a:prstGeom>
          <a:noFill/>
        </p:spPr>
        <p:txBody>
          <a:bodyPr wrap="none">
            <a:spAutoFit/>
          </a:bodyPr>
          <a:lstStyle/>
          <a:p>
            <a:pPr>
              <a:defRPr sz="2800" b="1">
                <a:solidFill>
                  <a:srgbClr val="182B49"/>
                </a:solidFill>
              </a:defRPr>
            </a:pPr>
            <a:r>
              <a:t>Örnek 2: Sabah Yürüyüşü - Soru</a:t>
            </a:r>
          </a:p>
          <a:p>
            <a:pPr>
              <a:defRPr sz="1400">
                <a:solidFill>
                  <a:srgbClr val="646464"/>
                </a:solidFill>
              </a:defRPr>
            </a:pPr>
            <a:r>
              <a:t>Aşağıdaki metinde geçen fiilimsileri (isim-fiil, sıfat-fiil, zarf-fiil) bulunuz.</a:t>
            </a:r>
          </a:p>
        </p:txBody>
      </p:sp>
      <p:sp>
        <p:nvSpPr>
          <p:cNvPr id="4" name="TextBox 3"/>
          <p:cNvSpPr txBox="1"/>
          <p:nvPr/>
        </p:nvSpPr>
        <p:spPr>
          <a:xfrm>
            <a:off x="914400" y="2011680"/>
            <a:ext cx="10362895" cy="4114800"/>
          </a:xfrm>
          <a:prstGeom prst="rect">
            <a:avLst/>
          </a:prstGeom>
          <a:noFill/>
        </p:spPr>
        <p:txBody>
          <a:bodyPr wrap="square">
            <a:spAutoFit/>
          </a:bodyPr>
          <a:lstStyle/>
          <a:p>
            <a:pPr>
              <a:lnSpc>
                <a:spcPct val="140000"/>
              </a:lnSpc>
              <a:defRPr sz="2200">
                <a:solidFill>
                  <a:srgbClr val="282828"/>
                </a:solidFill>
              </a:defRPr>
            </a:pPr>
            <a:r>
              <a:t>Güneş doğarken yürüyüşe çıkmak, güne zinde başlamanın en etkili yoludur. Ağaçların arasından süzülen ışık huzmeleri, yaprakların üzerine düşen çiy damlalarını parlatıyordu. Rüzgar estikçe yüzüme çarpan serinlik, bana yaşadığımı derinden hissettirdi.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731520"/>
            <a:ext cx="10362895" cy="914400"/>
          </a:xfrm>
          <a:prstGeom prst="rect">
            <a:avLst/>
          </a:prstGeom>
          <a:noFill/>
        </p:spPr>
        <p:txBody>
          <a:bodyPr wrap="none">
            <a:spAutoFit/>
          </a:bodyPr>
          <a:lstStyle/>
          <a:p>
            <a:pPr>
              <a:defRPr sz="2800" b="1">
                <a:solidFill>
                  <a:srgbClr val="182B49"/>
                </a:solidFill>
              </a:defRPr>
            </a:pPr>
            <a:r>
              <a:t>Örnek 2: Sabah Yürüyüşü - Cevap</a:t>
            </a:r>
          </a:p>
          <a:p>
            <a:pPr>
              <a:defRPr sz="1400">
                <a:solidFill>
                  <a:srgbClr val="646464"/>
                </a:solidFill>
              </a:defRPr>
            </a:pPr>
            <a:r>
              <a:t>Metindeki fiilimsilerin altı kırmızı ile çizilmiştir.</a:t>
            </a:r>
          </a:p>
        </p:txBody>
      </p:sp>
      <p:sp>
        <p:nvSpPr>
          <p:cNvPr id="4" name="TextBox 3"/>
          <p:cNvSpPr txBox="1"/>
          <p:nvPr/>
        </p:nvSpPr>
        <p:spPr>
          <a:xfrm>
            <a:off x="914400" y="2011680"/>
            <a:ext cx="10362895" cy="4114800"/>
          </a:xfrm>
          <a:prstGeom prst="rect">
            <a:avLst/>
          </a:prstGeom>
          <a:noFill/>
        </p:spPr>
        <p:txBody>
          <a:bodyPr wrap="square">
            <a:spAutoFit/>
          </a:bodyPr>
          <a:lstStyle/>
          <a:p>
            <a:pPr>
              <a:lnSpc>
                <a:spcPct val="140000"/>
              </a:lnSpc>
              <a:defRPr sz="2200"/>
            </a:pPr>
            <a:r>
              <a:rPr>
                <a:solidFill>
                  <a:srgbClr val="282828"/>
                </a:solidFill>
              </a:rPr>
              <a:t>Güneş </a:t>
            </a:r>
            <a:r>
              <a:rPr u="sng" b="1">
                <a:solidFill>
                  <a:srgbClr val="C00000"/>
                </a:solidFill>
              </a:rPr>
              <a:t>doğarken</a:t>
            </a:r>
            <a:r>
              <a:rPr>
                <a:solidFill>
                  <a:srgbClr val="282828"/>
                </a:solidFill>
              </a:rPr>
              <a:t> </a:t>
            </a:r>
            <a:r>
              <a:rPr>
                <a:solidFill>
                  <a:srgbClr val="282828"/>
                </a:solidFill>
              </a:rPr>
              <a:t>yürüyüşe</a:t>
            </a:r>
            <a:r>
              <a:rPr>
                <a:solidFill>
                  <a:srgbClr val="282828"/>
                </a:solidFill>
              </a:rPr>
              <a:t> </a:t>
            </a:r>
            <a:r>
              <a:rPr u="sng" b="1">
                <a:solidFill>
                  <a:srgbClr val="C00000"/>
                </a:solidFill>
              </a:rPr>
              <a:t>çıkmak</a:t>
            </a:r>
            <a:r>
              <a:rPr>
                <a:solidFill>
                  <a:srgbClr val="282828"/>
                </a:solidFill>
              </a:rPr>
              <a:t>, güne zinde </a:t>
            </a:r>
            <a:r>
              <a:rPr u="sng" b="1">
                <a:solidFill>
                  <a:srgbClr val="C00000"/>
                </a:solidFill>
              </a:rPr>
              <a:t>başlamanın</a:t>
            </a:r>
            <a:r>
              <a:rPr>
                <a:solidFill>
                  <a:srgbClr val="282828"/>
                </a:solidFill>
              </a:rPr>
              <a:t> en etkili yoludur. Ağaçların arasından </a:t>
            </a:r>
            <a:r>
              <a:rPr u="sng" b="1">
                <a:solidFill>
                  <a:srgbClr val="C00000"/>
                </a:solidFill>
              </a:rPr>
              <a:t>süzülen</a:t>
            </a:r>
            <a:r>
              <a:rPr>
                <a:solidFill>
                  <a:srgbClr val="282828"/>
                </a:solidFill>
              </a:rPr>
              <a:t> ışık huzmeleri, yaprakların üzerine </a:t>
            </a:r>
            <a:r>
              <a:rPr u="sng" b="1">
                <a:solidFill>
                  <a:srgbClr val="C00000"/>
                </a:solidFill>
              </a:rPr>
              <a:t>düşen</a:t>
            </a:r>
            <a:r>
              <a:rPr>
                <a:solidFill>
                  <a:srgbClr val="282828"/>
                </a:solidFill>
              </a:rPr>
              <a:t> çiy damlalarını parlatıyordu. Rüzgar </a:t>
            </a:r>
            <a:r>
              <a:rPr u="sng" b="1">
                <a:solidFill>
                  <a:srgbClr val="C00000"/>
                </a:solidFill>
              </a:rPr>
              <a:t>estikçe</a:t>
            </a:r>
            <a:r>
              <a:rPr>
                <a:solidFill>
                  <a:srgbClr val="282828"/>
                </a:solidFill>
              </a:rPr>
              <a:t> yüzüme </a:t>
            </a:r>
            <a:r>
              <a:rPr u="sng" b="1">
                <a:solidFill>
                  <a:srgbClr val="C00000"/>
                </a:solidFill>
              </a:rPr>
              <a:t>çarpan</a:t>
            </a:r>
            <a:r>
              <a:rPr>
                <a:solidFill>
                  <a:srgbClr val="282828"/>
                </a:solidFill>
              </a:rPr>
              <a:t> serinlik, bana </a:t>
            </a:r>
            <a:r>
              <a:rPr u="sng" b="1">
                <a:solidFill>
                  <a:srgbClr val="C00000"/>
                </a:solidFill>
              </a:rPr>
              <a:t>yaşadığımı</a:t>
            </a:r>
            <a:r>
              <a:rPr>
                <a:solidFill>
                  <a:srgbClr val="282828"/>
                </a:solidFill>
              </a:rPr>
              <a:t> derinden hissettirdi.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731520"/>
            <a:ext cx="10362895" cy="914400"/>
          </a:xfrm>
          <a:prstGeom prst="rect">
            <a:avLst/>
          </a:prstGeom>
          <a:noFill/>
        </p:spPr>
        <p:txBody>
          <a:bodyPr wrap="none">
            <a:spAutoFit/>
          </a:bodyPr>
          <a:lstStyle/>
          <a:p>
            <a:pPr>
              <a:defRPr sz="2800" b="1">
                <a:solidFill>
                  <a:srgbClr val="182B49"/>
                </a:solidFill>
              </a:defRPr>
            </a:pPr>
            <a:r>
              <a:t>Örnek 3: Sınav Hazırlığı - Soru</a:t>
            </a:r>
          </a:p>
          <a:p>
            <a:pPr>
              <a:defRPr sz="1400">
                <a:solidFill>
                  <a:srgbClr val="646464"/>
                </a:solidFill>
              </a:defRPr>
            </a:pPr>
            <a:r>
              <a:t>Aşağıdaki metinde geçen fiilimsileri (isim-fiil, sıfat-fiil, zarf-fiil) bulunuz.</a:t>
            </a:r>
          </a:p>
        </p:txBody>
      </p:sp>
      <p:sp>
        <p:nvSpPr>
          <p:cNvPr id="4" name="TextBox 3"/>
          <p:cNvSpPr txBox="1"/>
          <p:nvPr/>
        </p:nvSpPr>
        <p:spPr>
          <a:xfrm>
            <a:off x="914400" y="2011680"/>
            <a:ext cx="10362895" cy="4114800"/>
          </a:xfrm>
          <a:prstGeom prst="rect">
            <a:avLst/>
          </a:prstGeom>
          <a:noFill/>
        </p:spPr>
        <p:txBody>
          <a:bodyPr wrap="square">
            <a:spAutoFit/>
          </a:bodyPr>
          <a:lstStyle/>
          <a:p>
            <a:pPr>
              <a:lnSpc>
                <a:spcPct val="140000"/>
              </a:lnSpc>
              <a:defRPr sz="2200">
                <a:solidFill>
                  <a:srgbClr val="282828"/>
                </a:solidFill>
              </a:defRPr>
            </a:pPr>
            <a:r>
              <a:t>Sınav günleri yaklaştıkça öğrencilerin heyecanı gözle görülür bir şekilde artıyordu. Eksik konuları bitirmek için gece gündüz demeden çalışan Elif, hedefine ulaşacağından emindi. Zorluklarla mücadele etmeyi seçenler, elbet bir gün emeklerinin karşılığını alırlar.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731520"/>
            <a:ext cx="10362895" cy="914400"/>
          </a:xfrm>
          <a:prstGeom prst="rect">
            <a:avLst/>
          </a:prstGeom>
          <a:noFill/>
        </p:spPr>
        <p:txBody>
          <a:bodyPr wrap="none">
            <a:spAutoFit/>
          </a:bodyPr>
          <a:lstStyle/>
          <a:p>
            <a:pPr>
              <a:defRPr sz="2800" b="1">
                <a:solidFill>
                  <a:srgbClr val="182B49"/>
                </a:solidFill>
              </a:defRPr>
            </a:pPr>
            <a:r>
              <a:t>Örnek 3: Sınav Hazırlığı - Cevap</a:t>
            </a:r>
          </a:p>
          <a:p>
            <a:pPr>
              <a:defRPr sz="1400">
                <a:solidFill>
                  <a:srgbClr val="646464"/>
                </a:solidFill>
              </a:defRPr>
            </a:pPr>
            <a:r>
              <a:t>Metindeki fiilimsilerin altı kırmızı ile çizilmiştir.</a:t>
            </a:r>
          </a:p>
        </p:txBody>
      </p:sp>
      <p:sp>
        <p:nvSpPr>
          <p:cNvPr id="4" name="TextBox 3"/>
          <p:cNvSpPr txBox="1"/>
          <p:nvPr/>
        </p:nvSpPr>
        <p:spPr>
          <a:xfrm>
            <a:off x="914400" y="2011680"/>
            <a:ext cx="10362895" cy="4114800"/>
          </a:xfrm>
          <a:prstGeom prst="rect">
            <a:avLst/>
          </a:prstGeom>
          <a:noFill/>
        </p:spPr>
        <p:txBody>
          <a:bodyPr wrap="square">
            <a:spAutoFit/>
          </a:bodyPr>
          <a:lstStyle/>
          <a:p>
            <a:pPr>
              <a:lnSpc>
                <a:spcPct val="140000"/>
              </a:lnSpc>
              <a:defRPr sz="2200"/>
            </a:pPr>
            <a:r>
              <a:rPr>
                <a:solidFill>
                  <a:srgbClr val="282828"/>
                </a:solidFill>
              </a:rPr>
              <a:t>Sınav günleri </a:t>
            </a:r>
            <a:r>
              <a:rPr u="sng" b="1">
                <a:solidFill>
                  <a:srgbClr val="C00000"/>
                </a:solidFill>
              </a:rPr>
              <a:t>yaklaştıkça</a:t>
            </a:r>
            <a:r>
              <a:rPr>
                <a:solidFill>
                  <a:srgbClr val="282828"/>
                </a:solidFill>
              </a:rPr>
              <a:t> öğrencilerin heyecanı gözle </a:t>
            </a:r>
            <a:r>
              <a:rPr u="sng" b="1">
                <a:solidFill>
                  <a:srgbClr val="C00000"/>
                </a:solidFill>
              </a:rPr>
              <a:t>görülür</a:t>
            </a:r>
            <a:r>
              <a:rPr>
                <a:solidFill>
                  <a:srgbClr val="282828"/>
                </a:solidFill>
              </a:rPr>
              <a:t> bir şekilde artıyordu. Eksik konuları </a:t>
            </a:r>
            <a:r>
              <a:rPr u="sng" b="1">
                <a:solidFill>
                  <a:srgbClr val="C00000"/>
                </a:solidFill>
              </a:rPr>
              <a:t>bitirmek</a:t>
            </a:r>
            <a:r>
              <a:rPr>
                <a:solidFill>
                  <a:srgbClr val="282828"/>
                </a:solidFill>
              </a:rPr>
              <a:t> için gece gündüz </a:t>
            </a:r>
            <a:r>
              <a:rPr u="sng" b="1">
                <a:solidFill>
                  <a:srgbClr val="C00000"/>
                </a:solidFill>
              </a:rPr>
              <a:t>demeden</a:t>
            </a:r>
            <a:r>
              <a:rPr>
                <a:solidFill>
                  <a:srgbClr val="282828"/>
                </a:solidFill>
              </a:rPr>
              <a:t> </a:t>
            </a:r>
            <a:r>
              <a:rPr u="sng" b="1">
                <a:solidFill>
                  <a:srgbClr val="C00000"/>
                </a:solidFill>
              </a:rPr>
              <a:t>çalışan</a:t>
            </a:r>
            <a:r>
              <a:rPr>
                <a:solidFill>
                  <a:srgbClr val="282828"/>
                </a:solidFill>
              </a:rPr>
              <a:t> Elif, hedefine </a:t>
            </a:r>
            <a:r>
              <a:rPr u="sng" b="1">
                <a:solidFill>
                  <a:srgbClr val="C00000"/>
                </a:solidFill>
              </a:rPr>
              <a:t>ulaşacağından</a:t>
            </a:r>
            <a:r>
              <a:rPr>
                <a:solidFill>
                  <a:srgbClr val="282828"/>
                </a:solidFill>
              </a:rPr>
              <a:t> emindi. Zorluklarla mücadele </a:t>
            </a:r>
            <a:r>
              <a:rPr u="sng" b="1">
                <a:solidFill>
                  <a:srgbClr val="C00000"/>
                </a:solidFill>
              </a:rPr>
              <a:t>etmeyi</a:t>
            </a:r>
            <a:r>
              <a:rPr>
                <a:solidFill>
                  <a:srgbClr val="282828"/>
                </a:solidFill>
              </a:rPr>
              <a:t> </a:t>
            </a:r>
            <a:r>
              <a:rPr u="sng" b="1">
                <a:solidFill>
                  <a:srgbClr val="C00000"/>
                </a:solidFill>
              </a:rPr>
              <a:t>seçenler</a:t>
            </a:r>
            <a:r>
              <a:rPr>
                <a:solidFill>
                  <a:srgbClr val="282828"/>
                </a:solidFill>
              </a:rPr>
              <a:t>, elbet bir gün emeklerinin karşılığını alırlar.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731520"/>
            <a:ext cx="10362895" cy="914400"/>
          </a:xfrm>
          <a:prstGeom prst="rect">
            <a:avLst/>
          </a:prstGeom>
          <a:noFill/>
        </p:spPr>
        <p:txBody>
          <a:bodyPr wrap="none">
            <a:spAutoFit/>
          </a:bodyPr>
          <a:lstStyle/>
          <a:p>
            <a:pPr>
              <a:defRPr sz="2800" b="1">
                <a:solidFill>
                  <a:srgbClr val="182B49"/>
                </a:solidFill>
              </a:defRPr>
            </a:pPr>
            <a:r>
              <a:t>Örnek 4: Doğa Gezisi - Soru</a:t>
            </a:r>
          </a:p>
          <a:p>
            <a:pPr>
              <a:defRPr sz="1400">
                <a:solidFill>
                  <a:srgbClr val="646464"/>
                </a:solidFill>
              </a:defRPr>
            </a:pPr>
            <a:r>
              <a:t>Aşağıdaki metinde geçen fiilimsileri (isim-fiil, sıfat-fiil, zarf-fiil) bulunuz.</a:t>
            </a:r>
          </a:p>
        </p:txBody>
      </p:sp>
      <p:sp>
        <p:nvSpPr>
          <p:cNvPr id="4" name="TextBox 3"/>
          <p:cNvSpPr txBox="1"/>
          <p:nvPr/>
        </p:nvSpPr>
        <p:spPr>
          <a:xfrm>
            <a:off x="914400" y="2011680"/>
            <a:ext cx="10362895" cy="4114800"/>
          </a:xfrm>
          <a:prstGeom prst="rect">
            <a:avLst/>
          </a:prstGeom>
          <a:noFill/>
        </p:spPr>
        <p:txBody>
          <a:bodyPr wrap="square">
            <a:spAutoFit/>
          </a:bodyPr>
          <a:lstStyle/>
          <a:p>
            <a:pPr>
              <a:lnSpc>
                <a:spcPct val="140000"/>
              </a:lnSpc>
              <a:defRPr sz="2200">
                <a:solidFill>
                  <a:srgbClr val="282828"/>
                </a:solidFill>
              </a:defRPr>
            </a:pPr>
            <a:r>
              <a:t>Şehrin gürültüsünden kaçıp köy hayatına sığınmak, ruhumu dinlendiren en güzel karardı. Kuşların cıvıl cıvıl ötüştüğü bu vadide, zamanın nasıl geçtiğini anlamak neredeyse imkansızdı. Akşama doğru eve dönerken heybemizde unutulmaz anılar kalmıştı.</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731520"/>
            <a:ext cx="10362895" cy="914400"/>
          </a:xfrm>
          <a:prstGeom prst="rect">
            <a:avLst/>
          </a:prstGeom>
          <a:noFill/>
        </p:spPr>
        <p:txBody>
          <a:bodyPr wrap="none">
            <a:spAutoFit/>
          </a:bodyPr>
          <a:lstStyle/>
          <a:p>
            <a:pPr>
              <a:defRPr sz="2800" b="1">
                <a:solidFill>
                  <a:srgbClr val="182B49"/>
                </a:solidFill>
              </a:defRPr>
            </a:pPr>
            <a:r>
              <a:t>Örnek 4: Doğa Gezisi - Cevap</a:t>
            </a:r>
          </a:p>
          <a:p>
            <a:pPr>
              <a:defRPr sz="1400">
                <a:solidFill>
                  <a:srgbClr val="646464"/>
                </a:solidFill>
              </a:defRPr>
            </a:pPr>
            <a:r>
              <a:t>Metindeki fiilimsilerin altı kırmızı ile çizilmiştir.</a:t>
            </a:r>
          </a:p>
        </p:txBody>
      </p:sp>
      <p:sp>
        <p:nvSpPr>
          <p:cNvPr id="4" name="TextBox 3"/>
          <p:cNvSpPr txBox="1"/>
          <p:nvPr/>
        </p:nvSpPr>
        <p:spPr>
          <a:xfrm>
            <a:off x="914400" y="2011680"/>
            <a:ext cx="10362895" cy="4114800"/>
          </a:xfrm>
          <a:prstGeom prst="rect">
            <a:avLst/>
          </a:prstGeom>
          <a:noFill/>
        </p:spPr>
        <p:txBody>
          <a:bodyPr wrap="square">
            <a:spAutoFit/>
          </a:bodyPr>
          <a:lstStyle/>
          <a:p>
            <a:pPr>
              <a:lnSpc>
                <a:spcPct val="140000"/>
              </a:lnSpc>
              <a:defRPr sz="2200"/>
            </a:pPr>
            <a:r>
              <a:rPr>
                <a:solidFill>
                  <a:srgbClr val="282828"/>
                </a:solidFill>
              </a:rPr>
              <a:t>Şehrin gürültüsünden </a:t>
            </a:r>
            <a:r>
              <a:rPr u="sng" b="1">
                <a:solidFill>
                  <a:srgbClr val="C00000"/>
                </a:solidFill>
              </a:rPr>
              <a:t>kaçıp</a:t>
            </a:r>
            <a:r>
              <a:rPr>
                <a:solidFill>
                  <a:srgbClr val="282828"/>
                </a:solidFill>
              </a:rPr>
              <a:t> köy hayatına </a:t>
            </a:r>
            <a:r>
              <a:rPr u="sng" b="1">
                <a:solidFill>
                  <a:srgbClr val="C00000"/>
                </a:solidFill>
              </a:rPr>
              <a:t>sığınmak</a:t>
            </a:r>
            <a:r>
              <a:rPr>
                <a:solidFill>
                  <a:srgbClr val="282828"/>
                </a:solidFill>
              </a:rPr>
              <a:t>, ruhumu </a:t>
            </a:r>
            <a:r>
              <a:rPr u="sng" b="1">
                <a:solidFill>
                  <a:srgbClr val="C00000"/>
                </a:solidFill>
              </a:rPr>
              <a:t>dinlendiren</a:t>
            </a:r>
            <a:r>
              <a:rPr>
                <a:solidFill>
                  <a:srgbClr val="282828"/>
                </a:solidFill>
              </a:rPr>
              <a:t> en güzel karardı. Kuşların cıvıl cıvıl </a:t>
            </a:r>
            <a:r>
              <a:rPr u="sng" b="1">
                <a:solidFill>
                  <a:srgbClr val="C00000"/>
                </a:solidFill>
              </a:rPr>
              <a:t>ötüştüğü</a:t>
            </a:r>
            <a:r>
              <a:rPr>
                <a:solidFill>
                  <a:srgbClr val="282828"/>
                </a:solidFill>
              </a:rPr>
              <a:t> bu vadide, zamanın nasıl </a:t>
            </a:r>
            <a:r>
              <a:rPr u="sng" b="1">
                <a:solidFill>
                  <a:srgbClr val="C00000"/>
                </a:solidFill>
              </a:rPr>
              <a:t>geçtiğini</a:t>
            </a:r>
            <a:r>
              <a:rPr>
                <a:solidFill>
                  <a:srgbClr val="282828"/>
                </a:solidFill>
              </a:rPr>
              <a:t> </a:t>
            </a:r>
            <a:r>
              <a:rPr u="sng" b="1">
                <a:solidFill>
                  <a:srgbClr val="C00000"/>
                </a:solidFill>
              </a:rPr>
              <a:t>anlamak</a:t>
            </a:r>
            <a:r>
              <a:rPr>
                <a:solidFill>
                  <a:srgbClr val="282828"/>
                </a:solidFill>
              </a:rPr>
              <a:t> neredeyse imkansızdı. Akşama doğru eve </a:t>
            </a:r>
            <a:r>
              <a:rPr u="sng" b="1">
                <a:solidFill>
                  <a:srgbClr val="C00000"/>
                </a:solidFill>
              </a:rPr>
              <a:t>dönerken</a:t>
            </a:r>
            <a:r>
              <a:rPr>
                <a:solidFill>
                  <a:srgbClr val="282828"/>
                </a:solidFill>
              </a:rPr>
              <a:t> heybemizde </a:t>
            </a:r>
            <a:r>
              <a:rPr u="sng" b="1">
                <a:solidFill>
                  <a:srgbClr val="C00000"/>
                </a:solidFill>
              </a:rPr>
              <a:t>unutulmaz</a:t>
            </a:r>
            <a:r>
              <a:rPr>
                <a:solidFill>
                  <a:srgbClr val="282828"/>
                </a:solidFill>
              </a:rPr>
              <a:t> anılar kalmıştı.</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731520"/>
            <a:ext cx="10362895" cy="914400"/>
          </a:xfrm>
          <a:prstGeom prst="rect">
            <a:avLst/>
          </a:prstGeom>
          <a:noFill/>
        </p:spPr>
        <p:txBody>
          <a:bodyPr wrap="none">
            <a:spAutoFit/>
          </a:bodyPr>
          <a:lstStyle/>
          <a:p>
            <a:pPr>
              <a:defRPr sz="2800" b="1">
                <a:solidFill>
                  <a:srgbClr val="182B49"/>
                </a:solidFill>
              </a:defRPr>
            </a:pPr>
            <a:r>
              <a:t>Örnek 5: Eski Bir Dost - Soru</a:t>
            </a:r>
          </a:p>
          <a:p>
            <a:pPr>
              <a:defRPr sz="1400">
                <a:solidFill>
                  <a:srgbClr val="646464"/>
                </a:solidFill>
              </a:defRPr>
            </a:pPr>
            <a:r>
              <a:t>Aşağıdaki metinde geçen fiilimsileri (isim-fiil, sıfat-fiil, zarf-fiil) bulunuz.</a:t>
            </a:r>
          </a:p>
        </p:txBody>
      </p:sp>
      <p:sp>
        <p:nvSpPr>
          <p:cNvPr id="4" name="TextBox 3"/>
          <p:cNvSpPr txBox="1"/>
          <p:nvPr/>
        </p:nvSpPr>
        <p:spPr>
          <a:xfrm>
            <a:off x="914400" y="2011680"/>
            <a:ext cx="10362895" cy="4114800"/>
          </a:xfrm>
          <a:prstGeom prst="rect">
            <a:avLst/>
          </a:prstGeom>
          <a:noFill/>
        </p:spPr>
        <p:txBody>
          <a:bodyPr wrap="square">
            <a:spAutoFit/>
          </a:bodyPr>
          <a:lstStyle/>
          <a:p>
            <a:pPr>
              <a:lnSpc>
                <a:spcPct val="140000"/>
              </a:lnSpc>
              <a:defRPr sz="2200">
                <a:solidFill>
                  <a:srgbClr val="282828"/>
                </a:solidFill>
              </a:defRPr>
            </a:pPr>
            <a:r>
              <a:t>Yıllardır görmediğim bir dostla aniden karşılaşmak, kalbimin hızlıca çarpmasına neden oldu. Geçmiş günleri yad ederek eski günlerden konuşmak ikimize de çok iyi geldi. Ayrılma vakti geldiğinde, en kısa sürede tekrar buluşmak üzere sözleştik.</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731520"/>
            <a:ext cx="10362895" cy="914400"/>
          </a:xfrm>
          <a:prstGeom prst="rect">
            <a:avLst/>
          </a:prstGeom>
          <a:noFill/>
        </p:spPr>
        <p:txBody>
          <a:bodyPr wrap="none">
            <a:spAutoFit/>
          </a:bodyPr>
          <a:lstStyle/>
          <a:p>
            <a:pPr>
              <a:defRPr sz="2800" b="1">
                <a:solidFill>
                  <a:srgbClr val="182B49"/>
                </a:solidFill>
              </a:defRPr>
            </a:pPr>
            <a:r>
              <a:t>Örnek 5: Eski Bir Dost - Cevap</a:t>
            </a:r>
          </a:p>
          <a:p>
            <a:pPr>
              <a:defRPr sz="1400">
                <a:solidFill>
                  <a:srgbClr val="646464"/>
                </a:solidFill>
              </a:defRPr>
            </a:pPr>
            <a:r>
              <a:t>Metindeki fiilimsilerin altı kırmızı ile çizilmiştir.</a:t>
            </a:r>
          </a:p>
        </p:txBody>
      </p:sp>
      <p:sp>
        <p:nvSpPr>
          <p:cNvPr id="4" name="TextBox 3"/>
          <p:cNvSpPr txBox="1"/>
          <p:nvPr/>
        </p:nvSpPr>
        <p:spPr>
          <a:xfrm>
            <a:off x="914400" y="2011680"/>
            <a:ext cx="10362895" cy="4114800"/>
          </a:xfrm>
          <a:prstGeom prst="rect">
            <a:avLst/>
          </a:prstGeom>
          <a:noFill/>
        </p:spPr>
        <p:txBody>
          <a:bodyPr wrap="square">
            <a:spAutoFit/>
          </a:bodyPr>
          <a:lstStyle/>
          <a:p>
            <a:pPr>
              <a:lnSpc>
                <a:spcPct val="140000"/>
              </a:lnSpc>
              <a:defRPr sz="2200"/>
            </a:pPr>
            <a:r>
              <a:rPr>
                <a:solidFill>
                  <a:srgbClr val="282828"/>
                </a:solidFill>
              </a:rPr>
              <a:t>Yıllardır </a:t>
            </a:r>
            <a:r>
              <a:rPr u="sng" b="1">
                <a:solidFill>
                  <a:srgbClr val="C00000"/>
                </a:solidFill>
              </a:rPr>
              <a:t>görmediğim</a:t>
            </a:r>
            <a:r>
              <a:rPr>
                <a:solidFill>
                  <a:srgbClr val="282828"/>
                </a:solidFill>
              </a:rPr>
              <a:t> bir dostla aniden </a:t>
            </a:r>
            <a:r>
              <a:rPr u="sng" b="1">
                <a:solidFill>
                  <a:srgbClr val="C00000"/>
                </a:solidFill>
              </a:rPr>
              <a:t>karşılaşmak</a:t>
            </a:r>
            <a:r>
              <a:rPr>
                <a:solidFill>
                  <a:srgbClr val="282828"/>
                </a:solidFill>
              </a:rPr>
              <a:t>, kalbimin hızlıca </a:t>
            </a:r>
            <a:r>
              <a:rPr u="sng" b="1">
                <a:solidFill>
                  <a:srgbClr val="C00000"/>
                </a:solidFill>
              </a:rPr>
              <a:t>çarpmasına</a:t>
            </a:r>
            <a:r>
              <a:rPr>
                <a:solidFill>
                  <a:srgbClr val="282828"/>
                </a:solidFill>
              </a:rPr>
              <a:t> neden oldu. Geçmiş günleri yad </a:t>
            </a:r>
            <a:r>
              <a:rPr u="sng" b="1">
                <a:solidFill>
                  <a:srgbClr val="C00000"/>
                </a:solidFill>
              </a:rPr>
              <a:t>ederek</a:t>
            </a:r>
            <a:r>
              <a:rPr>
                <a:solidFill>
                  <a:srgbClr val="282828"/>
                </a:solidFill>
              </a:rPr>
              <a:t> eski günlerden </a:t>
            </a:r>
            <a:r>
              <a:rPr u="sng" b="1">
                <a:solidFill>
                  <a:srgbClr val="C00000"/>
                </a:solidFill>
              </a:rPr>
              <a:t>konuşmak</a:t>
            </a:r>
            <a:r>
              <a:rPr>
                <a:solidFill>
                  <a:srgbClr val="282828"/>
                </a:solidFill>
              </a:rPr>
              <a:t> ikimize de çok iyi geldi. </a:t>
            </a:r>
            <a:r>
              <a:rPr u="sng" b="1">
                <a:solidFill>
                  <a:srgbClr val="C00000"/>
                </a:solidFill>
              </a:rPr>
              <a:t>Ayrılma</a:t>
            </a:r>
            <a:r>
              <a:rPr>
                <a:solidFill>
                  <a:srgbClr val="282828"/>
                </a:solidFill>
              </a:rPr>
              <a:t> vakti </a:t>
            </a:r>
            <a:r>
              <a:rPr u="sng" b="1">
                <a:solidFill>
                  <a:srgbClr val="C00000"/>
                </a:solidFill>
              </a:rPr>
              <a:t>geldiğinde</a:t>
            </a:r>
            <a:r>
              <a:rPr>
                <a:solidFill>
                  <a:srgbClr val="282828"/>
                </a:solidFill>
              </a:rPr>
              <a:t>, en kısa sürede tekrar </a:t>
            </a:r>
            <a:r>
              <a:rPr u="sng" b="1">
                <a:solidFill>
                  <a:srgbClr val="C00000"/>
                </a:solidFill>
              </a:rPr>
              <a:t>buluşmak</a:t>
            </a:r>
            <a:r>
              <a:rPr>
                <a:solidFill>
                  <a:srgbClr val="282828"/>
                </a:solidFill>
              </a:rPr>
              <a:t> üzere sözleştik.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