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ebb089f70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ebb089f70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ebb089f70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ebb089f70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ebb089f70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ebb089f70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ebb089f70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ebb089f70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ebb089f701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ebb089f701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ebb089f701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ebb089f701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ebb089f70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ebb089f70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ebb089f701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ebb089f701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ebb089f701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ebb089f701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ebb089f70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ebb089f70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ebb089f701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ebb089f70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ebb089f701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ebb089f701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ebb089f701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ebb089f701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ebb089f701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ebb089f701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ebb089f701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ebb089f701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ebb089f701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ebb089f701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ebb089f701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ebb089f701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ebb089f701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ebb089f701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ebb089f701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ebb089f701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ebb089f701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ebb089f70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ebb089f701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ebb089f701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ebb089f701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ebb089f701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ebb089f701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ebb089f701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ebb089f701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ebb089f701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ebb089f701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ebb089f701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ebb089f701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ebb089f701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ebb089f701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ebb089f701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ebb089f701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ebb089f701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ebb089f701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ebb089f701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ebb089f701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ebb089f701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ebb089f701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ebb089f701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ebb089f701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ebb089f701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ebb089f701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ebb089f701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ebb089f701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ebb089f701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ebb089f701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ebb089f701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ebb089f701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ebb089f701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ebb089f701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ebb089f701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ebb089f701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ebb089f701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ebb089f701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ebb089f70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ebb089f701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ebb089f701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ebb089f701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ebb089f701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ebb089f701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ebb089f701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ebb089f701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ebb089f701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ebb089f701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ebb089f701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ebb089f701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ebb089f701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ebb089f701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ebb089f701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ebb089f701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ebb089f701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ebb089f701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ebb089f701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ebb089f701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ebb089f701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ebb089f701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ebb089f701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ebb089f701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ebb089f701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ebb089f701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ebb089f701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ebb089f701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ebb089f701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ebb089f701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ebb089f701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ebb089f701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ebb089f701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ebb089f701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ebb089f701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ebb089f701_0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ebb089f701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ebb089f701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ebb089f701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ebb089f701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ebb089f701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ebb089f701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ebb089f701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t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tr.wikipedia.org/wiki/Orhun_Yaz%C4%B1tlar%C4%B1" TargetMode="External"/><Relationship Id="rId4" Type="http://schemas.openxmlformats.org/officeDocument/2006/relationships/hyperlink" Target="https://www.turkedebiyati.org/gokturk-yazitlari-orhun-abideleri/" TargetMode="External"/><Relationship Id="rId5" Type="http://schemas.openxmlformats.org/officeDocument/2006/relationships/hyperlink" Target="https://www.turkedebiyati.org/gokturk-yazitlari-orhun-abideleri/"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79775" y="850875"/>
            <a:ext cx="8520600" cy="30630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tr"/>
              <a:t>NURAY KAYA İMAM HATİP ORTAOKULU</a:t>
            </a:r>
            <a:endParaRPr/>
          </a:p>
          <a:p>
            <a:pPr indent="0" lvl="0" marL="0" rtl="0" algn="ctr">
              <a:spcBef>
                <a:spcPts val="0"/>
              </a:spcBef>
              <a:spcAft>
                <a:spcPts val="0"/>
              </a:spcAft>
              <a:buNone/>
            </a:pPr>
            <a:r>
              <a:rPr lang="tr"/>
              <a:t>TÜRKÇE </a:t>
            </a:r>
            <a:endParaRPr/>
          </a:p>
          <a:p>
            <a:pPr indent="0" lvl="0" marL="0" rtl="0" algn="ctr">
              <a:spcBef>
                <a:spcPts val="0"/>
              </a:spcBef>
              <a:spcAft>
                <a:spcPts val="0"/>
              </a:spcAft>
              <a:buNone/>
            </a:pPr>
            <a:r>
              <a:rPr lang="tr"/>
              <a:t>BİLGİ YARIŞMASI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435100" cy="572700"/>
          </a:xfrm>
          <a:prstGeom prst="rect">
            <a:avLst/>
          </a:prstGeom>
        </p:spPr>
        <p:txBody>
          <a:bodyPr anchorCtr="0" anchor="t" bIns="91425" lIns="91425" spcFirstLastPara="1" rIns="91425" wrap="square" tIns="91425">
            <a:normAutofit fontScale="90000"/>
          </a:bodyPr>
          <a:lstStyle/>
          <a:p>
            <a:pPr indent="-388620" lvl="0" marL="457200" rtl="0" algn="l">
              <a:spcBef>
                <a:spcPts val="0"/>
              </a:spcBef>
              <a:spcAft>
                <a:spcPts val="0"/>
              </a:spcAft>
              <a:buSzPct val="100000"/>
              <a:buAutoNum type="arabicPeriod"/>
            </a:pPr>
            <a:r>
              <a:rPr lang="tr"/>
              <a:t>Soru</a:t>
            </a:r>
            <a:endParaRPr/>
          </a:p>
        </p:txBody>
      </p:sp>
      <p:sp>
        <p:nvSpPr>
          <p:cNvPr id="60" name="Google Shape;60;p14"/>
          <p:cNvSpPr txBox="1"/>
          <p:nvPr>
            <p:ph idx="1" type="body"/>
          </p:nvPr>
        </p:nvSpPr>
        <p:spPr>
          <a:xfrm>
            <a:off x="311700" y="1107975"/>
            <a:ext cx="8520600" cy="3162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t>Bilge Kağan, Kültegin ve vezir Tonyukuk adına dikilen Türk adının ilk kez geçtiği taştan anıtların adı nedir?</a:t>
            </a:r>
            <a:endParaRPr sz="3000"/>
          </a:p>
        </p:txBody>
      </p:sp>
      <p:pic>
        <p:nvPicPr>
          <p:cNvPr id="61" name="Google Shape;61;p14"/>
          <p:cNvPicPr preferRelativeResize="0"/>
          <p:nvPr/>
        </p:nvPicPr>
        <p:blipFill>
          <a:blip r:embed="rId3">
            <a:alphaModFix/>
          </a:blip>
          <a:stretch>
            <a:fillRect/>
          </a:stretch>
        </p:blipFill>
        <p:spPr>
          <a:xfrm>
            <a:off x="5190488" y="2385000"/>
            <a:ext cx="2162175" cy="2114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388620" lvl="0" marL="457200" rtl="0" algn="l">
              <a:spcBef>
                <a:spcPts val="0"/>
              </a:spcBef>
              <a:spcAft>
                <a:spcPts val="0"/>
              </a:spcAft>
              <a:buSzPct val="100000"/>
              <a:buAutoNum type="arabicPeriod"/>
            </a:pPr>
            <a:r>
              <a:rPr lang="tr"/>
              <a:t>Soru Cevap</a:t>
            </a:r>
            <a:endParaRPr/>
          </a:p>
        </p:txBody>
      </p:sp>
      <p:sp>
        <p:nvSpPr>
          <p:cNvPr id="67" name="Google Shape;67;p15"/>
          <p:cNvSpPr txBox="1"/>
          <p:nvPr>
            <p:ph idx="1" type="body"/>
          </p:nvPr>
        </p:nvSpPr>
        <p:spPr>
          <a:xfrm>
            <a:off x="311700" y="1438100"/>
            <a:ext cx="8520600" cy="2850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600" u="sng">
                <a:solidFill>
                  <a:schemeClr val="dk1"/>
                </a:solidFill>
                <a:hlinkClick r:id="rId3">
                  <a:extLst>
                    <a:ext uri="{A12FA001-AC4F-418D-AE19-62706E023703}">
                      <ahyp:hlinkClr val="tx"/>
                    </a:ext>
                  </a:extLst>
                </a:hlinkClick>
              </a:rPr>
              <a:t>Orhun Yazıtları</a:t>
            </a:r>
            <a:r>
              <a:rPr lang="tr" sz="2500">
                <a:solidFill>
                  <a:schemeClr val="dk1"/>
                </a:solidFill>
              </a:rPr>
              <a:t> veya</a:t>
            </a:r>
            <a:r>
              <a:rPr lang="tr" sz="2500">
                <a:solidFill>
                  <a:schemeClr val="dk1"/>
                </a:solidFill>
                <a:uFill>
                  <a:noFill/>
                </a:uFill>
                <a:hlinkClick r:id="rId4">
                  <a:extLst>
                    <a:ext uri="{A12FA001-AC4F-418D-AE19-62706E023703}">
                      <ahyp:hlinkClr val="tx"/>
                    </a:ext>
                  </a:extLst>
                </a:hlinkClick>
              </a:rPr>
              <a:t> </a:t>
            </a:r>
            <a:r>
              <a:rPr lang="tr" sz="2600" u="sng">
                <a:solidFill>
                  <a:schemeClr val="dk1"/>
                </a:solidFill>
                <a:hlinkClick r:id="rId5">
                  <a:extLst>
                    <a:ext uri="{A12FA001-AC4F-418D-AE19-62706E023703}">
                      <ahyp:hlinkClr val="tx"/>
                    </a:ext>
                  </a:extLst>
                </a:hlinkClick>
              </a:rPr>
              <a:t>Göktürk Yazıtları</a:t>
            </a:r>
            <a:endParaRPr sz="32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 2. soru</a:t>
            </a:r>
            <a:endParaRPr/>
          </a:p>
        </p:txBody>
      </p:sp>
      <p:sp>
        <p:nvSpPr>
          <p:cNvPr id="73" name="Google Shape;73;p16"/>
          <p:cNvSpPr txBox="1"/>
          <p:nvPr>
            <p:ph idx="1" type="body"/>
          </p:nvPr>
        </p:nvSpPr>
        <p:spPr>
          <a:xfrm>
            <a:off x="311700" y="1017725"/>
            <a:ext cx="8520600" cy="3243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300"/>
              <a:t>11.yüzyılda Kaşgarlı Mahmud tarafından kaleme alınan bu eser, Türk dilinin ilk sözlüğü ve ilk dil bilgisi kitabı kabul edilir. Yazar, Türkçenin Arapça kadar zengin bir dil olduğunu kanıtlamak ve Araplara Türkçe öğretmek amacıyla bu kitabı Bağdat'ta yazmıştır. İçinde dönemin Türk dünyasını gösteren bir haritanın yanı sıra; sav (atasözü), sagu (ağıt) ve koşuk (şiir) gibi ilk sözlü edebiyat ürünleri de yer alır. </a:t>
            </a:r>
            <a:endParaRPr sz="23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 2.  Soru Cevabı</a:t>
            </a:r>
            <a:endParaRPr/>
          </a:p>
        </p:txBody>
      </p:sp>
      <p:sp>
        <p:nvSpPr>
          <p:cNvPr id="79" name="Google Shape;79;p17"/>
          <p:cNvSpPr txBox="1"/>
          <p:nvPr>
            <p:ph idx="1" type="body"/>
          </p:nvPr>
        </p:nvSpPr>
        <p:spPr>
          <a:xfrm>
            <a:off x="311700" y="1712625"/>
            <a:ext cx="8520600" cy="1997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6000"/>
              <a:t>  Divânu Lugâti't-Türk </a:t>
            </a:r>
            <a:endParaRPr sz="6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 3. Soru</a:t>
            </a:r>
            <a:endParaRPr/>
          </a:p>
        </p:txBody>
      </p:sp>
      <p:sp>
        <p:nvSpPr>
          <p:cNvPr id="85" name="Google Shape;85;p18"/>
          <p:cNvSpPr txBox="1"/>
          <p:nvPr>
            <p:ph idx="1" type="body"/>
          </p:nvPr>
        </p:nvSpPr>
        <p:spPr>
          <a:xfrm>
            <a:off x="311700" y="1456775"/>
            <a:ext cx="8520600" cy="3112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t>"Sevelim, sevilelim, bu dünya kimseye kalmaz" sözüyle tanınan, Anadolu'da tasavvuf şiirinin ve insani sevginin en büyük öncüsü olan 13. yüzyıl halk şairi kimdir? </a:t>
            </a:r>
            <a:endParaRPr sz="3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3. Soru Cevabı</a:t>
            </a:r>
            <a:endParaRPr/>
          </a:p>
        </p:txBody>
      </p:sp>
      <p:sp>
        <p:nvSpPr>
          <p:cNvPr id="91" name="Google Shape;91;p19"/>
          <p:cNvSpPr txBox="1"/>
          <p:nvPr>
            <p:ph idx="1" type="body"/>
          </p:nvPr>
        </p:nvSpPr>
        <p:spPr>
          <a:xfrm>
            <a:off x="311700" y="2091775"/>
            <a:ext cx="8520600" cy="2477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800"/>
              <a:t>                   Yunus Emre </a:t>
            </a:r>
            <a:endParaRPr sz="3800"/>
          </a:p>
        </p:txBody>
      </p:sp>
      <p:pic>
        <p:nvPicPr>
          <p:cNvPr id="92" name="Google Shape;92;p19"/>
          <p:cNvPicPr preferRelativeResize="0"/>
          <p:nvPr/>
        </p:nvPicPr>
        <p:blipFill>
          <a:blip r:embed="rId3">
            <a:alphaModFix/>
          </a:blip>
          <a:stretch>
            <a:fillRect/>
          </a:stretch>
        </p:blipFill>
        <p:spPr>
          <a:xfrm>
            <a:off x="6066125" y="1017725"/>
            <a:ext cx="2319625" cy="34330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4. Soru</a:t>
            </a:r>
            <a:endParaRPr/>
          </a:p>
        </p:txBody>
      </p:sp>
      <p:sp>
        <p:nvSpPr>
          <p:cNvPr id="98" name="Google Shape;98;p20"/>
          <p:cNvSpPr txBox="1"/>
          <p:nvPr>
            <p:ph idx="1" type="body"/>
          </p:nvPr>
        </p:nvSpPr>
        <p:spPr>
          <a:xfrm>
            <a:off x="311700" y="132055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400">
                <a:solidFill>
                  <a:schemeClr val="dk1"/>
                </a:solidFill>
              </a:rPr>
              <a:t>17. yüzyılda yaşamış, Türk ve dünya tarihinin en büyük gezginlerinden biridir. Rüyasında Peygamber Efendimiz’den </a:t>
            </a:r>
            <a:r>
              <a:rPr i="1" lang="tr" sz="2400">
                <a:solidFill>
                  <a:schemeClr val="dk1"/>
                </a:solidFill>
              </a:rPr>
              <a:t>"Şefaat"</a:t>
            </a:r>
            <a:r>
              <a:rPr lang="tr" sz="2400">
                <a:solidFill>
                  <a:schemeClr val="dk1"/>
                </a:solidFill>
              </a:rPr>
              <a:t> isteyecekken heyecanla </a:t>
            </a:r>
            <a:r>
              <a:rPr i="1" lang="tr" sz="2400">
                <a:solidFill>
                  <a:schemeClr val="dk1"/>
                </a:solidFill>
              </a:rPr>
              <a:t>"Seyahat ya Resulallah"</a:t>
            </a:r>
            <a:r>
              <a:rPr lang="tr" sz="2400">
                <a:solidFill>
                  <a:schemeClr val="dk1"/>
                </a:solidFill>
              </a:rPr>
              <a:t> demesi üzerine ömrünü yollarda geçirmiştir. Yaklaşık 51 yıl boyunca Osmanlı coğrafyasını ve çevre ülkeleri gezmiş; buraların kültürünü, dilini ve yaşam tarzını 10 ciltlik dev eseri Seyahatnâme'de toplamıştır.  bu tarihi şahsiyet kimdir? </a:t>
            </a:r>
            <a:endParaRPr sz="24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4. Soru Cevabı</a:t>
            </a:r>
            <a:endParaRPr/>
          </a:p>
        </p:txBody>
      </p:sp>
      <p:sp>
        <p:nvSpPr>
          <p:cNvPr id="104" name="Google Shape;104;p21"/>
          <p:cNvSpPr txBox="1"/>
          <p:nvPr>
            <p:ph idx="1" type="body"/>
          </p:nvPr>
        </p:nvSpPr>
        <p:spPr>
          <a:xfrm>
            <a:off x="311700" y="1662200"/>
            <a:ext cx="8520600" cy="2906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7000"/>
              <a:t>      Evliya Çelebi </a:t>
            </a:r>
            <a:endParaRPr sz="7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2956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 5. Soru</a:t>
            </a:r>
            <a:endParaRPr/>
          </a:p>
        </p:txBody>
      </p:sp>
      <p:sp>
        <p:nvSpPr>
          <p:cNvPr id="110" name="Google Shape;110;p22"/>
          <p:cNvSpPr txBox="1"/>
          <p:nvPr>
            <p:ph idx="1" type="body"/>
          </p:nvPr>
        </p:nvSpPr>
        <p:spPr>
          <a:xfrm>
            <a:off x="180975" y="1045875"/>
            <a:ext cx="5793900" cy="3810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900"/>
              <a:t>Kurtuluş Savaşı'nı doğrudan yaşayan ve bu dönemi "Ateşten Gömlek", "Vurun Kahpeye" gibi ünlü romanlarında anlatan ilk Türk kadın romancılardan biri kimdir? </a:t>
            </a:r>
            <a:endParaRPr sz="2900"/>
          </a:p>
        </p:txBody>
      </p:sp>
      <p:pic>
        <p:nvPicPr>
          <p:cNvPr id="111" name="Google Shape;111;p22"/>
          <p:cNvPicPr preferRelativeResize="0"/>
          <p:nvPr/>
        </p:nvPicPr>
        <p:blipFill>
          <a:blip r:embed="rId3">
            <a:alphaModFix/>
          </a:blip>
          <a:stretch>
            <a:fillRect/>
          </a:stretch>
        </p:blipFill>
        <p:spPr>
          <a:xfrm>
            <a:off x="6086875" y="774925"/>
            <a:ext cx="2857500" cy="2857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5. Soru Cevabı</a:t>
            </a:r>
            <a:endParaRPr/>
          </a:p>
        </p:txBody>
      </p:sp>
      <p:sp>
        <p:nvSpPr>
          <p:cNvPr id="117" name="Google Shape;117;p23"/>
          <p:cNvSpPr txBox="1"/>
          <p:nvPr>
            <p:ph idx="1" type="body"/>
          </p:nvPr>
        </p:nvSpPr>
        <p:spPr>
          <a:xfrm>
            <a:off x="1955225" y="1755575"/>
            <a:ext cx="5440800" cy="2607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700"/>
              <a:t>Halide Edib Adıvar </a:t>
            </a:r>
            <a:endParaRPr sz="4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6. Soru</a:t>
            </a:r>
            <a:endParaRPr/>
          </a:p>
        </p:txBody>
      </p:sp>
      <p:sp>
        <p:nvSpPr>
          <p:cNvPr id="123" name="Google Shape;123;p24"/>
          <p:cNvSpPr txBox="1"/>
          <p:nvPr>
            <p:ph idx="1" type="body"/>
          </p:nvPr>
        </p:nvSpPr>
        <p:spPr>
          <a:xfrm>
            <a:off x="311700" y="1382050"/>
            <a:ext cx="5989200" cy="3361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200"/>
              <a:t>Selçuklu dönemi Konya'sında yaşayan, "Gel, ne olursan ol, yine gel" felsefesiyle ve dünya çapındaki eseri "Mesnevi" ile tanınan ünlü mutasavvıf kimdir? </a:t>
            </a:r>
            <a:endParaRPr sz="3200"/>
          </a:p>
        </p:txBody>
      </p:sp>
      <p:pic>
        <p:nvPicPr>
          <p:cNvPr id="124" name="Google Shape;124;p24"/>
          <p:cNvPicPr preferRelativeResize="0"/>
          <p:nvPr/>
        </p:nvPicPr>
        <p:blipFill>
          <a:blip r:embed="rId3">
            <a:alphaModFix/>
          </a:blip>
          <a:stretch>
            <a:fillRect/>
          </a:stretch>
        </p:blipFill>
        <p:spPr>
          <a:xfrm>
            <a:off x="6300775" y="1152475"/>
            <a:ext cx="2668279" cy="3820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6. Soru Cevabı</a:t>
            </a:r>
            <a:endParaRPr/>
          </a:p>
        </p:txBody>
      </p:sp>
      <p:sp>
        <p:nvSpPr>
          <p:cNvPr id="130" name="Google Shape;130;p25"/>
          <p:cNvSpPr txBox="1"/>
          <p:nvPr>
            <p:ph idx="1" type="body"/>
          </p:nvPr>
        </p:nvSpPr>
        <p:spPr>
          <a:xfrm>
            <a:off x="311700" y="2147800"/>
            <a:ext cx="8520600" cy="123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500"/>
              <a:t>Mevlânâ Celâleddîn-i Rûmî</a:t>
            </a:r>
            <a:endParaRPr sz="45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7. Soru</a:t>
            </a:r>
            <a:endParaRPr/>
          </a:p>
        </p:txBody>
      </p:sp>
      <p:sp>
        <p:nvSpPr>
          <p:cNvPr id="136" name="Google Shape;136;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500"/>
              <a:t>Akılcı felsefesi, fıkraları ve eşeğe ters binmesi gibi nüktedan hikayeleriyle tanınan, Konya Akşehir ile özdeşleşmiş olan dünyaca ünlü Türk halk bilgesi kimdir? </a:t>
            </a:r>
            <a:endParaRPr sz="25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7. Soru Cevabı</a:t>
            </a:r>
            <a:endParaRPr/>
          </a:p>
        </p:txBody>
      </p:sp>
      <p:sp>
        <p:nvSpPr>
          <p:cNvPr id="142" name="Google Shape;142;p27"/>
          <p:cNvSpPr txBox="1"/>
          <p:nvPr>
            <p:ph idx="1" type="body"/>
          </p:nvPr>
        </p:nvSpPr>
        <p:spPr>
          <a:xfrm>
            <a:off x="311700" y="2129125"/>
            <a:ext cx="8520600" cy="243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900"/>
              <a:t>                Nasreddin Hoca </a:t>
            </a:r>
            <a:endParaRPr sz="39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8. Soru</a:t>
            </a:r>
            <a:endParaRPr/>
          </a:p>
        </p:txBody>
      </p:sp>
      <p:sp>
        <p:nvSpPr>
          <p:cNvPr id="148" name="Google Shape;148;p28"/>
          <p:cNvSpPr txBox="1"/>
          <p:nvPr>
            <p:ph idx="1" type="body"/>
          </p:nvPr>
        </p:nvSpPr>
        <p:spPr>
          <a:xfrm>
            <a:off x="311700" y="1736900"/>
            <a:ext cx="8520600" cy="301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t>Geleneksel Türk tiyatrosunda, arkadan bir ışık verilerek beyaz bir perde üzerine yansıtılan deriden yapılmış tasvirlerle oynatılan ünlü gölge oyununun adı nedir? </a:t>
            </a:r>
            <a:endParaRPr sz="3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8. Soru Cevabı</a:t>
            </a:r>
            <a:endParaRPr/>
          </a:p>
        </p:txBody>
      </p:sp>
      <p:sp>
        <p:nvSpPr>
          <p:cNvPr id="154" name="Google Shape;154;p29"/>
          <p:cNvSpPr txBox="1"/>
          <p:nvPr>
            <p:ph idx="1" type="body"/>
          </p:nvPr>
        </p:nvSpPr>
        <p:spPr>
          <a:xfrm>
            <a:off x="1288675" y="1998375"/>
            <a:ext cx="6966300" cy="1326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000"/>
              <a:t>Karagöz ve Hacivat </a:t>
            </a:r>
            <a:endParaRPr sz="4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9. Soru </a:t>
            </a:r>
            <a:endParaRPr/>
          </a:p>
        </p:txBody>
      </p:sp>
      <p:sp>
        <p:nvSpPr>
          <p:cNvPr id="160" name="Google Shape;160;p30"/>
          <p:cNvSpPr txBox="1"/>
          <p:nvPr>
            <p:ph idx="1" type="body"/>
          </p:nvPr>
        </p:nvSpPr>
        <p:spPr>
          <a:xfrm>
            <a:off x="311700" y="1568825"/>
            <a:ext cx="8520600" cy="357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400"/>
              <a:t>16. yüzyılda yaşamış, Osmanlı’nın en ünlü başmimarıdır. İstanbul’daki Şehzade Camii’ni "çıraklık", Süleymaniye Camii’ni "kalfalık" ve Edirne’deki Selimiye Camii’ni "ustalık" eseri olarak adlandırmıştır. Uzun ömrü boyunca yüzlerce cami, köprü ve su kemeri inşa ederek imparatorluğun siluetini değiştirmiştir.  Bu tarihi şahsiyet kimdir? </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9. Soru Cevabı </a:t>
            </a:r>
            <a:endParaRPr/>
          </a:p>
        </p:txBody>
      </p:sp>
      <p:sp>
        <p:nvSpPr>
          <p:cNvPr id="166" name="Google Shape;166;p31"/>
          <p:cNvSpPr txBox="1"/>
          <p:nvPr>
            <p:ph idx="1" type="body"/>
          </p:nvPr>
        </p:nvSpPr>
        <p:spPr>
          <a:xfrm>
            <a:off x="1350300" y="1718250"/>
            <a:ext cx="6443400" cy="2316000"/>
          </a:xfrm>
          <a:prstGeom prst="rect">
            <a:avLst/>
          </a:prstGeom>
        </p:spPr>
        <p:txBody>
          <a:bodyPr anchorCtr="0" anchor="t" bIns="91425" lIns="91425" spcFirstLastPara="1" rIns="91425" wrap="square" tIns="91425">
            <a:normAutofit/>
          </a:bodyPr>
          <a:lstStyle/>
          <a:p>
            <a:pPr indent="0" lvl="0" marL="0" rtl="0" algn="l">
              <a:spcBef>
                <a:spcPts val="900"/>
              </a:spcBef>
              <a:spcAft>
                <a:spcPts val="0"/>
              </a:spcAft>
              <a:buNone/>
            </a:pPr>
            <a:r>
              <a:rPr lang="tr" sz="4300">
                <a:solidFill>
                  <a:schemeClr val="dk1"/>
                </a:solidFill>
              </a:rPr>
              <a:t>Mimar Sinan</a:t>
            </a:r>
            <a:endParaRPr sz="4300">
              <a:solidFill>
                <a:schemeClr val="dk1"/>
              </a:solidFill>
            </a:endParaRPr>
          </a:p>
          <a:p>
            <a:pPr indent="0" lvl="0" marL="0" rtl="0" algn="l">
              <a:spcBef>
                <a:spcPts val="1200"/>
              </a:spcBef>
              <a:spcAft>
                <a:spcPts val="0"/>
              </a:spcAft>
              <a:buNone/>
            </a:pPr>
            <a:r>
              <a:t/>
            </a:r>
            <a:endParaRPr sz="43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10. Soru</a:t>
            </a:r>
            <a:endParaRPr/>
          </a:p>
        </p:txBody>
      </p:sp>
      <p:sp>
        <p:nvSpPr>
          <p:cNvPr id="172" name="Google Shape;172;p32"/>
          <p:cNvSpPr txBox="1"/>
          <p:nvPr>
            <p:ph idx="1" type="body"/>
          </p:nvPr>
        </p:nvSpPr>
        <p:spPr>
          <a:xfrm>
            <a:off x="311700" y="1432625"/>
            <a:ext cx="8520600" cy="3416400"/>
          </a:xfrm>
          <a:prstGeom prst="rect">
            <a:avLst/>
          </a:prstGeom>
        </p:spPr>
        <p:txBody>
          <a:bodyPr anchorCtr="0" anchor="t" bIns="91425" lIns="91425" spcFirstLastPara="1" rIns="91425" wrap="square" tIns="91425">
            <a:normAutofit/>
          </a:bodyPr>
          <a:lstStyle/>
          <a:p>
            <a:pPr indent="0" lvl="0" marL="0" rtl="0" algn="l">
              <a:spcBef>
                <a:spcPts val="900"/>
              </a:spcBef>
              <a:spcAft>
                <a:spcPts val="0"/>
              </a:spcAft>
              <a:buNone/>
            </a:pPr>
            <a:r>
              <a:rPr lang="tr" sz="2300">
                <a:solidFill>
                  <a:schemeClr val="dk1"/>
                </a:solidFill>
              </a:rPr>
              <a:t>Modern Türk edebiyatının en büyük şairlerinden biridir ve "Vatan Şairi" olarak tanınır. Kurtuluş Savaşı yıllarında halkı coşturmak için Anadolu'yu gezmiş, vaazlar vermiş ve tüm şiirlerini Safahat adlı dev eserinde toplamıştır. En büyük eseri olan İstiklal Marşı'nı Türk milletine ve ordusuna hediye ettiği için bu kitabına almamıştır. bu ünlü milli şairimiz kimdir? </a:t>
            </a:r>
            <a:endParaRPr sz="23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3"/>
          <p:cNvSpPr txBox="1"/>
          <p:nvPr>
            <p:ph type="title"/>
          </p:nvPr>
        </p:nvSpPr>
        <p:spPr>
          <a:xfrm>
            <a:off x="442425" y="3494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10. Soru Cevabı</a:t>
            </a:r>
            <a:endParaRPr/>
          </a:p>
        </p:txBody>
      </p:sp>
      <p:sp>
        <p:nvSpPr>
          <p:cNvPr id="178" name="Google Shape;178;p33"/>
          <p:cNvSpPr txBox="1"/>
          <p:nvPr>
            <p:ph idx="1" type="body"/>
          </p:nvPr>
        </p:nvSpPr>
        <p:spPr>
          <a:xfrm>
            <a:off x="311700" y="145130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5900"/>
              <a:t>  Mehmet Âkif Ersoy </a:t>
            </a:r>
            <a:endParaRPr sz="5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11. Soru</a:t>
            </a:r>
            <a:endParaRPr/>
          </a:p>
        </p:txBody>
      </p:sp>
      <p:sp>
        <p:nvSpPr>
          <p:cNvPr id="184" name="Google Shape;184;p34"/>
          <p:cNvSpPr txBox="1"/>
          <p:nvPr>
            <p:ph idx="1" type="body"/>
          </p:nvPr>
        </p:nvSpPr>
        <p:spPr>
          <a:xfrm>
            <a:off x="311700" y="1376600"/>
            <a:ext cx="5795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900"/>
              <a:t>Cumhuriyet döneminde Türkçenin sadeleşmesi ve özleşmesi amacıyla 1932 yılında Mustafa Kemal Atatürk'ün talimatıyla kurulan kurumun adı nedir? </a:t>
            </a:r>
            <a:endParaRPr sz="2900"/>
          </a:p>
        </p:txBody>
      </p:sp>
      <p:pic>
        <p:nvPicPr>
          <p:cNvPr id="185" name="Google Shape;185;p34"/>
          <p:cNvPicPr preferRelativeResize="0"/>
          <p:nvPr/>
        </p:nvPicPr>
        <p:blipFill>
          <a:blip r:embed="rId3">
            <a:alphaModFix/>
          </a:blip>
          <a:stretch>
            <a:fillRect/>
          </a:stretch>
        </p:blipFill>
        <p:spPr>
          <a:xfrm>
            <a:off x="6200600" y="1191600"/>
            <a:ext cx="2712375" cy="3951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11. Soru Cevabı</a:t>
            </a:r>
            <a:endParaRPr/>
          </a:p>
        </p:txBody>
      </p:sp>
      <p:sp>
        <p:nvSpPr>
          <p:cNvPr id="191" name="Google Shape;191;p35"/>
          <p:cNvSpPr txBox="1"/>
          <p:nvPr>
            <p:ph idx="1" type="body"/>
          </p:nvPr>
        </p:nvSpPr>
        <p:spPr>
          <a:xfrm>
            <a:off x="1027200" y="1587500"/>
            <a:ext cx="7805100" cy="2981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100"/>
              <a:t>Türk Dil Kurumu (TDK) </a:t>
            </a:r>
            <a:endParaRPr sz="4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12. Soru</a:t>
            </a:r>
            <a:endParaRPr/>
          </a:p>
        </p:txBody>
      </p:sp>
      <p:sp>
        <p:nvSpPr>
          <p:cNvPr id="197" name="Google Shape;197;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200"/>
              <a:t>1453 yılında İstanbul'u fethederek Doğu Roma (Bizans) İmparatorluğu'na son veren ve Orta Çağ'ı kapatıp Yeni Çağ'ı açan Osmanlı padişahı kimdir? </a:t>
            </a:r>
            <a:endParaRPr sz="32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12. Soru Cevabı</a:t>
            </a:r>
            <a:endParaRPr/>
          </a:p>
        </p:txBody>
      </p:sp>
      <p:sp>
        <p:nvSpPr>
          <p:cNvPr id="203" name="Google Shape;203;p37"/>
          <p:cNvSpPr txBox="1"/>
          <p:nvPr>
            <p:ph idx="1" type="body"/>
          </p:nvPr>
        </p:nvSpPr>
        <p:spPr>
          <a:xfrm>
            <a:off x="405075" y="1339225"/>
            <a:ext cx="8520600" cy="1312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300"/>
              <a:t>   Fatih Sultan Mehmet (II. Mehmet) </a:t>
            </a:r>
            <a:endParaRPr sz="33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13. Soru </a:t>
            </a:r>
            <a:endParaRPr/>
          </a:p>
        </p:txBody>
      </p:sp>
      <p:sp>
        <p:nvSpPr>
          <p:cNvPr id="209" name="Google Shape;209;p38"/>
          <p:cNvSpPr txBox="1"/>
          <p:nvPr>
            <p:ph idx="1" type="body"/>
          </p:nvPr>
        </p:nvSpPr>
        <p:spPr>
          <a:xfrm>
            <a:off x="311700" y="1307350"/>
            <a:ext cx="8520600" cy="326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800"/>
              <a:t>"Uzun ince bir yoldayım", "Dostlar beni hatırlasın" gibi unutulmaz eserleriyle tanınan, gözleri görmediği halde gönül gözüyle harika şiirler söyleyen cumhuriyet dönemi ünlü halk ozanımız kimdir? </a:t>
            </a:r>
            <a:endParaRPr sz="2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13. Soru Cevabı</a:t>
            </a:r>
            <a:endParaRPr/>
          </a:p>
        </p:txBody>
      </p:sp>
      <p:sp>
        <p:nvSpPr>
          <p:cNvPr id="215" name="Google Shape;215;p39"/>
          <p:cNvSpPr txBox="1"/>
          <p:nvPr>
            <p:ph idx="1" type="body"/>
          </p:nvPr>
        </p:nvSpPr>
        <p:spPr>
          <a:xfrm>
            <a:off x="311700" y="1979700"/>
            <a:ext cx="8520600" cy="258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100"/>
              <a:t>Aşık Veysel (Şatıroğlu) </a:t>
            </a:r>
            <a:endParaRPr sz="41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14. soru</a:t>
            </a:r>
            <a:endParaRPr/>
          </a:p>
        </p:txBody>
      </p:sp>
      <p:sp>
        <p:nvSpPr>
          <p:cNvPr id="221" name="Google Shape;221;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3000">
                <a:solidFill>
                  <a:schemeClr val="dk1"/>
                </a:solidFill>
              </a:rPr>
              <a:t>1071 yılında Büyük Selçuklu Sultanı Alparslan'ın Bizans ordusunu yenerek Türklere Anadolu'nun kapılarını kesin olarak açtığı tarihi savaş hangisidir?</a:t>
            </a:r>
            <a:endParaRPr sz="3000">
              <a:solidFill>
                <a:schemeClr val="dk1"/>
              </a:solidFill>
            </a:endParaRPr>
          </a:p>
          <a:p>
            <a:pPr indent="0" lvl="0" marL="0" rtl="0" algn="l">
              <a:spcBef>
                <a:spcPts val="1200"/>
              </a:spcBef>
              <a:spcAft>
                <a:spcPts val="1200"/>
              </a:spcAft>
              <a:buNone/>
            </a:pPr>
            <a:r>
              <a:t/>
            </a:r>
            <a:endParaRPr sz="37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14. Soru Cevabı</a:t>
            </a:r>
            <a:endParaRPr/>
          </a:p>
        </p:txBody>
      </p:sp>
      <p:sp>
        <p:nvSpPr>
          <p:cNvPr id="227" name="Google Shape;227;p41"/>
          <p:cNvSpPr txBox="1"/>
          <p:nvPr>
            <p:ph idx="1" type="body"/>
          </p:nvPr>
        </p:nvSpPr>
        <p:spPr>
          <a:xfrm>
            <a:off x="311700" y="2073100"/>
            <a:ext cx="8520600" cy="162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100">
                <a:solidFill>
                  <a:schemeClr val="dk1"/>
                </a:solidFill>
              </a:rPr>
              <a:t>Cevap:</a:t>
            </a:r>
            <a:r>
              <a:rPr lang="tr" sz="3000">
                <a:solidFill>
                  <a:schemeClr val="dk1"/>
                </a:solidFill>
              </a:rPr>
              <a:t> </a:t>
            </a:r>
            <a:r>
              <a:rPr lang="tr" sz="3100">
                <a:solidFill>
                  <a:schemeClr val="dk1"/>
                </a:solidFill>
              </a:rPr>
              <a:t>Malazgirt Meydan Muharebesi</a:t>
            </a:r>
            <a:r>
              <a:rPr lang="tr" sz="3000">
                <a:solidFill>
                  <a:schemeClr val="dk1"/>
                </a:solidFill>
              </a:rPr>
              <a:t>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15. Soru</a:t>
            </a:r>
            <a:endParaRPr/>
          </a:p>
        </p:txBody>
      </p:sp>
      <p:sp>
        <p:nvSpPr>
          <p:cNvPr id="233" name="Google Shape;233;p42"/>
          <p:cNvSpPr txBox="1"/>
          <p:nvPr>
            <p:ph idx="1" type="body"/>
          </p:nvPr>
        </p:nvSpPr>
        <p:spPr>
          <a:xfrm>
            <a:off x="311700" y="1152475"/>
            <a:ext cx="4712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700"/>
              <a:t>Suyu ve boyaları özel bir yöntemle hazırlayarak kağıt üzerine soyut resimler ve desenler yapma sanatına dayanan geleneksel Türk el sanatının adı nedir? </a:t>
            </a:r>
            <a:endParaRPr sz="2700"/>
          </a:p>
        </p:txBody>
      </p:sp>
      <p:pic>
        <p:nvPicPr>
          <p:cNvPr id="234" name="Google Shape;234;p42"/>
          <p:cNvPicPr preferRelativeResize="0"/>
          <p:nvPr/>
        </p:nvPicPr>
        <p:blipFill>
          <a:blip r:embed="rId3">
            <a:alphaModFix/>
          </a:blip>
          <a:stretch>
            <a:fillRect/>
          </a:stretch>
        </p:blipFill>
        <p:spPr>
          <a:xfrm>
            <a:off x="5024100" y="1216925"/>
            <a:ext cx="3641775" cy="303707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15. Soru Cevabı</a:t>
            </a:r>
            <a:endParaRPr/>
          </a:p>
        </p:txBody>
      </p:sp>
      <p:sp>
        <p:nvSpPr>
          <p:cNvPr id="240" name="Google Shape;240;p43"/>
          <p:cNvSpPr txBox="1"/>
          <p:nvPr>
            <p:ph idx="1" type="body"/>
          </p:nvPr>
        </p:nvSpPr>
        <p:spPr>
          <a:xfrm>
            <a:off x="1176625" y="1886325"/>
            <a:ext cx="6499500" cy="2682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5900"/>
              <a:t>Ebru Sanatı </a:t>
            </a:r>
            <a:endParaRPr sz="59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16. Soru </a:t>
            </a:r>
            <a:endParaRPr/>
          </a:p>
        </p:txBody>
      </p:sp>
      <p:sp>
        <p:nvSpPr>
          <p:cNvPr id="246" name="Google Shape;246;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900"/>
              <a:t>Osmanlı Devleti'nin tıp alanındaki en büyük hekimlerinden olan, mikropların varlığını teleskop icat edilmeden yüzlerce yıl önce fark edip açıklayan ve Fatih'in hocası olan bilgin kimdir? </a:t>
            </a:r>
            <a:endParaRPr sz="29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16. Soru Cevabı</a:t>
            </a:r>
            <a:endParaRPr/>
          </a:p>
        </p:txBody>
      </p:sp>
      <p:sp>
        <p:nvSpPr>
          <p:cNvPr id="252" name="Google Shape;252;p45"/>
          <p:cNvSpPr txBox="1"/>
          <p:nvPr>
            <p:ph idx="1" type="body"/>
          </p:nvPr>
        </p:nvSpPr>
        <p:spPr>
          <a:xfrm>
            <a:off x="765725" y="1979700"/>
            <a:ext cx="8066700" cy="258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800"/>
              <a:t>Akşemseddin </a:t>
            </a:r>
            <a:endParaRPr sz="4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17. Soru</a:t>
            </a:r>
            <a:endParaRPr/>
          </a:p>
        </p:txBody>
      </p:sp>
      <p:sp>
        <p:nvSpPr>
          <p:cNvPr id="258" name="Google Shape;258;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200"/>
              <a:t>Osmanlı mimarisinde camilerin etrafında kurulan; içinde okul, kütüphane, hastane ve hamam gibi sosyal yapıları barındıran büyük binalar topluluğuna ne ad verilir? </a:t>
            </a:r>
            <a:endParaRPr sz="32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17. Soru Cevabı</a:t>
            </a:r>
            <a:endParaRPr/>
          </a:p>
        </p:txBody>
      </p:sp>
      <p:sp>
        <p:nvSpPr>
          <p:cNvPr id="264" name="Google Shape;264;p47"/>
          <p:cNvSpPr txBox="1"/>
          <p:nvPr>
            <p:ph idx="1" type="body"/>
          </p:nvPr>
        </p:nvSpPr>
        <p:spPr>
          <a:xfrm>
            <a:off x="2041350" y="1848950"/>
            <a:ext cx="5061300" cy="2533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5500"/>
              <a:t>Külliye </a:t>
            </a:r>
            <a:endParaRPr sz="55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18. Soru </a:t>
            </a:r>
            <a:endParaRPr/>
          </a:p>
        </p:txBody>
      </p:sp>
      <p:sp>
        <p:nvSpPr>
          <p:cNvPr id="270" name="Google Shape;270;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200">
                <a:solidFill>
                  <a:schemeClr val="dk1"/>
                </a:solidFill>
              </a:rPr>
              <a:t>Türk dünyasının en büyük mutasavvıflarından biri ve ilk Türk tarikatının kurucusudur. Orta Asya'da Türkçe yazdığı hikmetli şiirlerle İslamiyet'in Türkler arasında yayılmasında çok büyük bir rol oynamıştır. İnançları, ahlakı ve güzel değerleri anlattığı bu şiirlerini Dîvân-ı Hikmet adlı dünyaca ünlü eserinde toplamıştır. "Pîr-i Türkistan" olarak da bilinen bu tarihi şahsiyet kimdir? </a:t>
            </a:r>
            <a:endParaRPr sz="2200">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18. Soru Cevabı</a:t>
            </a:r>
            <a:endParaRPr/>
          </a:p>
        </p:txBody>
      </p:sp>
      <p:sp>
        <p:nvSpPr>
          <p:cNvPr id="276" name="Google Shape;276;p49"/>
          <p:cNvSpPr txBox="1"/>
          <p:nvPr>
            <p:ph idx="1" type="body"/>
          </p:nvPr>
        </p:nvSpPr>
        <p:spPr>
          <a:xfrm>
            <a:off x="311700" y="1961025"/>
            <a:ext cx="8520600" cy="2122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solidFill>
                  <a:schemeClr val="dk1"/>
                </a:solidFill>
              </a:rPr>
              <a:t>Hoca Ahmed Yesevî</a:t>
            </a:r>
            <a:r>
              <a:rPr lang="tr" sz="2900">
                <a:solidFill>
                  <a:schemeClr val="dk1"/>
                </a:solidFill>
              </a:rPr>
              <a:t> (veya Ahmet Yesevi) </a:t>
            </a:r>
            <a:endParaRPr sz="3600">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19. Soru</a:t>
            </a:r>
            <a:endParaRPr/>
          </a:p>
        </p:txBody>
      </p:sp>
      <p:sp>
        <p:nvSpPr>
          <p:cNvPr id="282" name="Google Shape;282;p50"/>
          <p:cNvSpPr txBox="1"/>
          <p:nvPr>
            <p:ph idx="1" type="body"/>
          </p:nvPr>
        </p:nvSpPr>
        <p:spPr>
          <a:xfrm>
            <a:off x="311700" y="1152475"/>
            <a:ext cx="4757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800"/>
              <a:t>Eski Türk inanışında, doğaüstü güçlerle iletişim kurduğuna, hastalıkları iyileştirdiğine ve dini törenleri yönettiğine inanılan din adamlarına ne ad verilirdi? </a:t>
            </a:r>
            <a:endParaRPr sz="2800"/>
          </a:p>
        </p:txBody>
      </p:sp>
      <p:pic>
        <p:nvPicPr>
          <p:cNvPr id="283" name="Google Shape;283;p50"/>
          <p:cNvPicPr preferRelativeResize="0"/>
          <p:nvPr/>
        </p:nvPicPr>
        <p:blipFill>
          <a:blip r:embed="rId3">
            <a:alphaModFix/>
          </a:blip>
          <a:stretch>
            <a:fillRect/>
          </a:stretch>
        </p:blipFill>
        <p:spPr>
          <a:xfrm>
            <a:off x="5068649" y="1371713"/>
            <a:ext cx="3960126" cy="24000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19. Soru Cevabı</a:t>
            </a:r>
            <a:endParaRPr/>
          </a:p>
        </p:txBody>
      </p:sp>
      <p:sp>
        <p:nvSpPr>
          <p:cNvPr id="289" name="Google Shape;289;p51"/>
          <p:cNvSpPr txBox="1"/>
          <p:nvPr>
            <p:ph idx="1" type="body"/>
          </p:nvPr>
        </p:nvSpPr>
        <p:spPr>
          <a:xfrm>
            <a:off x="311700" y="1624850"/>
            <a:ext cx="8520600" cy="162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900">
                <a:solidFill>
                  <a:schemeClr val="dk1"/>
                </a:solidFill>
              </a:rPr>
              <a:t>Şaman (veya Kam / Baksı)</a:t>
            </a:r>
            <a:r>
              <a:rPr lang="tr" sz="3800">
                <a:solidFill>
                  <a:schemeClr val="dk1"/>
                </a:solidFill>
              </a:rPr>
              <a:t> </a:t>
            </a:r>
            <a:endParaRPr sz="4500">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20. Soru</a:t>
            </a:r>
            <a:endParaRPr/>
          </a:p>
        </p:txBody>
      </p:sp>
      <p:sp>
        <p:nvSpPr>
          <p:cNvPr id="295" name="Google Shape;295;p52"/>
          <p:cNvSpPr txBox="1"/>
          <p:nvPr>
            <p:ph idx="1" type="body"/>
          </p:nvPr>
        </p:nvSpPr>
        <p:spPr>
          <a:xfrm>
            <a:off x="311700" y="1152475"/>
            <a:ext cx="5534100" cy="3416400"/>
          </a:xfrm>
          <a:prstGeom prst="rect">
            <a:avLst/>
          </a:prstGeom>
        </p:spPr>
        <p:txBody>
          <a:bodyPr anchorCtr="0" anchor="t" bIns="91425" lIns="91425" spcFirstLastPara="1" rIns="91425" wrap="square" tIns="91425">
            <a:noAutofit/>
          </a:bodyPr>
          <a:lstStyle/>
          <a:p>
            <a:pPr indent="0" lvl="0" marL="0" rtl="0" algn="l">
              <a:spcBef>
                <a:spcPts val="900"/>
              </a:spcBef>
              <a:spcAft>
                <a:spcPts val="0"/>
              </a:spcAft>
              <a:buNone/>
            </a:pPr>
            <a:r>
              <a:rPr lang="tr" sz="2100">
                <a:solidFill>
                  <a:schemeClr val="dk1"/>
                </a:solidFill>
              </a:rPr>
              <a:t>İslam kültür coğrafyasında ortaya çıkan ve Arap harfleri kullanılarak yapılan estetik yazı yazma sanatıdır. Yüzyıllar boyunca mimari yapıları, el yazması kitapları ve sarayları süsleyen bu sanat dalında Türk sanatçılar dünya çapında çok büyük bir şöhrete kavuşmuşlardır. Bu geleneksel yazı sanatı nedir? </a:t>
            </a:r>
            <a:endParaRPr sz="2100">
              <a:solidFill>
                <a:schemeClr val="dk1"/>
              </a:solidFill>
            </a:endParaRPr>
          </a:p>
          <a:p>
            <a:pPr indent="0" lvl="0" marL="0" rtl="0" algn="l">
              <a:spcBef>
                <a:spcPts val="1200"/>
              </a:spcBef>
              <a:spcAft>
                <a:spcPts val="1200"/>
              </a:spcAft>
              <a:buNone/>
            </a:pPr>
            <a:r>
              <a:t/>
            </a:r>
            <a:endParaRPr sz="2800"/>
          </a:p>
        </p:txBody>
      </p:sp>
      <p:pic>
        <p:nvPicPr>
          <p:cNvPr id="296" name="Google Shape;296;p52"/>
          <p:cNvPicPr preferRelativeResize="0"/>
          <p:nvPr/>
        </p:nvPicPr>
        <p:blipFill>
          <a:blip r:embed="rId3">
            <a:alphaModFix/>
          </a:blip>
          <a:stretch>
            <a:fillRect/>
          </a:stretch>
        </p:blipFill>
        <p:spPr>
          <a:xfrm>
            <a:off x="5845725" y="1152480"/>
            <a:ext cx="2986575" cy="29469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20. Soru Cevabı</a:t>
            </a:r>
            <a:endParaRPr/>
          </a:p>
        </p:txBody>
      </p:sp>
      <p:sp>
        <p:nvSpPr>
          <p:cNvPr id="302" name="Google Shape;302;p53"/>
          <p:cNvSpPr txBox="1"/>
          <p:nvPr>
            <p:ph idx="1" type="body"/>
          </p:nvPr>
        </p:nvSpPr>
        <p:spPr>
          <a:xfrm>
            <a:off x="2272725" y="1998375"/>
            <a:ext cx="5590200" cy="13446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sz="5200">
              <a:solidFill>
                <a:schemeClr val="dk1"/>
              </a:solidFill>
            </a:endParaRPr>
          </a:p>
          <a:p>
            <a:pPr indent="0" lvl="0" marL="0" rtl="0" algn="l">
              <a:spcBef>
                <a:spcPts val="1200"/>
              </a:spcBef>
              <a:spcAft>
                <a:spcPts val="0"/>
              </a:spcAft>
              <a:buNone/>
            </a:pPr>
            <a:r>
              <a:rPr lang="tr" sz="16487">
                <a:solidFill>
                  <a:schemeClr val="dk1"/>
                </a:solidFill>
              </a:rPr>
              <a:t>Hat Sanatı</a:t>
            </a:r>
            <a:endParaRPr sz="16487">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21. Soru</a:t>
            </a:r>
            <a:endParaRPr/>
          </a:p>
        </p:txBody>
      </p:sp>
      <p:sp>
        <p:nvSpPr>
          <p:cNvPr id="308" name="Google Shape;308;p54"/>
          <p:cNvSpPr txBox="1"/>
          <p:nvPr>
            <p:ph idx="1" type="body"/>
          </p:nvPr>
        </p:nvSpPr>
        <p:spPr>
          <a:xfrm>
            <a:off x="311700" y="1494125"/>
            <a:ext cx="8520600" cy="3074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tr" sz="2400">
                <a:solidFill>
                  <a:schemeClr val="dk1"/>
                </a:solidFill>
              </a:rPr>
              <a:t>Gazi Mustafa Kemal Atatürk tarafından kaleme alınan bu eser, Cumhuriyet tarihinin en önemli birinci elden kaynaklarından biridir. Kitap, 1919 yılında Atatürk'ün Samsun'a çıkışıyla başlar ve 1927 yılına kadar olan Kurtuluş Savaşı ile Türkiye Cumhuriyeti'nin kuruluş sürecini anlatır. Mustafa Kemal Atatürk'e ait bu ünlü eser hangisidir?</a:t>
            </a:r>
            <a:endParaRPr sz="2400">
              <a:solidFill>
                <a:schemeClr val="dk1"/>
              </a:solidFill>
            </a:endParaRPr>
          </a:p>
          <a:p>
            <a:pPr indent="0" lvl="0" marL="0" rtl="0" algn="l">
              <a:spcBef>
                <a:spcPts val="1200"/>
              </a:spcBef>
              <a:spcAft>
                <a:spcPts val="0"/>
              </a:spcAft>
              <a:buNone/>
            </a:pPr>
            <a:r>
              <a:t/>
            </a:r>
            <a:endParaRPr sz="1300">
              <a:solidFill>
                <a:schemeClr val="dk1"/>
              </a:solidFill>
            </a:endParaRPr>
          </a:p>
          <a:p>
            <a:pPr indent="0" lvl="0" marL="0" rtl="0" algn="l">
              <a:spcBef>
                <a:spcPts val="0"/>
              </a:spcBef>
              <a:spcAft>
                <a:spcPts val="1200"/>
              </a:spcAft>
              <a:buNone/>
            </a:pPr>
            <a:r>
              <a:t/>
            </a:r>
            <a:endParaRPr sz="23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21. Soru Cevabı</a:t>
            </a:r>
            <a:endParaRPr/>
          </a:p>
        </p:txBody>
      </p:sp>
      <p:sp>
        <p:nvSpPr>
          <p:cNvPr id="314" name="Google Shape;314;p55"/>
          <p:cNvSpPr txBox="1"/>
          <p:nvPr>
            <p:ph idx="1" type="body"/>
          </p:nvPr>
        </p:nvSpPr>
        <p:spPr>
          <a:xfrm>
            <a:off x="1422150" y="1806150"/>
            <a:ext cx="6299700" cy="2396100"/>
          </a:xfrm>
          <a:prstGeom prst="rect">
            <a:avLst/>
          </a:prstGeom>
        </p:spPr>
        <p:txBody>
          <a:bodyPr anchorCtr="0" anchor="t" bIns="91425" lIns="91425" spcFirstLastPara="1" rIns="91425" wrap="square" tIns="91425">
            <a:normAutofit/>
          </a:bodyPr>
          <a:lstStyle/>
          <a:p>
            <a:pPr indent="0" lvl="0" marL="0" rtl="0" algn="l">
              <a:spcBef>
                <a:spcPts val="900"/>
              </a:spcBef>
              <a:spcAft>
                <a:spcPts val="0"/>
              </a:spcAft>
              <a:buNone/>
            </a:pPr>
            <a:r>
              <a:rPr lang="tr" sz="4100">
                <a:solidFill>
                  <a:schemeClr val="dk1"/>
                </a:solidFill>
              </a:rPr>
              <a:t>Nutuk (Söylev)</a:t>
            </a:r>
            <a:endParaRPr sz="4100">
              <a:solidFill>
                <a:schemeClr val="dk1"/>
              </a:solidFill>
            </a:endParaRPr>
          </a:p>
          <a:p>
            <a:pPr indent="0" lvl="0" marL="0" rtl="0" algn="l">
              <a:spcBef>
                <a:spcPts val="1200"/>
              </a:spcBef>
              <a:spcAft>
                <a:spcPts val="0"/>
              </a:spcAft>
              <a:buNone/>
            </a:pPr>
            <a:r>
              <a:t/>
            </a:r>
            <a:endParaRPr sz="41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22. Soru</a:t>
            </a:r>
            <a:endParaRPr/>
          </a:p>
        </p:txBody>
      </p:sp>
      <p:sp>
        <p:nvSpPr>
          <p:cNvPr id="320" name="Google Shape;320;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900"/>
              <a:t>Türkçede bir kelimenin bilinen tarihi seyir içinde ayrılmış olan ve coğrafi farklılıklardan dolayı ses ve şekil ayrılıkları gösteren kollarına (Örneğin: Kazak Türkçesi, Özbek Türkçesi) ne ad verilir? </a:t>
            </a:r>
            <a:endParaRPr sz="29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22. Soru Cevabı</a:t>
            </a:r>
            <a:endParaRPr/>
          </a:p>
        </p:txBody>
      </p:sp>
      <p:sp>
        <p:nvSpPr>
          <p:cNvPr id="326" name="Google Shape;326;p57"/>
          <p:cNvSpPr txBox="1"/>
          <p:nvPr>
            <p:ph idx="1" type="body"/>
          </p:nvPr>
        </p:nvSpPr>
        <p:spPr>
          <a:xfrm>
            <a:off x="2801450" y="1755600"/>
            <a:ext cx="2312100" cy="971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000"/>
              <a:t>Şive </a:t>
            </a:r>
            <a:endParaRPr sz="40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23. Soru</a:t>
            </a:r>
            <a:endParaRPr/>
          </a:p>
        </p:txBody>
      </p:sp>
      <p:sp>
        <p:nvSpPr>
          <p:cNvPr id="332" name="Google Shape;332;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t>Hun Türklerinin Avrupa koluna en parlak dönemini yaşatan, Avrupalılar tarafından "Tanrı'nın Kırbacı" olarak anılan ünlü hükümdar kimdir? </a:t>
            </a:r>
            <a:endParaRPr sz="3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23. Soru Cevabı</a:t>
            </a:r>
            <a:endParaRPr/>
          </a:p>
        </p:txBody>
      </p:sp>
      <p:sp>
        <p:nvSpPr>
          <p:cNvPr id="338" name="Google Shape;338;p59"/>
          <p:cNvSpPr txBox="1"/>
          <p:nvPr>
            <p:ph idx="1" type="body"/>
          </p:nvPr>
        </p:nvSpPr>
        <p:spPr>
          <a:xfrm>
            <a:off x="803100" y="1792925"/>
            <a:ext cx="7263600" cy="2402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200"/>
              <a:t>Attila </a:t>
            </a:r>
            <a:endParaRPr sz="42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24. Soru</a:t>
            </a:r>
            <a:endParaRPr/>
          </a:p>
        </p:txBody>
      </p:sp>
      <p:sp>
        <p:nvSpPr>
          <p:cNvPr id="344" name="Google Shape;344;p60"/>
          <p:cNvSpPr txBox="1"/>
          <p:nvPr>
            <p:ph idx="1" type="body"/>
          </p:nvPr>
        </p:nvSpPr>
        <p:spPr>
          <a:xfrm>
            <a:off x="311700" y="1400725"/>
            <a:ext cx="8520600" cy="3168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500"/>
              <a:t>"Tüfek icat oldu, mertlik bozuldu" sözüyle tanınan, Bolu Beyi'ne karşı verdiği mücadelelerle efsaneleşen ünlü Türk halk şairi kimdir? </a:t>
            </a:r>
            <a:endParaRPr sz="35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24. Soru Cevabı</a:t>
            </a:r>
            <a:endParaRPr/>
          </a:p>
        </p:txBody>
      </p:sp>
      <p:sp>
        <p:nvSpPr>
          <p:cNvPr id="350" name="Google Shape;350;p61"/>
          <p:cNvSpPr txBox="1"/>
          <p:nvPr>
            <p:ph idx="1" type="body"/>
          </p:nvPr>
        </p:nvSpPr>
        <p:spPr>
          <a:xfrm>
            <a:off x="1101900" y="2222500"/>
            <a:ext cx="7730400" cy="2346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5200"/>
              <a:t>Köroğlu </a:t>
            </a:r>
            <a:endParaRPr sz="52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25. Soru</a:t>
            </a:r>
            <a:endParaRPr/>
          </a:p>
        </p:txBody>
      </p:sp>
      <p:sp>
        <p:nvSpPr>
          <p:cNvPr id="356" name="Google Shape;356;p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300"/>
              <a:t>Cumhuriyet döneminde Türk tarihini bilimsel yöntemlerle araştırmak ve korumak amacıyla 1931 yılında kurulan resmi kurumun adı nedir? </a:t>
            </a:r>
            <a:endParaRPr sz="33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25. Soru Cevabı</a:t>
            </a:r>
            <a:endParaRPr/>
          </a:p>
        </p:txBody>
      </p:sp>
      <p:sp>
        <p:nvSpPr>
          <p:cNvPr id="362" name="Google Shape;362;p63"/>
          <p:cNvSpPr txBox="1"/>
          <p:nvPr>
            <p:ph idx="1" type="body"/>
          </p:nvPr>
        </p:nvSpPr>
        <p:spPr>
          <a:xfrm>
            <a:off x="311700" y="2054400"/>
            <a:ext cx="8520600" cy="2514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t>Türk Tarih Kurumu (TTK) </a:t>
            </a:r>
            <a:endParaRPr sz="30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26. Soru</a:t>
            </a:r>
            <a:endParaRPr/>
          </a:p>
        </p:txBody>
      </p:sp>
      <p:sp>
        <p:nvSpPr>
          <p:cNvPr id="368" name="Google Shape;368;p64"/>
          <p:cNvSpPr txBox="1"/>
          <p:nvPr>
            <p:ph idx="1" type="body"/>
          </p:nvPr>
        </p:nvSpPr>
        <p:spPr>
          <a:xfrm>
            <a:off x="311700" y="1344700"/>
            <a:ext cx="8520600" cy="3224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200"/>
              <a:t>Hücre onarımı ve DNA haritalandırılması alanındaki çalışmalarıyla 2015 yılında Nobel Kimya Ödülü'nü kazanarak Türkiye'ye bu alandaki ilk gururu yaşatan bilim insanımız kimdir? </a:t>
            </a:r>
            <a:endParaRPr sz="32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26. Soru Cevabı</a:t>
            </a:r>
            <a:endParaRPr/>
          </a:p>
        </p:txBody>
      </p:sp>
      <p:sp>
        <p:nvSpPr>
          <p:cNvPr id="374" name="Google Shape;374;p65"/>
          <p:cNvSpPr txBox="1"/>
          <p:nvPr>
            <p:ph idx="1" type="body"/>
          </p:nvPr>
        </p:nvSpPr>
        <p:spPr>
          <a:xfrm>
            <a:off x="1045875" y="1905000"/>
            <a:ext cx="7786500" cy="266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400"/>
              <a:t>Aziz Sancar </a:t>
            </a:r>
            <a:endParaRPr sz="44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27. Soru</a:t>
            </a:r>
            <a:endParaRPr/>
          </a:p>
        </p:txBody>
      </p:sp>
      <p:sp>
        <p:nvSpPr>
          <p:cNvPr id="380" name="Google Shape;380;p6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200"/>
              <a:t>UNESCO tarafından Dünya Kültür Mirası listesine alınan, Şanlıurfa yakınlarında bulunan ve insanlık tarihinin bilinen en eski tapınak merkezi kabul edilen tarihi yer neresidir? </a:t>
            </a:r>
            <a:endParaRPr sz="32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6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27. Soru Cevabı</a:t>
            </a:r>
            <a:endParaRPr/>
          </a:p>
        </p:txBody>
      </p:sp>
      <p:sp>
        <p:nvSpPr>
          <p:cNvPr id="386" name="Google Shape;386;p67"/>
          <p:cNvSpPr txBox="1"/>
          <p:nvPr>
            <p:ph idx="1" type="body"/>
          </p:nvPr>
        </p:nvSpPr>
        <p:spPr>
          <a:xfrm>
            <a:off x="877800" y="2222500"/>
            <a:ext cx="7954500" cy="2346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900"/>
              <a:t>Göbeklitepe </a:t>
            </a:r>
            <a:endParaRPr sz="39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28. Soru</a:t>
            </a:r>
            <a:endParaRPr/>
          </a:p>
        </p:txBody>
      </p:sp>
      <p:sp>
        <p:nvSpPr>
          <p:cNvPr id="392" name="Google Shape;392;p68"/>
          <p:cNvSpPr txBox="1"/>
          <p:nvPr>
            <p:ph idx="1" type="body"/>
          </p:nvPr>
        </p:nvSpPr>
        <p:spPr>
          <a:xfrm>
            <a:off x="311700" y="1307350"/>
            <a:ext cx="8520600" cy="3642000"/>
          </a:xfrm>
          <a:prstGeom prst="rect">
            <a:avLst/>
          </a:prstGeom>
        </p:spPr>
        <p:txBody>
          <a:bodyPr anchorCtr="0" anchor="t" bIns="91425" lIns="91425" spcFirstLastPara="1" rIns="91425" wrap="square" tIns="91425">
            <a:normAutofit fontScale="55000" lnSpcReduction="20000"/>
          </a:bodyPr>
          <a:lstStyle/>
          <a:p>
            <a:pPr indent="0" lvl="0" marL="0" rtl="0" algn="l">
              <a:spcBef>
                <a:spcPts val="0"/>
              </a:spcBef>
              <a:spcAft>
                <a:spcPts val="0"/>
              </a:spcAft>
              <a:buNone/>
            </a:pPr>
            <a:r>
              <a:rPr lang="tr" sz="4322">
                <a:solidFill>
                  <a:schemeClr val="dk1"/>
                </a:solidFill>
              </a:rPr>
              <a:t>Aksaray ilinde yer alan bu doğa harikası, Hasan Dağı'ndan püsküren lavların ve Melendiz Çayı'nın binlerce yıl boyunca toprağı aşındırmasıyla oluşmuş devasa bir kanyondur. Dik kayalıklar arasında uzanan vadi, yeşil doğasıyla büyüleyici bir görünüme sahiptir. Eski dönemlerde yaşayan Hristiyanların en önemli dini merkezlerinden biri olduğu için vadi içindeki dik kayalara oyulmuş çok sayıda kilise, manastır ve yaşam alanı bulunur. bu ünlü vadi hangisidir?</a:t>
            </a:r>
            <a:endParaRPr sz="4322">
              <a:solidFill>
                <a:schemeClr val="dk1"/>
              </a:solidFill>
            </a:endParaRPr>
          </a:p>
          <a:p>
            <a:pPr indent="0" lvl="0" marL="0" rtl="0" algn="l">
              <a:spcBef>
                <a:spcPts val="1200"/>
              </a:spcBef>
              <a:spcAft>
                <a:spcPts val="0"/>
              </a:spcAft>
              <a:buNone/>
            </a:pPr>
            <a:r>
              <a:t/>
            </a:r>
            <a:endParaRPr sz="1200">
              <a:solidFill>
                <a:srgbClr val="000000"/>
              </a:solidFill>
            </a:endParaRPr>
          </a:p>
          <a:p>
            <a:pPr indent="0" lvl="0" marL="0" rtl="0" algn="l">
              <a:spcBef>
                <a:spcPts val="0"/>
              </a:spcBef>
              <a:spcAft>
                <a:spcPts val="1200"/>
              </a:spcAft>
              <a:buNone/>
            </a:pPr>
            <a:r>
              <a:t/>
            </a:r>
            <a:endParaRPr sz="23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6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28. Soru Cevabı</a:t>
            </a:r>
            <a:endParaRPr/>
          </a:p>
        </p:txBody>
      </p:sp>
      <p:sp>
        <p:nvSpPr>
          <p:cNvPr id="398" name="Google Shape;398;p69"/>
          <p:cNvSpPr txBox="1"/>
          <p:nvPr>
            <p:ph idx="1" type="body"/>
          </p:nvPr>
        </p:nvSpPr>
        <p:spPr>
          <a:xfrm>
            <a:off x="1662200" y="1942350"/>
            <a:ext cx="7170000" cy="2626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600"/>
              <a:t>Ihlara Vadisi </a:t>
            </a:r>
            <a:endParaRPr sz="46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7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29. Soru</a:t>
            </a:r>
            <a:endParaRPr/>
          </a:p>
        </p:txBody>
      </p:sp>
      <p:sp>
        <p:nvSpPr>
          <p:cNvPr id="404" name="Google Shape;404;p7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600"/>
              <a:t>Osmanlı İmparatorluğu'nun kuruluş döneminde yaşamış, manevi dünyamızın en büyük rehberlerinden biridir. Bursa Ulu Camii'nin açılışında okuduğu muhteşem Fatiha suresi tefsiri ile tanınmıştır. Gerçek adını saklayıp fırınında pişirdiği ekmekleri halka dağıtarak sevgisini kazanmıştır. Ömrünün son yıllarını Aksaray'da geçirmiş ve burada vefat etmiştir. </a:t>
            </a:r>
            <a:endParaRPr sz="26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7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29. Soru Cevabı</a:t>
            </a:r>
            <a:endParaRPr/>
          </a:p>
        </p:txBody>
      </p:sp>
      <p:sp>
        <p:nvSpPr>
          <p:cNvPr id="410" name="Google Shape;410;p71"/>
          <p:cNvSpPr txBox="1"/>
          <p:nvPr>
            <p:ph idx="1" type="body"/>
          </p:nvPr>
        </p:nvSpPr>
        <p:spPr>
          <a:xfrm>
            <a:off x="311700" y="2334550"/>
            <a:ext cx="8520600" cy="1120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600">
                <a:solidFill>
                  <a:schemeClr val="dk1"/>
                </a:solidFill>
              </a:rPr>
              <a:t>Somuncu Baba</a:t>
            </a:r>
            <a:r>
              <a:rPr lang="tr" sz="3500">
                <a:solidFill>
                  <a:schemeClr val="dk1"/>
                </a:solidFill>
              </a:rPr>
              <a:t> (Şeyh Hamid-i Veli) </a:t>
            </a:r>
            <a:endParaRPr sz="4200">
              <a:solidFill>
                <a:schemeClr val="dk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7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30. Soru</a:t>
            </a:r>
            <a:endParaRPr/>
          </a:p>
        </p:txBody>
      </p:sp>
      <p:sp>
        <p:nvSpPr>
          <p:cNvPr id="416" name="Google Shape;416;p72"/>
          <p:cNvSpPr txBox="1"/>
          <p:nvPr>
            <p:ph idx="1" type="body"/>
          </p:nvPr>
        </p:nvSpPr>
        <p:spPr>
          <a:xfrm>
            <a:off x="311700" y="1152475"/>
            <a:ext cx="8520600" cy="3591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tr" sz="2400"/>
              <a:t>Çanakkale Savaşı'nın en büyük kahramanlarından biridir. 18 Mart 1915 günü deniz savaşının en kritik anında, görev yaptığı Mecidiye Tabyası'ndaki top mermisi kaldıran vinç parçalanmıştır. Bunun üzerine yaklaşık 215 kilogram ağırlığındaki devasa top mermisini tek başına sırtlayarak topun ağzına sürmüş ve İngilizlerin en güçlü zırhlı gemilerinden biri olan "Ocean" gemisini vurarak savaşın gidişatını değiştirmiştir. </a:t>
            </a:r>
            <a:endParaRPr sz="24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7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30. Soru Cevabı</a:t>
            </a:r>
            <a:endParaRPr/>
          </a:p>
        </p:txBody>
      </p:sp>
      <p:sp>
        <p:nvSpPr>
          <p:cNvPr id="422" name="Google Shape;422;p7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900"/>
              </a:spcBef>
              <a:spcAft>
                <a:spcPts val="0"/>
              </a:spcAft>
              <a:buNone/>
            </a:pPr>
            <a:r>
              <a:t/>
            </a:r>
            <a:endParaRPr sz="3000">
              <a:solidFill>
                <a:schemeClr val="dk1"/>
              </a:solidFill>
            </a:endParaRPr>
          </a:p>
          <a:p>
            <a:pPr indent="0" lvl="0" marL="0" rtl="0" algn="l">
              <a:spcBef>
                <a:spcPts val="1200"/>
              </a:spcBef>
              <a:spcAft>
                <a:spcPts val="0"/>
              </a:spcAft>
              <a:buNone/>
            </a:pPr>
            <a:r>
              <a:t/>
            </a:r>
            <a:endParaRPr sz="3000">
              <a:solidFill>
                <a:schemeClr val="dk1"/>
              </a:solidFill>
            </a:endParaRPr>
          </a:p>
          <a:p>
            <a:pPr indent="0" lvl="0" marL="0" rtl="0" algn="l">
              <a:spcBef>
                <a:spcPts val="1200"/>
              </a:spcBef>
              <a:spcAft>
                <a:spcPts val="0"/>
              </a:spcAft>
              <a:buNone/>
            </a:pPr>
            <a:r>
              <a:rPr lang="tr" sz="3000">
                <a:solidFill>
                  <a:schemeClr val="dk1"/>
                </a:solidFill>
              </a:rPr>
              <a:t>Seyit Onbaşı (Seyit Ali Çabuk)</a:t>
            </a:r>
            <a:endParaRPr sz="3000">
              <a:solidFill>
                <a:schemeClr val="dk1"/>
              </a:solidFill>
            </a:endParaRPr>
          </a:p>
          <a:p>
            <a:pPr indent="0" lvl="0" marL="0" rtl="0" algn="l">
              <a:spcBef>
                <a:spcPts val="1200"/>
              </a:spcBef>
              <a:spcAft>
                <a:spcPts val="0"/>
              </a:spcAft>
              <a:buNone/>
            </a:pPr>
            <a:r>
              <a:t/>
            </a:r>
            <a:endParaRPr sz="30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