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56"/>
  </p:notesMasterIdLst>
  <p:sldIdLst>
    <p:sldId id="256" r:id="rId2"/>
    <p:sldId id="331" r:id="rId3"/>
    <p:sldId id="328" r:id="rId4"/>
    <p:sldId id="333" r:id="rId5"/>
    <p:sldId id="334" r:id="rId6"/>
    <p:sldId id="329" r:id="rId7"/>
    <p:sldId id="330" r:id="rId8"/>
    <p:sldId id="281" r:id="rId9"/>
    <p:sldId id="257" r:id="rId10"/>
    <p:sldId id="258" r:id="rId11"/>
    <p:sldId id="259" r:id="rId12"/>
    <p:sldId id="260" r:id="rId13"/>
    <p:sldId id="261" r:id="rId14"/>
    <p:sldId id="262" r:id="rId15"/>
    <p:sldId id="263" r:id="rId16"/>
    <p:sldId id="264" r:id="rId17"/>
    <p:sldId id="265" r:id="rId18"/>
    <p:sldId id="266" r:id="rId19"/>
    <p:sldId id="280" r:id="rId20"/>
    <p:sldId id="267" r:id="rId21"/>
    <p:sldId id="332"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335" r:id="rId47"/>
    <p:sldId id="336" r:id="rId48"/>
    <p:sldId id="295" r:id="rId49"/>
    <p:sldId id="296" r:id="rId50"/>
    <p:sldId id="297" r:id="rId51"/>
    <p:sldId id="298" r:id="rId52"/>
    <p:sldId id="299" r:id="rId53"/>
    <p:sldId id="300" r:id="rId54"/>
    <p:sldId id="301" r:id="rId5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2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slide" Target="slides/slide53.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notesMaster" Target="notesMasters/notesMaster1.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B2E35D-A081-42DE-944F-8C6CD48E41CA}" type="datetimeFigureOut">
              <a:rPr lang="tr-TR" smtClean="0"/>
              <a:t>10.01.2024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3D57AD-BEFC-49B0-A37E-5F0B2F76024C}" type="slidenum">
              <a:rPr lang="tr-TR" smtClean="0"/>
              <a:t>‹#›</a:t>
            </a:fld>
            <a:endParaRPr lang="tr-TR"/>
          </a:p>
        </p:txBody>
      </p:sp>
    </p:spTree>
    <p:extLst>
      <p:ext uri="{BB962C8B-B14F-4D97-AF65-F5344CB8AC3E}">
        <p14:creationId xmlns:p14="http://schemas.microsoft.com/office/powerpoint/2010/main" val="2881129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53D57AD-BEFC-49B0-A37E-5F0B2F76024C}" type="slidenum">
              <a:rPr lang="tr-TR" smtClean="0"/>
              <a:t>1</a:t>
            </a:fld>
            <a:endParaRPr lang="tr-TR"/>
          </a:p>
        </p:txBody>
      </p:sp>
    </p:spTree>
    <p:extLst>
      <p:ext uri="{BB962C8B-B14F-4D97-AF65-F5344CB8AC3E}">
        <p14:creationId xmlns:p14="http://schemas.microsoft.com/office/powerpoint/2010/main" val="2466569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6 İkizkenar Üçgen"/>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540544" y="776288"/>
            <a:ext cx="8062912" cy="1470025"/>
          </a:xfrm>
        </p:spPr>
        <p:txBody>
          <a:bodyPr anchor="b">
            <a:normAutofit/>
          </a:bodyPr>
          <a:lstStyle>
            <a:lvl1pPr algn="r">
              <a:defRPr sz="4400"/>
            </a:lvl1pPr>
          </a:lstStyle>
          <a:p>
            <a:r>
              <a:rPr kumimoji="0" lang="tr-TR"/>
              <a:t>Asıl başlık stili için tıklatın</a:t>
            </a:r>
            <a:endParaRPr kumimoji="0" lang="en-US"/>
          </a:p>
        </p:txBody>
      </p:sp>
      <p:sp>
        <p:nvSpPr>
          <p:cNvPr id="9" name="8 Alt Başlık"/>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28" name="27 Veri Yer Tutucusu"/>
          <p:cNvSpPr>
            <a:spLocks noGrp="1"/>
          </p:cNvSpPr>
          <p:nvPr>
            <p:ph type="dt" sz="half" idx="10"/>
          </p:nvPr>
        </p:nvSpPr>
        <p:spPr>
          <a:xfrm>
            <a:off x="1371600" y="6012656"/>
            <a:ext cx="5791200" cy="365125"/>
          </a:xfrm>
        </p:spPr>
        <p:txBody>
          <a:bodyPr tIns="0" bIns="0" anchor="t"/>
          <a:lstStyle>
            <a:lvl1pPr algn="r">
              <a:defRPr sz="1000"/>
            </a:lvl1pPr>
          </a:lstStyle>
          <a:p>
            <a:fld id="{EC120936-87DA-423E-A73E-85BF61E27EA0}" type="datetime1">
              <a:rPr lang="tr-TR" smtClean="0"/>
              <a:t>10.01.2024</a:t>
            </a:fld>
            <a:endParaRPr lang="tr-TR"/>
          </a:p>
        </p:txBody>
      </p:sp>
      <p:sp>
        <p:nvSpPr>
          <p:cNvPr id="17" name="16 Altbilgi Yer Tutucusu"/>
          <p:cNvSpPr>
            <a:spLocks noGrp="1"/>
          </p:cNvSpPr>
          <p:nvPr>
            <p:ph type="ftr" sz="quarter" idx="11"/>
          </p:nvPr>
        </p:nvSpPr>
        <p:spPr>
          <a:xfrm>
            <a:off x="1371600" y="5650704"/>
            <a:ext cx="5791200" cy="365125"/>
          </a:xfrm>
        </p:spPr>
        <p:txBody>
          <a:bodyPr tIns="0" bIns="0" anchor="b"/>
          <a:lstStyle>
            <a:lvl1pPr algn="r">
              <a:defRPr sz="1100"/>
            </a:lvl1pPr>
          </a:lstStyle>
          <a:p>
            <a:r>
              <a:rPr lang="tr-TR"/>
              <a:t>...Egitimhane.com...</a:t>
            </a:r>
          </a:p>
        </p:txBody>
      </p:sp>
      <p:sp>
        <p:nvSpPr>
          <p:cNvPr id="29" name="28 Slayt Numarası Yer Tutucusu"/>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46AEC7AB-2345-4870-98AB-0A7B095A63F0}"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399032"/>
          </a:xfrm>
        </p:spPr>
        <p:txBody>
          <a:bodyPr/>
          <a:lstStyle/>
          <a:p>
            <a:r>
              <a:rPr kumimoji="0" lang="tr-TR"/>
              <a:t>Asıl başlık stili için tıklatın</a:t>
            </a:r>
            <a:endParaRPr kumimoji="0" lang="en-US"/>
          </a:p>
        </p:txBody>
      </p:sp>
      <p:sp>
        <p:nvSpPr>
          <p:cNvPr id="3" name="2 İçerik Yer Tutucusu"/>
          <p:cNvSpPr>
            <a:spLocks noGrp="1"/>
          </p:cNvSpPr>
          <p:nvPr>
            <p:ph idx="1"/>
          </p:nvPr>
        </p:nvSpPr>
        <p:spPr>
          <a:xfrm>
            <a:off x="457200" y="1882808"/>
            <a:ext cx="8229600" cy="45720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a:xfrm>
            <a:off x="4791456" y="6480048"/>
            <a:ext cx="2133600" cy="301752"/>
          </a:xfrm>
        </p:spPr>
        <p:txBody>
          <a:bodyPr/>
          <a:lstStyle/>
          <a:p>
            <a:fld id="{583D93A8-66B2-453F-82EE-C41A40408C29}" type="datetime1">
              <a:rPr lang="tr-TR" smtClean="0"/>
              <a:t>10.01.2024</a:t>
            </a:fld>
            <a:endParaRPr lang="tr-TR"/>
          </a:p>
        </p:txBody>
      </p:sp>
      <p:sp>
        <p:nvSpPr>
          <p:cNvPr id="5" name="4 Altbilgi Yer Tutucusu"/>
          <p:cNvSpPr>
            <a:spLocks noGrp="1"/>
          </p:cNvSpPr>
          <p:nvPr>
            <p:ph type="ftr" sz="quarter" idx="11"/>
          </p:nvPr>
        </p:nvSpPr>
        <p:spPr>
          <a:xfrm>
            <a:off x="457200" y="6480969"/>
            <a:ext cx="4260056" cy="300831"/>
          </a:xfrm>
        </p:spPr>
        <p:txBody>
          <a:bodyPr/>
          <a:lstStyle/>
          <a:p>
            <a:r>
              <a:rPr lang="tr-TR"/>
              <a:t>...Egitimhane.com...</a:t>
            </a:r>
          </a:p>
        </p:txBody>
      </p:sp>
      <p:sp>
        <p:nvSpPr>
          <p:cNvPr id="6" name="5 Slayt Numarası Yer Tutucusu"/>
          <p:cNvSpPr>
            <a:spLocks noGrp="1"/>
          </p:cNvSpPr>
          <p:nvPr>
            <p:ph type="sldNum" sz="quarter" idx="12"/>
          </p:nvPr>
        </p:nvSpPr>
        <p:spPr/>
        <p:txBody>
          <a:bodyPr/>
          <a:lstStyle/>
          <a:p>
            <a:fld id="{46AEC7AB-2345-4870-98AB-0A7B095A63F0}"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9" name="8 Dik Üçgen"/>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İkizkenar Üçgen"/>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Veri Yer Tutucusu"/>
          <p:cNvSpPr>
            <a:spLocks noGrp="1"/>
          </p:cNvSpPr>
          <p:nvPr>
            <p:ph type="dt" sz="half" idx="10"/>
          </p:nvPr>
        </p:nvSpPr>
        <p:spPr>
          <a:xfrm>
            <a:off x="6955632" y="6477000"/>
            <a:ext cx="2133600" cy="304800"/>
          </a:xfrm>
        </p:spPr>
        <p:txBody>
          <a:bodyPr/>
          <a:lstStyle/>
          <a:p>
            <a:fld id="{6DEC080F-DEFC-4EF5-B1A7-4C0D05777958}" type="datetime1">
              <a:rPr lang="tr-TR" smtClean="0"/>
              <a:t>10.01.2024</a:t>
            </a:fld>
            <a:endParaRPr lang="tr-TR"/>
          </a:p>
        </p:txBody>
      </p:sp>
      <p:sp>
        <p:nvSpPr>
          <p:cNvPr id="5" name="4 Altbilgi Yer Tutucusu"/>
          <p:cNvSpPr>
            <a:spLocks noGrp="1"/>
          </p:cNvSpPr>
          <p:nvPr>
            <p:ph type="ftr" sz="quarter" idx="11"/>
          </p:nvPr>
        </p:nvSpPr>
        <p:spPr>
          <a:xfrm>
            <a:off x="2619376" y="6480969"/>
            <a:ext cx="4260056" cy="300831"/>
          </a:xfrm>
        </p:spPr>
        <p:txBody>
          <a:bodyPr/>
          <a:lstStyle/>
          <a:p>
            <a:r>
              <a:rPr lang="tr-TR"/>
              <a:t>...Egitimhane.com...</a:t>
            </a:r>
          </a:p>
        </p:txBody>
      </p:sp>
      <p:sp>
        <p:nvSpPr>
          <p:cNvPr id="6" name="5 Slayt Numarası Yer Tutucusu"/>
          <p:cNvSpPr>
            <a:spLocks noGrp="1"/>
          </p:cNvSpPr>
          <p:nvPr>
            <p:ph type="sldNum" sz="quarter" idx="12"/>
          </p:nvPr>
        </p:nvSpPr>
        <p:spPr>
          <a:xfrm>
            <a:off x="8451056" y="809624"/>
            <a:ext cx="502920" cy="300831"/>
          </a:xfrm>
        </p:spPr>
        <p:txBody>
          <a:bodyPr/>
          <a:lstStyle/>
          <a:p>
            <a:fld id="{46AEC7AB-2345-4870-98AB-0A7B095A63F0}" type="slidenum">
              <a:rPr lang="tr-TR" smtClean="0"/>
              <a:pPr/>
              <a:t>‹#›</a:t>
            </a:fld>
            <a:endParaRPr lang="tr-TR"/>
          </a:p>
        </p:txBody>
      </p:sp>
      <p:cxnSp>
        <p:nvCxnSpPr>
          <p:cNvPr id="11" name="10 Düz Bağlayıcı"/>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Düz Bağlayıcı"/>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Başlık"/>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tr-TR"/>
              <a:t>Asıl başlık stili için tıklatın</a:t>
            </a:r>
            <a:endParaRPr kumimoji="0" lang="en-US"/>
          </a:p>
        </p:txBody>
      </p:sp>
      <p:sp>
        <p:nvSpPr>
          <p:cNvPr id="3" name="2 Metin Yer Tutucusu"/>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marL="0" algn="l">
              <a:defRPr/>
            </a:lvl1pPr>
          </a:lstStyle>
          <a:p>
            <a:r>
              <a:rPr kumimoji="0" lang="tr-TR"/>
              <a:t>Asıl başlık stili için tıklatın</a:t>
            </a:r>
            <a:endParaRPr kumimoji="0" lang="en-US"/>
          </a:p>
        </p:txBody>
      </p:sp>
      <p:sp>
        <p:nvSpPr>
          <p:cNvPr id="3" name="2 İçerik Yer Tutucusu"/>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4791456" y="6480969"/>
            <a:ext cx="2133600" cy="301752"/>
          </a:xfrm>
        </p:spPr>
        <p:txBody>
          <a:bodyPr/>
          <a:lstStyle/>
          <a:p>
            <a:fld id="{6418D534-3258-4F5E-A4E0-6DE9C69DBA5C}" type="datetime1">
              <a:rPr lang="tr-TR" smtClean="0"/>
              <a:t>10.01.2024</a:t>
            </a:fld>
            <a:endParaRPr lang="tr-TR"/>
          </a:p>
        </p:txBody>
      </p:sp>
      <p:sp>
        <p:nvSpPr>
          <p:cNvPr id="6" name="5 Altbilgi Yer Tutucusu"/>
          <p:cNvSpPr>
            <a:spLocks noGrp="1"/>
          </p:cNvSpPr>
          <p:nvPr>
            <p:ph type="ftr" sz="quarter" idx="11"/>
          </p:nvPr>
        </p:nvSpPr>
        <p:spPr>
          <a:xfrm>
            <a:off x="457200" y="6480969"/>
            <a:ext cx="4260056" cy="301752"/>
          </a:xfrm>
        </p:spPr>
        <p:txBody>
          <a:bodyPr/>
          <a:lstStyle/>
          <a:p>
            <a:r>
              <a:rPr lang="tr-TR"/>
              <a:t>...Egitimhane.com...</a:t>
            </a:r>
          </a:p>
        </p:txBody>
      </p:sp>
      <p:sp>
        <p:nvSpPr>
          <p:cNvPr id="7" name="6 Slayt Numarası Yer Tutucusu"/>
          <p:cNvSpPr>
            <a:spLocks noGrp="1"/>
          </p:cNvSpPr>
          <p:nvPr>
            <p:ph type="sldNum" sz="quarter" idx="12"/>
          </p:nvPr>
        </p:nvSpPr>
        <p:spPr>
          <a:xfrm>
            <a:off x="7589520" y="6480969"/>
            <a:ext cx="502920" cy="301752"/>
          </a:xfrm>
        </p:spPr>
        <p:txBody>
          <a:bodyPr/>
          <a:lstStyle/>
          <a:p>
            <a:fld id="{46AEC7AB-2345-4870-98AB-0A7B095A63F0}"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a:xfrm>
            <a:off x="4791456" y="6480969"/>
            <a:ext cx="2130552" cy="301752"/>
          </a:xfrm>
        </p:spPr>
        <p:txBody>
          <a:bodyPr/>
          <a:lstStyle/>
          <a:p>
            <a:fld id="{7CE9220C-8CD7-4C5E-A665-575EB1DCBF0B}" type="datetime1">
              <a:rPr lang="tr-TR" smtClean="0"/>
              <a:t>10.01.2024</a:t>
            </a:fld>
            <a:endParaRPr lang="tr-TR"/>
          </a:p>
        </p:txBody>
      </p:sp>
      <p:sp>
        <p:nvSpPr>
          <p:cNvPr id="8" name="7 Altbilgi Yer Tutucusu"/>
          <p:cNvSpPr>
            <a:spLocks noGrp="1"/>
          </p:cNvSpPr>
          <p:nvPr>
            <p:ph type="ftr" sz="quarter" idx="11"/>
          </p:nvPr>
        </p:nvSpPr>
        <p:spPr>
          <a:xfrm>
            <a:off x="457200" y="6480969"/>
            <a:ext cx="4261104" cy="301752"/>
          </a:xfrm>
        </p:spPr>
        <p:txBody>
          <a:bodyPr/>
          <a:lstStyle/>
          <a:p>
            <a:r>
              <a:rPr lang="tr-TR"/>
              <a:t>...Egitimhane.com...</a:t>
            </a:r>
          </a:p>
        </p:txBody>
      </p:sp>
      <p:sp>
        <p:nvSpPr>
          <p:cNvPr id="9" name="8 Slayt Numarası Yer Tutucusu"/>
          <p:cNvSpPr>
            <a:spLocks noGrp="1"/>
          </p:cNvSpPr>
          <p:nvPr>
            <p:ph type="sldNum" sz="quarter" idx="12"/>
          </p:nvPr>
        </p:nvSpPr>
        <p:spPr>
          <a:xfrm>
            <a:off x="7589520" y="6483096"/>
            <a:ext cx="502920" cy="301752"/>
          </a:xfrm>
        </p:spPr>
        <p:txBody>
          <a:bodyPr/>
          <a:lstStyle>
            <a:lvl1pPr algn="ctr">
              <a:defRPr/>
            </a:lvl1pPr>
          </a:lstStyle>
          <a:p>
            <a:fld id="{46AEC7AB-2345-4870-98AB-0A7B095A63F0}"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b="0"/>
            </a:lvl1p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A7E69614-DA66-4183-A685-7E7E0DC99B7D}" type="datetime1">
              <a:rPr lang="tr-TR" smtClean="0"/>
              <a:t>10.01.2024</a:t>
            </a:fld>
            <a:endParaRPr lang="tr-TR"/>
          </a:p>
        </p:txBody>
      </p:sp>
      <p:sp>
        <p:nvSpPr>
          <p:cNvPr id="4" name="3 Altbilgi Yer Tutucusu"/>
          <p:cNvSpPr>
            <a:spLocks noGrp="1"/>
          </p:cNvSpPr>
          <p:nvPr>
            <p:ph type="ftr" sz="quarter" idx="11"/>
          </p:nvPr>
        </p:nvSpPr>
        <p:spPr/>
        <p:txBody>
          <a:bodyPr/>
          <a:lstStyle/>
          <a:p>
            <a:r>
              <a:rPr lang="tr-TR"/>
              <a:t>...Egitimhane.com...</a:t>
            </a:r>
          </a:p>
        </p:txBody>
      </p:sp>
      <p:sp>
        <p:nvSpPr>
          <p:cNvPr id="5" name="4 Slayt Numarası Yer Tutucusu"/>
          <p:cNvSpPr>
            <a:spLocks noGrp="1"/>
          </p:cNvSpPr>
          <p:nvPr>
            <p:ph type="sldNum" sz="quarter" idx="12"/>
          </p:nvPr>
        </p:nvSpPr>
        <p:spPr/>
        <p:txBody>
          <a:bodyPr/>
          <a:lstStyle/>
          <a:p>
            <a:fld id="{46AEC7AB-2345-4870-98AB-0A7B095A63F0}"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a:xfrm>
            <a:off x="4791456" y="6480969"/>
            <a:ext cx="2133600" cy="301752"/>
          </a:xfrm>
        </p:spPr>
        <p:txBody>
          <a:bodyPr/>
          <a:lstStyle/>
          <a:p>
            <a:fld id="{BE99B829-C4E7-4606-88B3-CC5BCF7551C9}" type="datetime1">
              <a:rPr lang="tr-TR" smtClean="0"/>
              <a:t>10.01.2024</a:t>
            </a:fld>
            <a:endParaRPr lang="tr-TR"/>
          </a:p>
        </p:txBody>
      </p:sp>
      <p:sp>
        <p:nvSpPr>
          <p:cNvPr id="3" name="2 Altbilgi Yer Tutucusu"/>
          <p:cNvSpPr>
            <a:spLocks noGrp="1"/>
          </p:cNvSpPr>
          <p:nvPr>
            <p:ph type="ftr" sz="quarter" idx="11"/>
          </p:nvPr>
        </p:nvSpPr>
        <p:spPr>
          <a:xfrm>
            <a:off x="457200" y="6481890"/>
            <a:ext cx="4260056" cy="300831"/>
          </a:xfrm>
        </p:spPr>
        <p:txBody>
          <a:bodyPr/>
          <a:lstStyle/>
          <a:p>
            <a:r>
              <a:rPr lang="tr-TR"/>
              <a:t>...Egitimhane.com...</a:t>
            </a:r>
          </a:p>
        </p:txBody>
      </p:sp>
      <p:sp>
        <p:nvSpPr>
          <p:cNvPr id="4" name="3 Slayt Numarası Yer Tutucusu"/>
          <p:cNvSpPr>
            <a:spLocks noGrp="1"/>
          </p:cNvSpPr>
          <p:nvPr>
            <p:ph type="sldNum" sz="quarter" idx="12"/>
          </p:nvPr>
        </p:nvSpPr>
        <p:spPr>
          <a:xfrm>
            <a:off x="7589520" y="6480969"/>
            <a:ext cx="502920" cy="301752"/>
          </a:xfrm>
        </p:spPr>
        <p:txBody>
          <a:bodyPr/>
          <a:lstStyle/>
          <a:p>
            <a:fld id="{46AEC7AB-2345-4870-98AB-0A7B095A63F0}"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tr-TR"/>
              <a:t>Asıl başlık stili için tıklatın</a:t>
            </a:r>
            <a:endParaRPr kumimoji="0" lang="en-US"/>
          </a:p>
        </p:txBody>
      </p:sp>
      <p:sp>
        <p:nvSpPr>
          <p:cNvPr id="3" name="2 Metin Yer Tutucusu"/>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6278976" y="6556248"/>
            <a:ext cx="2133600" cy="301752"/>
          </a:xfrm>
        </p:spPr>
        <p:txBody>
          <a:bodyPr/>
          <a:lstStyle>
            <a:lvl1pPr>
              <a:defRPr sz="900"/>
            </a:lvl1pPr>
          </a:lstStyle>
          <a:p>
            <a:fld id="{D40439F0-E1F6-43E2-8AD5-7E60D1DE3472}" type="datetime1">
              <a:rPr lang="tr-TR" smtClean="0"/>
              <a:t>10.01.2024</a:t>
            </a:fld>
            <a:endParaRPr lang="tr-TR"/>
          </a:p>
        </p:txBody>
      </p:sp>
      <p:sp>
        <p:nvSpPr>
          <p:cNvPr id="6" name="5 Altbilgi Yer Tutucusu"/>
          <p:cNvSpPr>
            <a:spLocks noGrp="1"/>
          </p:cNvSpPr>
          <p:nvPr>
            <p:ph type="ftr" sz="quarter" idx="11"/>
          </p:nvPr>
        </p:nvSpPr>
        <p:spPr>
          <a:xfrm>
            <a:off x="1135856" y="6556248"/>
            <a:ext cx="5143120" cy="301752"/>
          </a:xfrm>
        </p:spPr>
        <p:txBody>
          <a:bodyPr/>
          <a:lstStyle>
            <a:lvl1pPr>
              <a:defRPr sz="900"/>
            </a:lvl1pPr>
          </a:lstStyle>
          <a:p>
            <a:r>
              <a:rPr lang="tr-TR"/>
              <a:t>...Egitimhane.com...</a:t>
            </a:r>
          </a:p>
        </p:txBody>
      </p:sp>
      <p:sp>
        <p:nvSpPr>
          <p:cNvPr id="7" name="6 Slayt Numarası Yer Tutucusu"/>
          <p:cNvSpPr>
            <a:spLocks noGrp="1"/>
          </p:cNvSpPr>
          <p:nvPr>
            <p:ph type="sldNum" sz="quarter" idx="12"/>
          </p:nvPr>
        </p:nvSpPr>
        <p:spPr>
          <a:xfrm>
            <a:off x="8410576" y="6556248"/>
            <a:ext cx="502920" cy="301752"/>
          </a:xfrm>
        </p:spPr>
        <p:txBody>
          <a:bodyPr/>
          <a:lstStyle>
            <a:lvl1pPr>
              <a:defRPr sz="900"/>
            </a:lvl1pPr>
          </a:lstStyle>
          <a:p>
            <a:fld id="{46AEC7AB-2345-4870-98AB-0A7B095A63F0}"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tr-TR"/>
              <a:t>Asıl başlık stili için tıklatın</a:t>
            </a:r>
            <a:endParaRPr kumimoji="0" lang="en-US"/>
          </a:p>
        </p:txBody>
      </p:sp>
      <p:sp>
        <p:nvSpPr>
          <p:cNvPr id="3" name="2 Resim Yer Tutucusu"/>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tr-TR"/>
              <a:t>Resim eklemek için simgeyi tıklatın</a:t>
            </a:r>
            <a:endParaRPr kumimoji="0" lang="en-US" dirty="0"/>
          </a:p>
        </p:txBody>
      </p:sp>
      <p:sp>
        <p:nvSpPr>
          <p:cNvPr id="4" name="3 Metin Yer Tutucusu"/>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5" name="4 Veri Yer Tutucusu"/>
          <p:cNvSpPr>
            <a:spLocks noGrp="1"/>
          </p:cNvSpPr>
          <p:nvPr>
            <p:ph type="dt" sz="half" idx="10"/>
          </p:nvPr>
        </p:nvSpPr>
        <p:spPr>
          <a:xfrm>
            <a:off x="6108192" y="6556248"/>
            <a:ext cx="2103120" cy="301752"/>
          </a:xfrm>
        </p:spPr>
        <p:txBody>
          <a:bodyPr/>
          <a:lstStyle>
            <a:lvl1pPr>
              <a:defRPr sz="900"/>
            </a:lvl1pPr>
          </a:lstStyle>
          <a:p>
            <a:fld id="{1310C695-8E24-431E-A34A-7AA38BC13C9A}" type="datetime1">
              <a:rPr lang="tr-TR" smtClean="0"/>
              <a:t>10.01.2024</a:t>
            </a:fld>
            <a:endParaRPr lang="tr-TR"/>
          </a:p>
        </p:txBody>
      </p:sp>
      <p:sp>
        <p:nvSpPr>
          <p:cNvPr id="6" name="5 Altbilgi Yer Tutucusu"/>
          <p:cNvSpPr>
            <a:spLocks noGrp="1"/>
          </p:cNvSpPr>
          <p:nvPr>
            <p:ph type="ftr" sz="quarter" idx="11"/>
          </p:nvPr>
        </p:nvSpPr>
        <p:spPr>
          <a:xfrm>
            <a:off x="1170432" y="6557169"/>
            <a:ext cx="4948072" cy="301752"/>
          </a:xfrm>
        </p:spPr>
        <p:txBody>
          <a:bodyPr/>
          <a:lstStyle>
            <a:lvl1pPr>
              <a:defRPr sz="900"/>
            </a:lvl1pPr>
          </a:lstStyle>
          <a:p>
            <a:r>
              <a:rPr lang="tr-TR"/>
              <a:t>...Egitimhane.com...</a:t>
            </a:r>
          </a:p>
        </p:txBody>
      </p:sp>
      <p:sp>
        <p:nvSpPr>
          <p:cNvPr id="7" name="6 Slayt Numarası Yer Tutucusu"/>
          <p:cNvSpPr>
            <a:spLocks noGrp="1"/>
          </p:cNvSpPr>
          <p:nvPr>
            <p:ph type="sldNum" sz="quarter" idx="12"/>
          </p:nvPr>
        </p:nvSpPr>
        <p:spPr>
          <a:xfrm>
            <a:off x="8217192" y="6556248"/>
            <a:ext cx="365760" cy="301752"/>
          </a:xfrm>
        </p:spPr>
        <p:txBody>
          <a:bodyPr/>
          <a:lstStyle>
            <a:lvl1pPr algn="ctr">
              <a:defRPr sz="900"/>
            </a:lvl1pPr>
          </a:lstStyle>
          <a:p>
            <a:fld id="{46AEC7AB-2345-4870-98AB-0A7B095A63F0}"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49462823-7D34-4834-98EB-DC00161D8220}" type="datetime1">
              <a:rPr lang="tr-TR" smtClean="0"/>
              <a:t>10.01.2024</a:t>
            </a:fld>
            <a:endParaRPr lang="tr-TR"/>
          </a:p>
        </p:txBody>
      </p:sp>
      <p:sp>
        <p:nvSpPr>
          <p:cNvPr id="5" name="4 Altbilgi Yer Tutucusu"/>
          <p:cNvSpPr>
            <a:spLocks noGrp="1"/>
          </p:cNvSpPr>
          <p:nvPr>
            <p:ph type="ftr" sz="quarter" idx="11"/>
          </p:nvPr>
        </p:nvSpPr>
        <p:spPr/>
        <p:txBody>
          <a:bodyPr/>
          <a:lstStyle/>
          <a:p>
            <a:r>
              <a:rPr lang="tr-TR"/>
              <a:t>...Egitimhane.com...</a:t>
            </a:r>
          </a:p>
        </p:txBody>
      </p:sp>
      <p:sp>
        <p:nvSpPr>
          <p:cNvPr id="6" name="5 Slayt Numarası Yer Tutucusu"/>
          <p:cNvSpPr>
            <a:spLocks noGrp="1"/>
          </p:cNvSpPr>
          <p:nvPr>
            <p:ph type="sldNum" sz="quarter" idx="12"/>
          </p:nvPr>
        </p:nvSpPr>
        <p:spPr/>
        <p:txBody>
          <a:bodyPr/>
          <a:lstStyle/>
          <a:p>
            <a:fld id="{46AEC7AB-2345-4870-98AB-0A7B095A63F0}"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381000"/>
            <a:ext cx="1905000" cy="5486400"/>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381000"/>
            <a:ext cx="6248400" cy="548640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FD6EB8ED-A26F-45CA-8D0C-DE0B14B6F6B7}" type="datetime1">
              <a:rPr lang="tr-TR" smtClean="0"/>
              <a:t>10.01.2024</a:t>
            </a:fld>
            <a:endParaRPr lang="tr-TR"/>
          </a:p>
        </p:txBody>
      </p:sp>
      <p:sp>
        <p:nvSpPr>
          <p:cNvPr id="5" name="4 Altbilgi Yer Tutucusu"/>
          <p:cNvSpPr>
            <a:spLocks noGrp="1"/>
          </p:cNvSpPr>
          <p:nvPr>
            <p:ph type="ftr" sz="quarter" idx="11"/>
          </p:nvPr>
        </p:nvSpPr>
        <p:spPr/>
        <p:txBody>
          <a:bodyPr/>
          <a:lstStyle/>
          <a:p>
            <a:r>
              <a:rPr lang="tr-TR"/>
              <a:t>...Egitimhane.com...</a:t>
            </a:r>
          </a:p>
        </p:txBody>
      </p:sp>
      <p:sp>
        <p:nvSpPr>
          <p:cNvPr id="6" name="5 Slayt Numarası Yer Tutucusu"/>
          <p:cNvSpPr>
            <a:spLocks noGrp="1"/>
          </p:cNvSpPr>
          <p:nvPr>
            <p:ph type="sldNum" sz="quarter" idx="12"/>
          </p:nvPr>
        </p:nvSpPr>
        <p:spPr/>
        <p:txBody>
          <a:bodyPr/>
          <a:lstStyle/>
          <a:p>
            <a:fld id="{46AEC7AB-2345-4870-98AB-0A7B095A63F0}"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1" name="10 Dik Üçgen"/>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Düz Bağlayıcı"/>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Düz Bağlayıcı"/>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Başlık Yer Tutucusu"/>
          <p:cNvSpPr>
            <a:spLocks noGrp="1"/>
          </p:cNvSpPr>
          <p:nvPr>
            <p:ph type="title"/>
          </p:nvPr>
        </p:nvSpPr>
        <p:spPr>
          <a:xfrm>
            <a:off x="457200" y="267494"/>
            <a:ext cx="8229600" cy="1399032"/>
          </a:xfrm>
          <a:prstGeom prst="rect">
            <a:avLst/>
          </a:prstGeom>
        </p:spPr>
        <p:txBody>
          <a:bodyPr vert="horz" anchor="ctr">
            <a:normAutofit/>
          </a:bodyPr>
          <a:lstStyle/>
          <a:p>
            <a:r>
              <a:rPr kumimoji="0" lang="tr-TR"/>
              <a:t>Asıl başlık stili için tıklatın</a:t>
            </a:r>
            <a:endParaRPr kumimoji="0" lang="en-US"/>
          </a:p>
        </p:txBody>
      </p:sp>
      <p:sp>
        <p:nvSpPr>
          <p:cNvPr id="13" name="12 Metin Yer Tutucusu"/>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4" name="13 Veri Yer Tutucusu"/>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C77A9242-9C69-427B-BEDD-A04509166EB5}" type="datetime1">
              <a:rPr lang="tr-TR" smtClean="0"/>
              <a:t>10.01.2024</a:t>
            </a:fld>
            <a:endParaRPr lang="tr-TR"/>
          </a:p>
        </p:txBody>
      </p:sp>
      <p:sp>
        <p:nvSpPr>
          <p:cNvPr id="3" name="2 Altbilgi Yer Tutucusu"/>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r>
              <a:rPr lang="tr-TR"/>
              <a:t>...Egitimhane.com...</a:t>
            </a:r>
          </a:p>
        </p:txBody>
      </p:sp>
      <p:sp>
        <p:nvSpPr>
          <p:cNvPr id="23" name="22 Slayt Numarası Yer Tutucusu"/>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46AEC7AB-2345-4870-98AB-0A7B095A63F0}"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071538" y="-531440"/>
            <a:ext cx="7406640" cy="3168352"/>
          </a:xfrm>
        </p:spPr>
        <p:txBody>
          <a:bodyPr>
            <a:normAutofit fontScale="90000"/>
          </a:bodyPr>
          <a:lstStyle/>
          <a:p>
            <a:pPr algn="ctr"/>
            <a:br>
              <a:rPr lang="tr-TR" b="1" dirty="0"/>
            </a:br>
            <a:br>
              <a:rPr lang="tr-TR" b="1" dirty="0"/>
            </a:br>
            <a:br>
              <a:rPr lang="tr-TR" b="1" dirty="0"/>
            </a:br>
            <a:br>
              <a:rPr lang="tr-TR" b="1" dirty="0"/>
            </a:br>
            <a:br>
              <a:rPr lang="tr-TR" b="1" dirty="0"/>
            </a:br>
            <a:br>
              <a:rPr lang="tr-TR" b="1" dirty="0"/>
            </a:br>
            <a:br>
              <a:rPr lang="tr-TR" b="1" dirty="0"/>
            </a:br>
            <a:br>
              <a:rPr lang="tr-TR" b="1" dirty="0"/>
            </a:br>
            <a:r>
              <a:rPr lang="tr-TR" b="1" dirty="0"/>
              <a:t>2023-2024 EĞİTİM ÖĞRETİM YILI MUSTAFA ÖZKAYA ORTAOKULU </a:t>
            </a:r>
          </a:p>
        </p:txBody>
      </p:sp>
      <p:sp>
        <p:nvSpPr>
          <p:cNvPr id="3" name="2 Alt Başlık"/>
          <p:cNvSpPr>
            <a:spLocks noGrp="1"/>
          </p:cNvSpPr>
          <p:nvPr>
            <p:ph type="subTitle" idx="1"/>
          </p:nvPr>
        </p:nvSpPr>
        <p:spPr>
          <a:xfrm>
            <a:off x="1043608" y="2132856"/>
            <a:ext cx="7560840" cy="3744416"/>
          </a:xfrm>
        </p:spPr>
        <p:txBody>
          <a:bodyPr>
            <a:normAutofit fontScale="85000" lnSpcReduction="20000"/>
          </a:bodyPr>
          <a:lstStyle/>
          <a:p>
            <a:pPr algn="ctr"/>
            <a:r>
              <a:rPr lang="tr-TR" sz="6600" dirty="0"/>
              <a:t>  </a:t>
            </a:r>
          </a:p>
          <a:p>
            <a:pPr algn="ctr"/>
            <a:r>
              <a:rPr lang="tr-TR" sz="6600" b="1" u="sng" dirty="0">
                <a:solidFill>
                  <a:schemeClr val="accent3">
                    <a:lumMod val="40000"/>
                    <a:lumOff val="60000"/>
                  </a:schemeClr>
                </a:solidFill>
              </a:rPr>
              <a:t>7.SINIFLAR</a:t>
            </a:r>
          </a:p>
          <a:p>
            <a:pPr algn="ctr"/>
            <a:r>
              <a:rPr lang="tr-TR" sz="6600" dirty="0">
                <a:solidFill>
                  <a:schemeClr val="tx1"/>
                </a:solidFill>
              </a:rPr>
              <a:t> </a:t>
            </a:r>
            <a:r>
              <a:rPr lang="tr-TR" sz="6600" b="1" dirty="0">
                <a:solidFill>
                  <a:schemeClr val="tx1"/>
                </a:solidFill>
              </a:rPr>
              <a:t>TÜRKÇE BİLGİ YARIŞMASINA</a:t>
            </a:r>
          </a:p>
          <a:p>
            <a:pPr algn="ctr"/>
            <a:r>
              <a:rPr lang="tr-TR" sz="6600" b="1" dirty="0">
                <a:solidFill>
                  <a:schemeClr val="tx1"/>
                </a:solidFill>
              </a:rPr>
              <a:t>HOŞGELDİNİZ</a:t>
            </a:r>
            <a:r>
              <a:rPr lang="tr-TR" sz="6600" b="1" dirty="0">
                <a:solidFill>
                  <a:schemeClr val="accent3">
                    <a:lumMod val="60000"/>
                    <a:lumOff val="40000"/>
                  </a:schemeClr>
                </a:solidFill>
                <a:sym typeface="Wingdings" pitchFamily="2" charset="2"/>
              </a:rPr>
              <a:t></a:t>
            </a:r>
            <a:endParaRPr lang="tr-TR" sz="6600" b="1" dirty="0">
              <a:solidFill>
                <a:schemeClr val="accent3">
                  <a:lumMod val="60000"/>
                  <a:lumOff val="40000"/>
                </a:schemeClr>
              </a:solidFill>
            </a:endParaRPr>
          </a:p>
          <a:p>
            <a:pPr algn="ctr"/>
            <a:endParaRPr lang="tr-TR" sz="2400"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0" end="0"/>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1" end="1"/>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p:cTn id="22"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3"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4" dur="1000"/>
                                        <p:tgtEl>
                                          <p:spTgt spid="3">
                                            <p:txEl>
                                              <p:pRg st="2" end="2"/>
                                            </p:txEl>
                                          </p:spTgt>
                                        </p:tgtEl>
                                      </p:cBhvr>
                                    </p:animEffect>
                                  </p:childTnLst>
                                </p:cTn>
                              </p:par>
                              <p:par>
                                <p:cTn id="25" presetID="55"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p:cTn id="27"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8"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714356"/>
            <a:ext cx="8229600" cy="4572000"/>
          </a:xfrm>
        </p:spPr>
        <p:txBody>
          <a:bodyPr/>
          <a:lstStyle/>
          <a:p>
            <a:pPr>
              <a:buNone/>
            </a:pPr>
            <a:endParaRPr lang="tr-TR" dirty="0"/>
          </a:p>
          <a:p>
            <a:pPr>
              <a:buNone/>
            </a:pPr>
            <a:endParaRPr lang="tr-TR" dirty="0"/>
          </a:p>
          <a:p>
            <a:pPr>
              <a:buNone/>
            </a:pPr>
            <a:r>
              <a:rPr lang="tr-TR" dirty="0">
                <a:solidFill>
                  <a:schemeClr val="accent1">
                    <a:lumMod val="75000"/>
                  </a:schemeClr>
                </a:solidFill>
              </a:rPr>
              <a:t>    </a:t>
            </a:r>
          </a:p>
          <a:p>
            <a:pPr>
              <a:buNone/>
            </a:pPr>
            <a:r>
              <a:rPr lang="tr-TR" b="1" dirty="0">
                <a:solidFill>
                  <a:schemeClr val="accent1">
                    <a:lumMod val="75000"/>
                  </a:schemeClr>
                </a:solidFill>
              </a:rPr>
              <a:t>        BİLGİ DE TEK BAŞINA BİR GÜÇTÜR </a:t>
            </a:r>
          </a:p>
          <a:p>
            <a:pPr>
              <a:buNone/>
            </a:pPr>
            <a:r>
              <a:rPr lang="tr-TR" b="1" dirty="0"/>
              <a:t>                                                      BACON</a:t>
            </a:r>
          </a:p>
        </p:txBody>
      </p:sp>
      <p:pic>
        <p:nvPicPr>
          <p:cNvPr id="4" name="Picture 2" descr="C:\Users\Sezgi Özay\Desktop\bilgi-yarismasi.jpg"/>
          <p:cNvPicPr>
            <a:picLocks noChangeAspect="1" noChangeArrowheads="1"/>
          </p:cNvPicPr>
          <p:nvPr/>
        </p:nvPicPr>
        <p:blipFill>
          <a:blip r:embed="rId2" cstate="print"/>
          <a:srcRect/>
          <a:stretch>
            <a:fillRect/>
          </a:stretch>
        </p:blipFill>
        <p:spPr bwMode="auto">
          <a:xfrm>
            <a:off x="43768" y="3933056"/>
            <a:ext cx="3745136" cy="2936954"/>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3" presetClass="emph" presetSubtype="0" fill="remove" nodeType="withEffect">
                                  <p:stCondLst>
                                    <p:cond delay="0"/>
                                  </p:stCondLst>
                                  <p:childTnLst>
                                    <p:animClr clrSpc="rgb" dir="cw">
                                      <p:cBhvr override="childStyle">
                                        <p:cTn id="6" dur="1500" accel="50000" autoRev="1" fill="hold" tmFilter="0, 0; .33333, 1; 1, 1">
                                          <p:stCondLst>
                                            <p:cond delay="0"/>
                                          </p:stCondLst>
                                        </p:cTn>
                                        <p:tgtEl>
                                          <p:spTgt spid="3">
                                            <p:txEl>
                                              <p:pRg st="3" end="3"/>
                                            </p:txEl>
                                          </p:spTgt>
                                        </p:tgtEl>
                                        <p:attrNameLst>
                                          <p:attrName>style.color</p:attrName>
                                        </p:attrNameLst>
                                      </p:cBhvr>
                                      <p:to>
                                        <a:srgbClr val="800080"/>
                                      </p:to>
                                    </p:animClr>
                                    <p:animClr clrSpc="rgb" dir="cw">
                                      <p:cBhvr>
                                        <p:cTn id="7" dur="1500" accel="50000" autoRev="1" fill="hold" tmFilter="0, 0; .33333, 1; 1, 1">
                                          <p:stCondLst>
                                            <p:cond delay="0"/>
                                          </p:stCondLst>
                                        </p:cTn>
                                        <p:tgtEl>
                                          <p:spTgt spid="3">
                                            <p:txEl>
                                              <p:pRg st="3" end="3"/>
                                            </p:txEl>
                                          </p:spTgt>
                                        </p:tgtEl>
                                        <p:attrNameLst>
                                          <p:attrName>fillcolor</p:attrName>
                                        </p:attrNameLst>
                                      </p:cBhvr>
                                      <p:to>
                                        <a:srgbClr val="800080"/>
                                      </p:to>
                                    </p:animClr>
                                    <p:set>
                                      <p:cBhvr>
                                        <p:cTn id="8" dur="3000" fill="hold"/>
                                        <p:tgtEl>
                                          <p:spTgt spid="3">
                                            <p:txEl>
                                              <p:pRg st="3" end="3"/>
                                            </p:txEl>
                                          </p:spTgt>
                                        </p:tgtEl>
                                        <p:attrNameLst>
                                          <p:attrName>fill.type</p:attrName>
                                        </p:attrNameLst>
                                      </p:cBhvr>
                                      <p:to>
                                        <p:strVal val="solid"/>
                                      </p:to>
                                    </p:set>
                                    <p:set>
                                      <p:cBhvr>
                                        <p:cTn id="9" dur="3000" fill="hold"/>
                                        <p:tgtEl>
                                          <p:spTgt spid="3">
                                            <p:txEl>
                                              <p:pRg st="3" end="3"/>
                                            </p:txEl>
                                          </p:spTgt>
                                        </p:tgtEl>
                                        <p:attrNameLst>
                                          <p:attrName>fill.on</p:attrName>
                                        </p:attrNameLst>
                                      </p:cBhvr>
                                      <p:to>
                                        <p:strVal val="true"/>
                                      </p:to>
                                    </p:set>
                                    <p:animScale>
                                      <p:cBhvr>
                                        <p:cTn id="10" dur="1500" accel="50000" autoRev="1" fill="hold" tmFilter="0, 0; .33333, 1; 1, 1">
                                          <p:stCondLst>
                                            <p:cond delay="0"/>
                                          </p:stCondLst>
                                        </p:cTn>
                                        <p:tgtEl>
                                          <p:spTgt spid="3">
                                            <p:txEl>
                                              <p:pRg st="3" end="3"/>
                                            </p:txEl>
                                          </p:spTgt>
                                        </p:tgtEl>
                                      </p:cBhvr>
                                      <p:from x="100000" y="100000"/>
                                      <p:to x="100000" y="140000"/>
                                    </p:animScale>
                                  </p:childTnLst>
                                </p:cTn>
                              </p:par>
                              <p:par>
                                <p:cTn id="11" presetID="55"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strVal val="#ppt_w*0.70"/>
                                          </p:val>
                                        </p:tav>
                                        <p:tav tm="100000">
                                          <p:val>
                                            <p:strVal val="#ppt_w"/>
                                          </p:val>
                                        </p:tav>
                                      </p:tavLst>
                                    </p:anim>
                                    <p:anim calcmode="lin" valueType="num">
                                      <p:cBhvr>
                                        <p:cTn id="14" dur="1000" fill="hold"/>
                                        <p:tgtEl>
                                          <p:spTgt spid="4"/>
                                        </p:tgtEl>
                                        <p:attrNameLst>
                                          <p:attrName>ppt_h</p:attrName>
                                        </p:attrNameLst>
                                      </p:cBhvr>
                                      <p:tavLst>
                                        <p:tav tm="0">
                                          <p:val>
                                            <p:strVal val="#ppt_h"/>
                                          </p:val>
                                        </p:tav>
                                        <p:tav tm="100000">
                                          <p:val>
                                            <p:strVal val="#ppt_h"/>
                                          </p:val>
                                        </p:tav>
                                      </p:tavLst>
                                    </p:anim>
                                    <p:animEffect transition="in" filter="fade">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5321746"/>
          </a:xfrm>
        </p:spPr>
        <p:txBody>
          <a:bodyPr>
            <a:normAutofit/>
          </a:bodyPr>
          <a:lstStyle/>
          <a:p>
            <a:r>
              <a:rPr lang="tr-TR" b="1" dirty="0"/>
              <a:t>BU YARIŞMANIN GAYESİ HEM EĞLENMEK HEM ÖĞRENMEKTİR.</a:t>
            </a:r>
            <a:endParaRPr lang="tr-TR" dirty="0"/>
          </a:p>
        </p:txBody>
      </p:sp>
      <p:sp>
        <p:nvSpPr>
          <p:cNvPr id="3" name="2 İçerik Yer Tutucusu"/>
          <p:cNvSpPr>
            <a:spLocks noGrp="1"/>
          </p:cNvSpPr>
          <p:nvPr>
            <p:ph idx="1"/>
          </p:nvPr>
        </p:nvSpPr>
        <p:spPr/>
        <p:txBody>
          <a:bodyPr>
            <a:normAutofit/>
          </a:bodyPr>
          <a:lstStyle/>
          <a:p>
            <a:pPr marL="64008" indent="0">
              <a:buNone/>
            </a:pPr>
            <a:endParaRPr lang="tr-TR" dirty="0"/>
          </a:p>
          <a:p>
            <a:endParaRPr lang="tr-TR" dirty="0"/>
          </a:p>
          <a:p>
            <a:endParaRPr lang="tr-TR"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YARIŞMACILAR</a:t>
            </a:r>
          </a:p>
        </p:txBody>
      </p:sp>
      <p:sp>
        <p:nvSpPr>
          <p:cNvPr id="3" name="İçerik Yer Tutucusu 2"/>
          <p:cNvSpPr>
            <a:spLocks noGrp="1"/>
          </p:cNvSpPr>
          <p:nvPr>
            <p:ph idx="1"/>
          </p:nvPr>
        </p:nvSpPr>
        <p:spPr/>
        <p:txBody>
          <a:bodyPr>
            <a:normAutofit fontScale="92500" lnSpcReduction="20000"/>
          </a:bodyPr>
          <a:lstStyle/>
          <a:p>
            <a:r>
              <a:rPr lang="tr-TR" dirty="0"/>
              <a:t>7-A SINIFI</a:t>
            </a:r>
          </a:p>
          <a:p>
            <a:r>
              <a:rPr lang="tr-TR" dirty="0"/>
              <a:t>ŞEVVAL RANA TANRIVERDİ</a:t>
            </a:r>
          </a:p>
          <a:p>
            <a:r>
              <a:rPr lang="tr-TR" dirty="0"/>
              <a:t>DİLARA YILDIRIM</a:t>
            </a:r>
          </a:p>
          <a:p>
            <a:r>
              <a:rPr lang="tr-TR" dirty="0"/>
              <a:t>ALEYNA AMİNA KURT</a:t>
            </a:r>
          </a:p>
          <a:p>
            <a:endParaRPr lang="tr-TR" dirty="0"/>
          </a:p>
          <a:p>
            <a:endParaRPr lang="tr-TR" dirty="0"/>
          </a:p>
          <a:p>
            <a:r>
              <a:rPr lang="tr-TR" dirty="0"/>
              <a:t>7-B SINIF </a:t>
            </a:r>
          </a:p>
          <a:p>
            <a:r>
              <a:rPr lang="tr-TR" dirty="0"/>
              <a:t>MUHAMMED BERKAY ŞAHİN</a:t>
            </a:r>
          </a:p>
          <a:p>
            <a:r>
              <a:rPr lang="tr-TR" dirty="0"/>
              <a:t>DENİZ GÜNEŞ</a:t>
            </a:r>
          </a:p>
          <a:p>
            <a:r>
              <a:rPr lang="tr-TR" dirty="0"/>
              <a:t>EMİNE ÇINAR</a:t>
            </a:r>
          </a:p>
          <a:p>
            <a:endParaRPr lang="tr-TR" dirty="0"/>
          </a:p>
          <a:p>
            <a:endParaRPr lang="tr-TR" dirty="0"/>
          </a:p>
          <a:p>
            <a:endParaRPr lang="tr-TR" dirty="0"/>
          </a:p>
          <a:p>
            <a:endParaRPr lang="tr-TR" dirty="0"/>
          </a:p>
          <a:p>
            <a:pPr marL="64008" indent="0">
              <a:buNone/>
            </a:pPr>
            <a:endParaRPr lang="tr-TR" dirty="0"/>
          </a:p>
        </p:txBody>
      </p:sp>
    </p:spTree>
    <p:extLst>
      <p:ext uri="{BB962C8B-B14F-4D97-AF65-F5344CB8AC3E}">
        <p14:creationId xmlns:p14="http://schemas.microsoft.com/office/powerpoint/2010/main" val="4091428405"/>
      </p:ext>
    </p:extLst>
  </p:cSld>
  <p:clrMapOvr>
    <a:masterClrMapping/>
  </p:clrMapOvr>
  <p:transition spd="slow">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YARIŞMACILAR</a:t>
            </a:r>
          </a:p>
        </p:txBody>
      </p:sp>
      <p:sp>
        <p:nvSpPr>
          <p:cNvPr id="3" name="İçerik Yer Tutucusu 2"/>
          <p:cNvSpPr>
            <a:spLocks noGrp="1"/>
          </p:cNvSpPr>
          <p:nvPr>
            <p:ph idx="1"/>
          </p:nvPr>
        </p:nvSpPr>
        <p:spPr/>
        <p:txBody>
          <a:bodyPr/>
          <a:lstStyle/>
          <a:p>
            <a:r>
              <a:rPr lang="tr-TR" dirty="0"/>
              <a:t>7-C SINIFI</a:t>
            </a:r>
          </a:p>
          <a:p>
            <a:r>
              <a:rPr lang="tr-TR" dirty="0"/>
              <a:t>Azra Ada Sıla AKSOY</a:t>
            </a:r>
          </a:p>
          <a:p>
            <a:r>
              <a:rPr lang="tr-TR" dirty="0"/>
              <a:t>Eren KARADAL</a:t>
            </a:r>
          </a:p>
          <a:p>
            <a:r>
              <a:rPr lang="tr-TR" dirty="0"/>
              <a:t>Yiğit Baki Efe YILMAZ</a:t>
            </a:r>
          </a:p>
          <a:p>
            <a:endParaRPr lang="tr-TR" dirty="0"/>
          </a:p>
          <a:p>
            <a:endParaRPr lang="tr-TR" dirty="0"/>
          </a:p>
          <a:p>
            <a:endParaRPr lang="tr-TR" dirty="0"/>
          </a:p>
          <a:p>
            <a:pPr marL="64008" indent="0">
              <a:buNone/>
            </a:pPr>
            <a:endParaRPr lang="tr-TR" dirty="0"/>
          </a:p>
        </p:txBody>
      </p:sp>
    </p:spTree>
    <p:extLst>
      <p:ext uri="{BB962C8B-B14F-4D97-AF65-F5344CB8AC3E}">
        <p14:creationId xmlns:p14="http://schemas.microsoft.com/office/powerpoint/2010/main" val="3911365194"/>
      </p:ext>
    </p:extLst>
  </p:cSld>
  <p:clrMapOvr>
    <a:masterClrMapping/>
  </p:clrMapOvr>
  <p:transition spd="slow">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6600" b="1" dirty="0"/>
              <a:t>HAZIR MISINIZ?</a:t>
            </a:r>
          </a:p>
        </p:txBody>
      </p:sp>
      <p:sp>
        <p:nvSpPr>
          <p:cNvPr id="3" name="2 İçerik Yer Tutucusu"/>
          <p:cNvSpPr>
            <a:spLocks noGrp="1"/>
          </p:cNvSpPr>
          <p:nvPr>
            <p:ph idx="1"/>
          </p:nvPr>
        </p:nvSpPr>
        <p:spPr/>
        <p:txBody>
          <a:bodyPr>
            <a:normAutofit fontScale="92500"/>
          </a:bodyPr>
          <a:lstStyle/>
          <a:p>
            <a:pPr>
              <a:buNone/>
            </a:pPr>
            <a:endParaRPr lang="tr-TR" dirty="0"/>
          </a:p>
          <a:p>
            <a:pPr>
              <a:buNone/>
            </a:pPr>
            <a:r>
              <a:rPr lang="tr-TR" sz="6000" b="1" dirty="0"/>
              <a:t>  YARIŞMA BAŞLIYOR…</a:t>
            </a:r>
          </a:p>
          <a:p>
            <a:pPr>
              <a:buNone/>
            </a:pPr>
            <a:endParaRPr lang="tr-TR" sz="6000" b="1" dirty="0"/>
          </a:p>
          <a:p>
            <a:pPr>
              <a:buNone/>
            </a:pPr>
            <a:r>
              <a:rPr lang="tr-TR" sz="6000" b="1" dirty="0"/>
              <a:t>  TÜM GRUPLARA BAŞARILAR…</a:t>
            </a:r>
          </a:p>
          <a:p>
            <a:pPr>
              <a:buNone/>
            </a:pPr>
            <a:endParaRPr lang="tr-TR" dirty="0"/>
          </a:p>
        </p:txBody>
      </p:sp>
      <p:pic>
        <p:nvPicPr>
          <p:cNvPr id="2051" name="Picture 3" descr="C:\Users\Sezgi Özay\Desktop\start-a-company-image.jpg"/>
          <p:cNvPicPr>
            <a:picLocks noChangeAspect="1" noChangeArrowheads="1"/>
          </p:cNvPicPr>
          <p:nvPr/>
        </p:nvPicPr>
        <p:blipFill>
          <a:blip r:embed="rId2" cstate="print"/>
          <a:srcRect/>
          <a:stretch>
            <a:fillRect/>
          </a:stretch>
        </p:blipFill>
        <p:spPr bwMode="auto">
          <a:xfrm>
            <a:off x="6580510" y="4588892"/>
            <a:ext cx="2563490" cy="2269108"/>
          </a:xfrm>
          <a:prstGeom prst="rect">
            <a:avLst/>
          </a:prstGeom>
          <a:noFill/>
        </p:spPr>
      </p:pic>
      <p:sp>
        <p:nvSpPr>
          <p:cNvPr id="4" name="Altbilgi Yer Tutucusu 3"/>
          <p:cNvSpPr>
            <a:spLocks noGrp="1"/>
          </p:cNvSpPr>
          <p:nvPr>
            <p:ph type="ftr" sz="quarter" idx="11"/>
          </p:nvPr>
        </p:nvSpPr>
        <p:spPr/>
        <p:txBody>
          <a:bodyPr/>
          <a:lstStyle/>
          <a:p>
            <a:endParaRPr lang="tr-TR"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mph" presetSubtype="0" fill="hold" grpId="0" nodeType="withEffect">
                                  <p:stCondLst>
                                    <p:cond delay="0"/>
                                  </p:stCondLst>
                                  <p:childTnLst>
                                    <p:animClr clrSpc="hsl" dir="cw">
                                      <p:cBhvr override="childStyle">
                                        <p:cTn id="6" dur="2000" fill="hold"/>
                                        <p:tgtEl>
                                          <p:spTgt spid="2"/>
                                        </p:tgtEl>
                                        <p:attrNameLst>
                                          <p:attrName>style.color</p:attrName>
                                        </p:attrNameLst>
                                      </p:cBhvr>
                                      <p:by>
                                        <p:hsl h="10842353" s="0" l="0"/>
                                      </p:by>
                                    </p:animClr>
                                    <p:animClr clrSpc="hsl" dir="cw">
                                      <p:cBhvr>
                                        <p:cTn id="7" dur="2000" fill="hold"/>
                                        <p:tgtEl>
                                          <p:spTgt spid="2"/>
                                        </p:tgtEl>
                                        <p:attrNameLst>
                                          <p:attrName>fillcolor</p:attrName>
                                        </p:attrNameLst>
                                      </p:cBhvr>
                                      <p:by>
                                        <p:hsl h="10842353" s="0" l="0"/>
                                      </p:by>
                                    </p:animClr>
                                    <p:animClr clrSpc="hsl" dir="cw">
                                      <p:cBhvr>
                                        <p:cTn id="8" dur="2000" fill="hold"/>
                                        <p:tgtEl>
                                          <p:spTgt spid="2"/>
                                        </p:tgtEl>
                                        <p:attrNameLst>
                                          <p:attrName>stroke.color</p:attrName>
                                        </p:attrNameLst>
                                      </p:cBhvr>
                                      <p:by>
                                        <p:hsl h="10842353" s="0" l="0"/>
                                      </p:by>
                                    </p:animClr>
                                    <p:set>
                                      <p:cBhvr>
                                        <p:cTn id="9" dur="2000" fill="hold"/>
                                        <p:tgtEl>
                                          <p:spTgt spid="2"/>
                                        </p:tgtEl>
                                        <p:attrNameLst>
                                          <p:attrName>fill.type</p:attrName>
                                        </p:attrNameLst>
                                      </p:cBhvr>
                                      <p:to>
                                        <p:strVal val="solid"/>
                                      </p:to>
                                    </p:set>
                                  </p:childTnLst>
                                </p:cTn>
                              </p:par>
                            </p:childTnLst>
                          </p:cTn>
                        </p:par>
                        <p:par>
                          <p:cTn id="10" fill="hold">
                            <p:stCondLst>
                              <p:cond delay="2000"/>
                            </p:stCondLst>
                            <p:childTnLst>
                              <p:par>
                                <p:cTn id="11" presetID="55"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1" end="1"/>
                                            </p:txEl>
                                          </p:spTgt>
                                        </p:tgtEl>
                                      </p:cBhvr>
                                    </p:animEffect>
                                  </p:childTnLst>
                                </p:cTn>
                              </p:par>
                            </p:childTnLst>
                          </p:cTn>
                        </p:par>
                        <p:par>
                          <p:cTn id="16" fill="hold">
                            <p:stCondLst>
                              <p:cond delay="3000"/>
                            </p:stCondLst>
                            <p:childTnLst>
                              <p:par>
                                <p:cTn id="17" presetID="55"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786050" y="0"/>
            <a:ext cx="3857652" cy="2428868"/>
          </a:xfrm>
        </p:spPr>
        <p:txBody>
          <a:bodyPr/>
          <a:lstStyle/>
          <a:p>
            <a:endParaRPr lang="tr-TR" dirty="0"/>
          </a:p>
        </p:txBody>
      </p:sp>
      <p:sp>
        <p:nvSpPr>
          <p:cNvPr id="3" name="2 İçerik Yer Tutucusu"/>
          <p:cNvSpPr>
            <a:spLocks noGrp="1"/>
          </p:cNvSpPr>
          <p:nvPr>
            <p:ph idx="1"/>
          </p:nvPr>
        </p:nvSpPr>
        <p:spPr/>
        <p:txBody>
          <a:bodyPr>
            <a:normAutofit/>
          </a:bodyPr>
          <a:lstStyle/>
          <a:p>
            <a:pPr>
              <a:buNone/>
            </a:pPr>
            <a:endParaRPr lang="tr-TR" dirty="0"/>
          </a:p>
          <a:p>
            <a:pPr algn="ctr">
              <a:buNone/>
            </a:pPr>
            <a:r>
              <a:rPr lang="tr-TR" sz="9600" b="1" dirty="0"/>
              <a:t>TÜRKÇE</a:t>
            </a:r>
          </a:p>
          <a:p>
            <a:pPr algn="ctr">
              <a:buNone/>
            </a:pPr>
            <a:r>
              <a:rPr lang="tr-TR" sz="9600" b="1" dirty="0"/>
              <a:t>SORULARI</a:t>
            </a:r>
          </a:p>
        </p:txBody>
      </p:sp>
      <p:pic>
        <p:nvPicPr>
          <p:cNvPr id="4" name="Picture 2" descr="C:\Users\Sezgi Özay\Desktop\ABCD.jpg"/>
          <p:cNvPicPr>
            <a:picLocks noChangeAspect="1" noChangeArrowheads="1"/>
          </p:cNvPicPr>
          <p:nvPr/>
        </p:nvPicPr>
        <p:blipFill>
          <a:blip r:embed="rId2" cstate="print"/>
          <a:srcRect/>
          <a:stretch>
            <a:fillRect/>
          </a:stretch>
        </p:blipFill>
        <p:spPr bwMode="auto">
          <a:xfrm>
            <a:off x="2843808" y="0"/>
            <a:ext cx="3797300" cy="2290564"/>
          </a:xfrm>
          <a:prstGeom prst="rect">
            <a:avLst/>
          </a:prstGeom>
          <a:noFill/>
        </p:spPr>
      </p:pic>
      <p:sp>
        <p:nvSpPr>
          <p:cNvPr id="5" name="Altbilgi Yer Tutucusu 4"/>
          <p:cNvSpPr>
            <a:spLocks noGrp="1"/>
          </p:cNvSpPr>
          <p:nvPr>
            <p:ph type="ftr" sz="quarter" idx="11"/>
          </p:nvPr>
        </p:nvSpPr>
        <p:spPr/>
        <p:txBody>
          <a:bodyPr/>
          <a:lstStyle/>
          <a:p>
            <a:endParaRPr lang="tr-TR"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3" presetClass="emph" presetSubtype="0" fill="remove" grpId="0" nodeType="withEffect">
                                  <p:stCondLst>
                                    <p:cond delay="0"/>
                                  </p:stCondLst>
                                  <p:childTnLst>
                                    <p:animClr clrSpc="rgb" dir="cw">
                                      <p:cBhvr override="childStyle">
                                        <p:cTn id="6" dur="1000" accel="50000" autoRev="1" fill="hold" tmFilter="0, 0; .33333, 1; 1, 1">
                                          <p:stCondLst>
                                            <p:cond delay="0"/>
                                          </p:stCondLst>
                                        </p:cTn>
                                        <p:tgtEl>
                                          <p:spTgt spid="3">
                                            <p:txEl>
                                              <p:pRg st="1" end="1"/>
                                            </p:txEl>
                                          </p:spTgt>
                                        </p:tgtEl>
                                        <p:attrNameLst>
                                          <p:attrName>style.color</p:attrName>
                                        </p:attrNameLst>
                                      </p:cBhvr>
                                      <p:to>
                                        <a:srgbClr val="800080"/>
                                      </p:to>
                                    </p:animClr>
                                    <p:animClr clrSpc="rgb" dir="cw">
                                      <p:cBhvr>
                                        <p:cTn id="7" dur="1000" accel="50000" autoRev="1" fill="hold" tmFilter="0, 0; .33333, 1; 1, 1">
                                          <p:stCondLst>
                                            <p:cond delay="0"/>
                                          </p:stCondLst>
                                        </p:cTn>
                                        <p:tgtEl>
                                          <p:spTgt spid="3">
                                            <p:txEl>
                                              <p:pRg st="1" end="1"/>
                                            </p:txEl>
                                          </p:spTgt>
                                        </p:tgtEl>
                                        <p:attrNameLst>
                                          <p:attrName>fillcolor</p:attrName>
                                        </p:attrNameLst>
                                      </p:cBhvr>
                                      <p:to>
                                        <a:srgbClr val="800080"/>
                                      </p:to>
                                    </p:animClr>
                                    <p:set>
                                      <p:cBhvr>
                                        <p:cTn id="8" dur="2000" fill="hold"/>
                                        <p:tgtEl>
                                          <p:spTgt spid="3">
                                            <p:txEl>
                                              <p:pRg st="1" end="1"/>
                                            </p:txEl>
                                          </p:spTgt>
                                        </p:tgtEl>
                                        <p:attrNameLst>
                                          <p:attrName>fill.type</p:attrName>
                                        </p:attrNameLst>
                                      </p:cBhvr>
                                      <p:to>
                                        <p:strVal val="solid"/>
                                      </p:to>
                                    </p:set>
                                    <p:set>
                                      <p:cBhvr>
                                        <p:cTn id="9" dur="2000" fill="hold"/>
                                        <p:tgtEl>
                                          <p:spTgt spid="3">
                                            <p:txEl>
                                              <p:pRg st="1" end="1"/>
                                            </p:txEl>
                                          </p:spTgt>
                                        </p:tgtEl>
                                        <p:attrNameLst>
                                          <p:attrName>fill.on</p:attrName>
                                        </p:attrNameLst>
                                      </p:cBhvr>
                                      <p:to>
                                        <p:strVal val="true"/>
                                      </p:to>
                                    </p:set>
                                    <p:animScale>
                                      <p:cBhvr>
                                        <p:cTn id="10" dur="1000" accel="50000" autoRev="1" fill="hold" tmFilter="0, 0; .33333, 1; 1, 1">
                                          <p:stCondLst>
                                            <p:cond delay="0"/>
                                          </p:stCondLst>
                                        </p:cTn>
                                        <p:tgtEl>
                                          <p:spTgt spid="3">
                                            <p:txEl>
                                              <p:pRg st="1" end="1"/>
                                            </p:txEl>
                                          </p:spTgt>
                                        </p:tgtEl>
                                      </p:cBhvr>
                                      <p:from x="100000" y="100000"/>
                                      <p:to x="100000" y="140000"/>
                                    </p:animScale>
                                  </p:childTnLst>
                                </p:cTn>
                              </p:par>
                              <p:par>
                                <p:cTn id="11" presetID="33" presetClass="emph" presetSubtype="0" fill="remove" grpId="0" nodeType="withEffect">
                                  <p:stCondLst>
                                    <p:cond delay="0"/>
                                  </p:stCondLst>
                                  <p:childTnLst>
                                    <p:animClr clrSpc="rgb" dir="cw">
                                      <p:cBhvr override="childStyle">
                                        <p:cTn id="12" dur="1000" accel="50000" autoRev="1" fill="hold" tmFilter="0, 0; .33333, 1; 1, 1">
                                          <p:stCondLst>
                                            <p:cond delay="0"/>
                                          </p:stCondLst>
                                        </p:cTn>
                                        <p:tgtEl>
                                          <p:spTgt spid="3">
                                            <p:txEl>
                                              <p:pRg st="2" end="2"/>
                                            </p:txEl>
                                          </p:spTgt>
                                        </p:tgtEl>
                                        <p:attrNameLst>
                                          <p:attrName>style.color</p:attrName>
                                        </p:attrNameLst>
                                      </p:cBhvr>
                                      <p:to>
                                        <a:srgbClr val="800080"/>
                                      </p:to>
                                    </p:animClr>
                                    <p:animClr clrSpc="rgb" dir="cw">
                                      <p:cBhvr>
                                        <p:cTn id="13" dur="1000" accel="50000" autoRev="1" fill="hold" tmFilter="0, 0; .33333, 1; 1, 1">
                                          <p:stCondLst>
                                            <p:cond delay="0"/>
                                          </p:stCondLst>
                                        </p:cTn>
                                        <p:tgtEl>
                                          <p:spTgt spid="3">
                                            <p:txEl>
                                              <p:pRg st="2" end="2"/>
                                            </p:txEl>
                                          </p:spTgt>
                                        </p:tgtEl>
                                        <p:attrNameLst>
                                          <p:attrName>fillcolor</p:attrName>
                                        </p:attrNameLst>
                                      </p:cBhvr>
                                      <p:to>
                                        <a:srgbClr val="800080"/>
                                      </p:to>
                                    </p:animClr>
                                    <p:set>
                                      <p:cBhvr>
                                        <p:cTn id="14" dur="2000" fill="hold"/>
                                        <p:tgtEl>
                                          <p:spTgt spid="3">
                                            <p:txEl>
                                              <p:pRg st="2" end="2"/>
                                            </p:txEl>
                                          </p:spTgt>
                                        </p:tgtEl>
                                        <p:attrNameLst>
                                          <p:attrName>fill.type</p:attrName>
                                        </p:attrNameLst>
                                      </p:cBhvr>
                                      <p:to>
                                        <p:strVal val="solid"/>
                                      </p:to>
                                    </p:set>
                                    <p:set>
                                      <p:cBhvr>
                                        <p:cTn id="15" dur="2000" fill="hold"/>
                                        <p:tgtEl>
                                          <p:spTgt spid="3">
                                            <p:txEl>
                                              <p:pRg st="2" end="2"/>
                                            </p:txEl>
                                          </p:spTgt>
                                        </p:tgtEl>
                                        <p:attrNameLst>
                                          <p:attrName>fill.on</p:attrName>
                                        </p:attrNameLst>
                                      </p:cBhvr>
                                      <p:to>
                                        <p:strVal val="true"/>
                                      </p:to>
                                    </p:set>
                                    <p:animScale>
                                      <p:cBhvr>
                                        <p:cTn id="16" dur="1000" accel="50000" autoRev="1" fill="hold" tmFilter="0, 0; .33333, 1; 1, 1">
                                          <p:stCondLst>
                                            <p:cond delay="0"/>
                                          </p:stCondLst>
                                        </p:cTn>
                                        <p:tgtEl>
                                          <p:spTgt spid="3">
                                            <p:txEl>
                                              <p:pRg st="2" end="2"/>
                                            </p:txEl>
                                          </p:spTgt>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446994"/>
          </a:xfrm>
        </p:spPr>
        <p:txBody>
          <a:bodyPr/>
          <a:lstStyle/>
          <a:p>
            <a:r>
              <a:rPr lang="tr-TR" b="1" dirty="0"/>
              <a:t>SORU-1</a:t>
            </a:r>
          </a:p>
        </p:txBody>
      </p:sp>
      <p:sp>
        <p:nvSpPr>
          <p:cNvPr id="3" name="2 İçerik Yer Tutucusu"/>
          <p:cNvSpPr>
            <a:spLocks noGrp="1"/>
          </p:cNvSpPr>
          <p:nvPr>
            <p:ph idx="1"/>
          </p:nvPr>
        </p:nvSpPr>
        <p:spPr>
          <a:xfrm>
            <a:off x="467544" y="1628800"/>
            <a:ext cx="8229600" cy="4872034"/>
          </a:xfrm>
        </p:spPr>
        <p:txBody>
          <a:bodyPr>
            <a:normAutofit/>
          </a:bodyPr>
          <a:lstStyle/>
          <a:p>
            <a:pPr marL="64008" indent="0">
              <a:buNone/>
            </a:pPr>
            <a:r>
              <a:rPr lang="tr-TR" sz="2400" dirty="0">
                <a:latin typeface="Times New Roman" pitchFamily="18" charset="0"/>
                <a:cs typeface="Times New Roman" pitchFamily="18" charset="0"/>
              </a:rPr>
              <a:t>(I) Nedendir bilinmez, Fransız yazarlar dokunaklı hikâyeleri anlatmak konusunda biraz daha yetenekliler. (II) </a:t>
            </a:r>
            <a:r>
              <a:rPr lang="tr-TR" sz="2400" dirty="0" err="1">
                <a:latin typeface="Times New Roman" pitchFamily="18" charset="0"/>
                <a:cs typeface="Times New Roman" pitchFamily="18" charset="0"/>
              </a:rPr>
              <a:t>Patrick</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Modiano</a:t>
            </a:r>
            <a:r>
              <a:rPr lang="tr-TR" sz="2400" dirty="0">
                <a:latin typeface="Times New Roman" pitchFamily="18" charset="0"/>
                <a:cs typeface="Times New Roman" pitchFamily="18" charset="0"/>
              </a:rPr>
              <a:t> da edebî yeteneği uluslararası alanda kabul görmüş, etkileyici bir yazar. (III) Kendisi 2014 Nobel Edebiyat Ödülü’nün sahibi. (IV) İlk romanından son romanına kadar bütün eserleri her yaştan okuyucunun kütüphanesinde yer almayı hak ediyor. </a:t>
            </a:r>
          </a:p>
          <a:p>
            <a:pPr marL="64008" indent="0">
              <a:buNone/>
            </a:pPr>
            <a:r>
              <a:rPr lang="tr-TR" sz="2400" dirty="0">
                <a:latin typeface="Times New Roman" pitchFamily="18" charset="0"/>
                <a:cs typeface="Times New Roman" pitchFamily="18" charset="0"/>
              </a:rPr>
              <a:t>Bu parçada numaralanmış cümlelerden hangisi </a:t>
            </a:r>
            <a:r>
              <a:rPr lang="tr-TR" sz="2400" b="1" u="sng" dirty="0">
                <a:latin typeface="Times New Roman" pitchFamily="18" charset="0"/>
                <a:cs typeface="Times New Roman" pitchFamily="18" charset="0"/>
              </a:rPr>
              <a:t>nesnel</a:t>
            </a:r>
            <a:r>
              <a:rPr lang="tr-TR" sz="2400" dirty="0">
                <a:latin typeface="Times New Roman" pitchFamily="18" charset="0"/>
                <a:cs typeface="Times New Roman" pitchFamily="18" charset="0"/>
              </a:rPr>
              <a:t> bir yargı içermektedir? </a:t>
            </a:r>
          </a:p>
          <a:p>
            <a:pPr marL="64008" indent="0">
              <a:buNone/>
            </a:pPr>
            <a:r>
              <a:rPr lang="tr-TR" sz="2400" dirty="0">
                <a:latin typeface="Times New Roman" pitchFamily="18" charset="0"/>
                <a:cs typeface="Times New Roman" pitchFamily="18" charset="0"/>
              </a:rPr>
              <a:t>A)I                  B) II              C) III                    D) IV</a:t>
            </a:r>
          </a:p>
        </p:txBody>
      </p:sp>
      <p:pic>
        <p:nvPicPr>
          <p:cNvPr id="1026"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a:t>
            </a:r>
          </a:p>
        </p:txBody>
      </p:sp>
      <p:sp>
        <p:nvSpPr>
          <p:cNvPr id="3" name="2 İçerik Yer Tutucusu"/>
          <p:cNvSpPr>
            <a:spLocks noGrp="1"/>
          </p:cNvSpPr>
          <p:nvPr>
            <p:ph idx="1"/>
          </p:nvPr>
        </p:nvSpPr>
        <p:spPr>
          <a:xfrm>
            <a:off x="1979712" y="2852936"/>
            <a:ext cx="4608512" cy="2266272"/>
          </a:xfrm>
        </p:spPr>
        <p:txBody>
          <a:bodyPr>
            <a:normAutofit fontScale="92500" lnSpcReduction="20000"/>
          </a:bodyPr>
          <a:lstStyle/>
          <a:p>
            <a:pPr>
              <a:buNone/>
            </a:pPr>
            <a:r>
              <a:rPr lang="tr-TR" sz="3600" b="1" dirty="0"/>
              <a:t>             </a:t>
            </a:r>
            <a:r>
              <a:rPr lang="tr-TR" sz="15000" b="1" dirty="0"/>
              <a:t>C</a:t>
            </a:r>
            <a:endParaRPr lang="tr-TR" sz="3600" dirty="0"/>
          </a:p>
          <a:p>
            <a:pPr>
              <a:buNone/>
            </a:pPr>
            <a:r>
              <a:rPr lang="tr-TR" dirty="0"/>
              <a:t>                       </a:t>
            </a:r>
          </a:p>
        </p:txBody>
      </p:sp>
      <p:pic>
        <p:nvPicPr>
          <p:cNvPr id="3075" name="Picture 3" descr="C:\Users\Sezgi Özay\Desktop\imagesCAH6505T.jpg"/>
          <p:cNvPicPr>
            <a:picLocks noChangeAspect="1" noChangeArrowheads="1"/>
          </p:cNvPicPr>
          <p:nvPr/>
        </p:nvPicPr>
        <p:blipFill>
          <a:blip r:embed="rId2" cstate="print"/>
          <a:srcRect/>
          <a:stretch>
            <a:fillRect/>
          </a:stretch>
        </p:blipFill>
        <p:spPr bwMode="auto">
          <a:xfrm>
            <a:off x="6924675" y="4800600"/>
            <a:ext cx="2219325" cy="20574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anim calcmode="lin" valueType="num">
                                      <p:cBhvr>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700"/>
                            </p:stCondLst>
                            <p:childTnLst>
                              <p:par>
                                <p:cTn id="18" presetID="37"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anim calcmode="lin" valueType="num">
                                      <p:cBhvr>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SORU-2</a:t>
            </a:r>
          </a:p>
        </p:txBody>
      </p:sp>
      <p:sp>
        <p:nvSpPr>
          <p:cNvPr id="3" name="2 İçerik Yer Tutucusu"/>
          <p:cNvSpPr>
            <a:spLocks noGrp="1"/>
          </p:cNvSpPr>
          <p:nvPr>
            <p:ph idx="1"/>
          </p:nvPr>
        </p:nvSpPr>
        <p:spPr>
          <a:xfrm>
            <a:off x="539552" y="1700808"/>
            <a:ext cx="8229600" cy="4572000"/>
          </a:xfrm>
        </p:spPr>
        <p:txBody>
          <a:bodyPr>
            <a:normAutofit/>
          </a:bodyPr>
          <a:lstStyle/>
          <a:p>
            <a:pPr>
              <a:buNone/>
            </a:pPr>
            <a:endParaRPr lang="tr-TR" dirty="0"/>
          </a:p>
          <a:p>
            <a:pPr marL="64008" indent="0">
              <a:buNone/>
            </a:pPr>
            <a:r>
              <a:rPr lang="tr-TR" sz="2800" dirty="0"/>
              <a:t> Son eseri dün tanıtılan ünlü(I) romancı, hayatını roman sanatına(II) harcayan, edebiyata ışık(III) olan kimliği ile bilinir. (IV)</a:t>
            </a:r>
          </a:p>
          <a:p>
            <a:pPr marL="64008" indent="0">
              <a:buNone/>
            </a:pPr>
            <a:r>
              <a:rPr lang="tr-TR" sz="2800" dirty="0"/>
              <a:t> </a:t>
            </a:r>
            <a:r>
              <a:rPr lang="tr-TR" sz="2800" b="1" dirty="0"/>
              <a:t>Bu cümlede numaralanmış sözcüklerden hangisi mecaz anlamıyla kullanılmıştır? </a:t>
            </a:r>
          </a:p>
          <a:p>
            <a:pPr marL="64008" indent="0">
              <a:buNone/>
            </a:pPr>
            <a:r>
              <a:rPr lang="tr-TR" sz="2800" b="1" dirty="0"/>
              <a:t>A) </a:t>
            </a:r>
            <a:r>
              <a:rPr lang="tr-TR" sz="2800" dirty="0"/>
              <a:t>I      </a:t>
            </a:r>
            <a:r>
              <a:rPr lang="tr-TR" sz="2800" b="1" dirty="0"/>
              <a:t>B) </a:t>
            </a:r>
            <a:r>
              <a:rPr lang="tr-TR" sz="2800" dirty="0"/>
              <a:t>II     </a:t>
            </a:r>
            <a:r>
              <a:rPr lang="tr-TR" sz="2800" b="1" dirty="0"/>
              <a:t>C) </a:t>
            </a:r>
            <a:r>
              <a:rPr lang="tr-TR" sz="2800" dirty="0"/>
              <a:t>III    </a:t>
            </a:r>
            <a:r>
              <a:rPr lang="tr-TR" sz="2800" b="1" dirty="0"/>
              <a:t> D)</a:t>
            </a:r>
            <a:r>
              <a:rPr lang="tr-TR" sz="2800" dirty="0"/>
              <a:t> IV</a:t>
            </a:r>
          </a:p>
          <a:p>
            <a:pPr>
              <a:buNone/>
            </a:pPr>
            <a:endParaRPr lang="tr-TR" sz="1600" b="1" dirty="0"/>
          </a:p>
        </p:txBody>
      </p:sp>
      <p:pic>
        <p:nvPicPr>
          <p:cNvPr id="2050" name="Picture 2" descr="E:\djkts.png"/>
          <p:cNvPicPr>
            <a:picLocks noChangeAspect="1" noChangeArrowheads="1"/>
          </p:cNvPicPr>
          <p:nvPr/>
        </p:nvPicPr>
        <p:blipFill>
          <a:blip r:embed="rId2"/>
          <a:srcRect/>
          <a:stretch>
            <a:fillRect/>
          </a:stretch>
        </p:blipFill>
        <p:spPr bwMode="auto">
          <a:xfrm>
            <a:off x="6500810" y="0"/>
            <a:ext cx="2643190" cy="1900235"/>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16" presetID="37"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22" presetID="37"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 </a:t>
            </a:r>
            <a:r>
              <a:rPr lang="tr-TR" b="1" dirty="0"/>
              <a:t>CEVAP-2</a:t>
            </a:r>
          </a:p>
        </p:txBody>
      </p:sp>
      <p:sp>
        <p:nvSpPr>
          <p:cNvPr id="3" name="2 İçerik Yer Tutucusu"/>
          <p:cNvSpPr>
            <a:spLocks noGrp="1"/>
          </p:cNvSpPr>
          <p:nvPr>
            <p:ph idx="1"/>
          </p:nvPr>
        </p:nvSpPr>
        <p:spPr>
          <a:xfrm>
            <a:off x="428596" y="2500306"/>
            <a:ext cx="8229600" cy="1834224"/>
          </a:xfrm>
        </p:spPr>
        <p:txBody>
          <a:bodyPr>
            <a:normAutofit fontScale="92500" lnSpcReduction="20000"/>
          </a:bodyPr>
          <a:lstStyle/>
          <a:p>
            <a:pPr algn="ctr">
              <a:buNone/>
            </a:pPr>
            <a:r>
              <a:rPr lang="tr-TR" sz="15000" b="1" dirty="0"/>
              <a:t>C</a:t>
            </a:r>
            <a:r>
              <a:rPr lang="tr-TR" sz="3600" b="1" dirty="0"/>
              <a:t> </a:t>
            </a:r>
          </a:p>
          <a:p>
            <a:pPr algn="ctr">
              <a:buNone/>
            </a:pPr>
            <a:endParaRPr lang="tr-TR" sz="3600"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anim calcmode="lin" valueType="num">
                                      <p:cBhvr>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SORU-3</a:t>
            </a:r>
          </a:p>
        </p:txBody>
      </p:sp>
      <p:sp>
        <p:nvSpPr>
          <p:cNvPr id="3" name="2 İçerik Yer Tutucusu"/>
          <p:cNvSpPr>
            <a:spLocks noGrp="1"/>
          </p:cNvSpPr>
          <p:nvPr>
            <p:ph idx="1"/>
          </p:nvPr>
        </p:nvSpPr>
        <p:spPr>
          <a:xfrm>
            <a:off x="467544" y="1844824"/>
            <a:ext cx="8229600" cy="4572000"/>
          </a:xfrm>
        </p:spPr>
        <p:txBody>
          <a:bodyPr>
            <a:normAutofit fontScale="92500" lnSpcReduction="20000"/>
          </a:bodyPr>
          <a:lstStyle/>
          <a:p>
            <a:pPr marL="537210" lvl="1" indent="0">
              <a:buNone/>
            </a:pPr>
            <a:endParaRPr lang="tr-TR" sz="3200" dirty="0"/>
          </a:p>
          <a:p>
            <a:pPr>
              <a:buNone/>
            </a:pPr>
            <a:r>
              <a:rPr lang="tr-TR" sz="3600" dirty="0">
                <a:solidFill>
                  <a:srgbClr val="000000"/>
                </a:solidFill>
                <a:latin typeface="Arial"/>
              </a:rPr>
              <a:t>   Aşağıdakilerden hangisinde fiil kendiliğinden olan bir durumu belirtmektedir?</a:t>
            </a:r>
            <a:br>
              <a:rPr lang="tr-TR" sz="3600" dirty="0"/>
            </a:br>
            <a:br>
              <a:rPr lang="tr-TR" sz="3600" dirty="0"/>
            </a:br>
            <a:r>
              <a:rPr lang="tr-TR" sz="3600" b="1" dirty="0">
                <a:solidFill>
                  <a:srgbClr val="000000"/>
                </a:solidFill>
                <a:latin typeface="Arial"/>
              </a:rPr>
              <a:t>A)</a:t>
            </a:r>
            <a:r>
              <a:rPr lang="tr-TR" sz="3600" dirty="0">
                <a:solidFill>
                  <a:srgbClr val="000000"/>
                </a:solidFill>
                <a:latin typeface="Arial"/>
              </a:rPr>
              <a:t> Çocuklar evin camlarını kırmışlar.</a:t>
            </a:r>
            <a:br>
              <a:rPr lang="tr-TR" sz="3600" dirty="0"/>
            </a:br>
            <a:r>
              <a:rPr lang="tr-TR" sz="3600" b="1" dirty="0">
                <a:solidFill>
                  <a:srgbClr val="000000"/>
                </a:solidFill>
                <a:latin typeface="Arial"/>
              </a:rPr>
              <a:t>B)</a:t>
            </a:r>
            <a:r>
              <a:rPr lang="tr-TR" sz="3600" dirty="0">
                <a:solidFill>
                  <a:srgbClr val="000000"/>
                </a:solidFill>
                <a:latin typeface="Arial"/>
              </a:rPr>
              <a:t> Babam gittikçe yaşlanıyor.</a:t>
            </a:r>
            <a:br>
              <a:rPr lang="tr-TR" sz="3600" dirty="0"/>
            </a:br>
            <a:r>
              <a:rPr lang="tr-TR" sz="3600" b="1" dirty="0">
                <a:solidFill>
                  <a:srgbClr val="000000"/>
                </a:solidFill>
                <a:latin typeface="Arial"/>
              </a:rPr>
              <a:t>C)</a:t>
            </a:r>
            <a:r>
              <a:rPr lang="tr-TR" sz="3600" dirty="0">
                <a:solidFill>
                  <a:srgbClr val="000000"/>
                </a:solidFill>
                <a:latin typeface="Arial"/>
              </a:rPr>
              <a:t> Tatilden dün döndük.</a:t>
            </a:r>
            <a:br>
              <a:rPr lang="tr-TR" sz="3600" dirty="0"/>
            </a:br>
            <a:r>
              <a:rPr lang="tr-TR" sz="3600" b="1" dirty="0">
                <a:solidFill>
                  <a:srgbClr val="000000"/>
                </a:solidFill>
                <a:latin typeface="Arial"/>
              </a:rPr>
              <a:t>D)</a:t>
            </a:r>
            <a:r>
              <a:rPr lang="tr-TR" sz="3600" dirty="0">
                <a:solidFill>
                  <a:srgbClr val="000000"/>
                </a:solidFill>
                <a:latin typeface="Arial"/>
              </a:rPr>
              <a:t> Yeni okulunu heyecanla gezdi.</a:t>
            </a:r>
            <a:br>
              <a:rPr lang="tr-TR" sz="3600" dirty="0"/>
            </a:br>
            <a:endParaRPr lang="tr-TR" sz="3600" b="1"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050"/>
                            </p:stCondLst>
                            <p:childTnLst>
                              <p:par>
                                <p:cTn id="11" presetID="37"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CEVAP-3</a:t>
            </a:r>
          </a:p>
        </p:txBody>
      </p:sp>
      <p:sp>
        <p:nvSpPr>
          <p:cNvPr id="3" name="2 İçerik Yer Tutucusu"/>
          <p:cNvSpPr>
            <a:spLocks noGrp="1"/>
          </p:cNvSpPr>
          <p:nvPr>
            <p:ph idx="1"/>
          </p:nvPr>
        </p:nvSpPr>
        <p:spPr>
          <a:xfrm>
            <a:off x="467544" y="2060848"/>
            <a:ext cx="8229600" cy="2868350"/>
          </a:xfrm>
        </p:spPr>
        <p:txBody>
          <a:bodyPr>
            <a:normAutofit fontScale="85000" lnSpcReduction="20000"/>
          </a:bodyPr>
          <a:lstStyle/>
          <a:p>
            <a:pPr>
              <a:buNone/>
            </a:pPr>
            <a:endParaRPr lang="tr-TR" dirty="0"/>
          </a:p>
          <a:p>
            <a:pPr>
              <a:buNone/>
            </a:pPr>
            <a:r>
              <a:rPr lang="tr-TR" sz="4800" b="1" dirty="0"/>
              <a:t>                     </a:t>
            </a:r>
            <a:r>
              <a:rPr lang="tr-TR" sz="15000" b="1" dirty="0"/>
              <a:t>B</a:t>
            </a:r>
            <a:r>
              <a:rPr lang="tr-TR" dirty="0"/>
              <a:t>    </a:t>
            </a:r>
          </a:p>
          <a:p>
            <a:pPr algn="ctr">
              <a:buNone/>
            </a:pPr>
            <a:r>
              <a:rPr lang="tr-TR" dirty="0"/>
              <a:t> </a:t>
            </a:r>
            <a:endParaRPr lang="tr-TR" sz="3900"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700"/>
                            </p:stCondLst>
                            <p:childTnLst>
                              <p:par>
                                <p:cTn id="18" presetID="37" presetClass="entr" presetSubtype="0"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anim calcmode="lin" valueType="num">
                                      <p:cBhvr>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SORU-4</a:t>
            </a:r>
          </a:p>
        </p:txBody>
      </p:sp>
      <p:sp>
        <p:nvSpPr>
          <p:cNvPr id="3" name="2 İçerik Yer Tutucusu"/>
          <p:cNvSpPr>
            <a:spLocks noGrp="1"/>
          </p:cNvSpPr>
          <p:nvPr>
            <p:ph idx="1"/>
          </p:nvPr>
        </p:nvSpPr>
        <p:spPr>
          <a:xfrm>
            <a:off x="467544" y="1340768"/>
            <a:ext cx="8219256" cy="5114040"/>
          </a:xfrm>
        </p:spPr>
        <p:txBody>
          <a:bodyPr>
            <a:normAutofit/>
          </a:bodyPr>
          <a:lstStyle/>
          <a:p>
            <a:pPr>
              <a:buNone/>
            </a:pPr>
            <a:r>
              <a:rPr lang="tr-TR" sz="2800" dirty="0">
                <a:latin typeface="Times New Roman" pitchFamily="18" charset="0"/>
                <a:cs typeface="Times New Roman" pitchFamily="18" charset="0"/>
              </a:rPr>
              <a:t>      </a:t>
            </a:r>
            <a:r>
              <a:rPr lang="tr-TR" sz="2800" dirty="0">
                <a:solidFill>
                  <a:srgbClr val="000000"/>
                </a:solidFill>
                <a:latin typeface="Arial"/>
              </a:rPr>
              <a:t>Aşağıdaki cümlelerin hangisinde sayıların yazımıyla ilgili bir yanlışlık yapılmıştır?</a:t>
            </a:r>
            <a:br>
              <a:rPr lang="tr-TR" sz="2800" dirty="0"/>
            </a:br>
            <a:br>
              <a:rPr lang="tr-TR" sz="2800" dirty="0"/>
            </a:br>
            <a:r>
              <a:rPr lang="tr-TR" sz="2800" b="1" dirty="0">
                <a:solidFill>
                  <a:srgbClr val="000000"/>
                </a:solidFill>
                <a:latin typeface="Arial"/>
              </a:rPr>
              <a:t>A)</a:t>
            </a:r>
            <a:r>
              <a:rPr lang="tr-TR" sz="2800" dirty="0">
                <a:solidFill>
                  <a:srgbClr val="000000"/>
                </a:solidFill>
                <a:latin typeface="Arial"/>
              </a:rPr>
              <a:t> Bin yıldan beri bu topraklardayız.</a:t>
            </a:r>
            <a:br>
              <a:rPr lang="tr-TR" sz="2800" dirty="0"/>
            </a:br>
            <a:r>
              <a:rPr lang="tr-TR" sz="2800" b="1" dirty="0">
                <a:solidFill>
                  <a:srgbClr val="000000"/>
                </a:solidFill>
                <a:latin typeface="Arial"/>
              </a:rPr>
              <a:t>B)</a:t>
            </a:r>
            <a:r>
              <a:rPr lang="tr-TR" sz="2800" dirty="0">
                <a:solidFill>
                  <a:srgbClr val="000000"/>
                </a:solidFill>
                <a:latin typeface="Arial"/>
              </a:rPr>
              <a:t> II. Dünya Savaşı’na katılmış.</a:t>
            </a:r>
            <a:br>
              <a:rPr lang="tr-TR" sz="2800" dirty="0"/>
            </a:br>
            <a:r>
              <a:rPr lang="tr-TR" sz="2800" b="1" dirty="0">
                <a:solidFill>
                  <a:srgbClr val="000000"/>
                </a:solidFill>
                <a:latin typeface="Arial"/>
              </a:rPr>
              <a:t>C)</a:t>
            </a:r>
            <a:r>
              <a:rPr lang="tr-TR" sz="2800" dirty="0">
                <a:solidFill>
                  <a:srgbClr val="000000"/>
                </a:solidFill>
                <a:latin typeface="Arial"/>
              </a:rPr>
              <a:t> Saat 17:30’da buluşacaklarmış.</a:t>
            </a:r>
            <a:br>
              <a:rPr lang="tr-TR" sz="2800" dirty="0"/>
            </a:br>
            <a:r>
              <a:rPr lang="tr-TR" sz="2800" b="1" dirty="0">
                <a:solidFill>
                  <a:srgbClr val="000000"/>
                </a:solidFill>
                <a:latin typeface="Arial"/>
              </a:rPr>
              <a:t>D)</a:t>
            </a:r>
            <a:r>
              <a:rPr lang="tr-TR" sz="2800" dirty="0">
                <a:solidFill>
                  <a:srgbClr val="000000"/>
                </a:solidFill>
                <a:latin typeface="Arial"/>
              </a:rPr>
              <a:t> Sınava iki yüz kişi başvurmuş.</a:t>
            </a:r>
            <a:br>
              <a:rPr lang="tr-TR" sz="2800" dirty="0"/>
            </a:br>
            <a:endParaRPr lang="tr-TR" sz="2800" dirty="0">
              <a:latin typeface="Times New Roman" pitchFamily="18" charset="0"/>
              <a:cs typeface="Times New Roman" pitchFamily="18" charset="0"/>
            </a:endParaRPr>
          </a:p>
        </p:txBody>
      </p:sp>
      <p:pic>
        <p:nvPicPr>
          <p:cNvPr id="5" name="Picture 2" descr="E:\djkts.png"/>
          <p:cNvPicPr>
            <a:picLocks noChangeAspect="1" noChangeArrowheads="1"/>
          </p:cNvPicPr>
          <p:nvPr/>
        </p:nvPicPr>
        <p:blipFill>
          <a:blip r:embed="rId2"/>
          <a:srcRect/>
          <a:stretch>
            <a:fillRect/>
          </a:stretch>
        </p:blipFill>
        <p:spPr bwMode="auto">
          <a:xfrm>
            <a:off x="7000892" y="1"/>
            <a:ext cx="2143108" cy="1785926"/>
          </a:xfrm>
          <a:prstGeom prst="rect">
            <a:avLst/>
          </a:prstGeom>
          <a:noFill/>
        </p:spPr>
      </p:pic>
      <p:sp>
        <p:nvSpPr>
          <p:cNvPr id="4" name="Altbilgi Yer Tutucusu 3"/>
          <p:cNvSpPr>
            <a:spLocks noGrp="1"/>
          </p:cNvSpPr>
          <p:nvPr>
            <p:ph type="ftr" sz="quarter" idx="11"/>
          </p:nvPr>
        </p:nvSpPr>
        <p:spPr/>
        <p:txBody>
          <a:bodyPr/>
          <a:lstStyle/>
          <a:p>
            <a:r>
              <a:rPr lang="tr-TR" dirty="0"/>
              <a:t>...</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 CEVAP-4</a:t>
            </a:r>
          </a:p>
        </p:txBody>
      </p:sp>
      <p:sp>
        <p:nvSpPr>
          <p:cNvPr id="3" name="2 İçerik Yer Tutucusu"/>
          <p:cNvSpPr>
            <a:spLocks noGrp="1"/>
          </p:cNvSpPr>
          <p:nvPr>
            <p:ph idx="1"/>
          </p:nvPr>
        </p:nvSpPr>
        <p:spPr>
          <a:xfrm>
            <a:off x="395536" y="1628800"/>
            <a:ext cx="8229600" cy="3816424"/>
          </a:xfrm>
        </p:spPr>
        <p:txBody>
          <a:bodyPr>
            <a:normAutofit/>
          </a:bodyPr>
          <a:lstStyle/>
          <a:p>
            <a:pPr>
              <a:buNone/>
            </a:pPr>
            <a:endParaRPr lang="tr-TR" sz="3600" dirty="0"/>
          </a:p>
          <a:p>
            <a:pPr algn="ctr">
              <a:buNone/>
            </a:pPr>
            <a:r>
              <a:rPr lang="tr-TR" sz="3600" dirty="0"/>
              <a:t>    </a:t>
            </a:r>
            <a:r>
              <a:rPr lang="tr-TR" sz="15000" dirty="0"/>
              <a:t>C</a:t>
            </a:r>
            <a:r>
              <a:rPr lang="tr-TR" sz="3600" dirty="0"/>
              <a:t> </a:t>
            </a:r>
            <a:endParaRPr lang="tr-TR" sz="3600" b="1"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SORU-5</a:t>
            </a:r>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3" name="İçerik Yer Tutucusu 2"/>
          <p:cNvSpPr>
            <a:spLocks noGrp="1"/>
          </p:cNvSpPr>
          <p:nvPr>
            <p:ph idx="1"/>
          </p:nvPr>
        </p:nvSpPr>
        <p:spPr/>
        <p:txBody>
          <a:bodyPr/>
          <a:lstStyle/>
          <a:p>
            <a:pPr marL="64008" indent="0">
              <a:buNone/>
            </a:pPr>
            <a:r>
              <a:rPr lang="tr-TR" b="1" dirty="0"/>
              <a:t>Aşağıdaki koyu yazılan fiillerden hangisi yapısı bakımından farklıdır?</a:t>
            </a:r>
            <a:endParaRPr lang="tr-TR" dirty="0"/>
          </a:p>
          <a:p>
            <a:r>
              <a:rPr lang="tr-TR" dirty="0"/>
              <a:t>A) Yol ağzında ondan </a:t>
            </a:r>
            <a:r>
              <a:rPr lang="tr-TR" b="1" i="1" dirty="0"/>
              <a:t>ayrılıverdim</a:t>
            </a:r>
            <a:r>
              <a:rPr lang="tr-TR" dirty="0"/>
              <a:t>.</a:t>
            </a:r>
          </a:p>
          <a:p>
            <a:r>
              <a:rPr lang="tr-TR" dirty="0"/>
              <a:t>B) İki sene önce öğretmen </a:t>
            </a:r>
            <a:r>
              <a:rPr lang="tr-TR" b="1" i="1" dirty="0"/>
              <a:t>olmuş</a:t>
            </a:r>
            <a:r>
              <a:rPr lang="tr-TR" dirty="0"/>
              <a:t>.</a:t>
            </a:r>
          </a:p>
          <a:p>
            <a:r>
              <a:rPr lang="tr-TR" dirty="0"/>
              <a:t>C) Geç saatlere kadar çay </a:t>
            </a:r>
            <a:r>
              <a:rPr lang="tr-TR" b="1" i="1" dirty="0"/>
              <a:t>içtik</a:t>
            </a:r>
            <a:r>
              <a:rPr lang="tr-TR" dirty="0"/>
              <a:t>.</a:t>
            </a:r>
          </a:p>
          <a:p>
            <a:r>
              <a:rPr lang="tr-TR" dirty="0"/>
              <a:t>D) Sesi duyunca başını </a:t>
            </a:r>
            <a:r>
              <a:rPr lang="tr-TR" b="1" i="1" dirty="0"/>
              <a:t>çevirdi</a:t>
            </a:r>
            <a:r>
              <a:rPr lang="tr-TR" dirty="0"/>
              <a:t>.</a:t>
            </a:r>
          </a:p>
          <a:p>
            <a:pPr marL="64008" indent="0">
              <a:buNone/>
            </a:pPr>
            <a:br>
              <a:rPr lang="tr-TR" dirty="0"/>
            </a:br>
            <a:endParaRPr lang="tr-TR"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 </a:t>
            </a:r>
            <a:r>
              <a:rPr lang="tr-TR" b="1" dirty="0"/>
              <a:t>CEVAP-5</a:t>
            </a:r>
          </a:p>
        </p:txBody>
      </p:sp>
      <p:sp>
        <p:nvSpPr>
          <p:cNvPr id="3" name="2 İçerik Yer Tutucusu"/>
          <p:cNvSpPr>
            <a:spLocks noGrp="1"/>
          </p:cNvSpPr>
          <p:nvPr>
            <p:ph idx="1"/>
          </p:nvPr>
        </p:nvSpPr>
        <p:spPr>
          <a:xfrm>
            <a:off x="457200" y="1882808"/>
            <a:ext cx="8229600" cy="3418400"/>
          </a:xfrm>
        </p:spPr>
        <p:txBody>
          <a:bodyPr>
            <a:normAutofit/>
          </a:bodyPr>
          <a:lstStyle/>
          <a:p>
            <a:pPr>
              <a:buNone/>
            </a:pPr>
            <a:endParaRPr lang="tr-TR" dirty="0"/>
          </a:p>
          <a:p>
            <a:pPr>
              <a:buNone/>
            </a:pPr>
            <a:r>
              <a:rPr lang="tr-TR" sz="3600" b="1" dirty="0"/>
              <a:t>                         </a:t>
            </a:r>
            <a:r>
              <a:rPr lang="tr-TR" sz="15000" b="1" dirty="0"/>
              <a:t>A</a:t>
            </a:r>
            <a:endParaRPr lang="tr-TR" sz="4400" b="1" dirty="0"/>
          </a:p>
          <a:p>
            <a:pPr>
              <a:buNone/>
            </a:pPr>
            <a:endParaRPr lang="tr-TR" dirty="0"/>
          </a:p>
          <a:p>
            <a:pPr>
              <a:buNone/>
            </a:pPr>
            <a:endParaRPr lang="tr-TR"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SORU-6</a:t>
            </a:r>
          </a:p>
        </p:txBody>
      </p:sp>
      <p:pic>
        <p:nvPicPr>
          <p:cNvPr id="5" name="Picture 2" descr="E:\djkts.png"/>
          <p:cNvPicPr>
            <a:picLocks noChangeAspect="1" noChangeArrowheads="1"/>
          </p:cNvPicPr>
          <p:nvPr/>
        </p:nvPicPr>
        <p:blipFill>
          <a:blip r:embed="rId2"/>
          <a:srcRect/>
          <a:stretch>
            <a:fillRect/>
          </a:stretch>
        </p:blipFill>
        <p:spPr bwMode="auto">
          <a:xfrm>
            <a:off x="7072330" y="1"/>
            <a:ext cx="2071670" cy="1785926"/>
          </a:xfrm>
          <a:prstGeom prst="rect">
            <a:avLst/>
          </a:prstGeom>
          <a:noFill/>
        </p:spPr>
      </p:pic>
      <p:sp>
        <p:nvSpPr>
          <p:cNvPr id="3" name="İçerik Yer Tutucusu 2"/>
          <p:cNvSpPr>
            <a:spLocks noGrp="1"/>
          </p:cNvSpPr>
          <p:nvPr>
            <p:ph idx="1"/>
          </p:nvPr>
        </p:nvSpPr>
        <p:spPr/>
        <p:txBody>
          <a:bodyPr>
            <a:normAutofit/>
          </a:bodyPr>
          <a:lstStyle/>
          <a:p>
            <a:pPr marL="64008" indent="0">
              <a:buNone/>
            </a:pPr>
            <a:r>
              <a:rPr lang="tr-TR" sz="2400" dirty="0">
                <a:latin typeface="Times New Roman" pitchFamily="18" charset="0"/>
                <a:cs typeface="Times New Roman" pitchFamily="18" charset="0"/>
              </a:rPr>
              <a:t>Aşağıdaki cümlelerin hangisinde iş (kılış) fiili kullanılmıştır?</a:t>
            </a:r>
          </a:p>
          <a:p>
            <a:pPr marL="64008" indent="0">
              <a:buNone/>
            </a:pPr>
            <a:r>
              <a:rPr lang="tr-TR" sz="2400" dirty="0">
                <a:latin typeface="Times New Roman" pitchFamily="18" charset="0"/>
                <a:cs typeface="Times New Roman" pitchFamily="18" charset="0"/>
              </a:rPr>
              <a:t> A) Bahçede oynayan çocuklar yorulmuş.</a:t>
            </a:r>
          </a:p>
          <a:p>
            <a:pPr marL="64008" indent="0">
              <a:buNone/>
            </a:pPr>
            <a:r>
              <a:rPr lang="tr-TR" sz="2400" dirty="0">
                <a:latin typeface="Times New Roman" pitchFamily="18" charset="0"/>
                <a:cs typeface="Times New Roman" pitchFamily="18" charset="0"/>
              </a:rPr>
              <a:t> B) Yağmurun birazdan dineceğini düşünüyorum. </a:t>
            </a:r>
          </a:p>
          <a:p>
            <a:pPr marL="64008" indent="0">
              <a:buNone/>
            </a:pPr>
            <a:r>
              <a:rPr lang="tr-TR" sz="2400" dirty="0">
                <a:latin typeface="Times New Roman" pitchFamily="18" charset="0"/>
                <a:cs typeface="Times New Roman" pitchFamily="18" charset="0"/>
              </a:rPr>
              <a:t> C) Saksıdaki çiçeğin dalları iyice uzadı. </a:t>
            </a:r>
          </a:p>
          <a:p>
            <a:pPr marL="64008" indent="0">
              <a:buNone/>
            </a:pPr>
            <a:r>
              <a:rPr lang="tr-TR" sz="2400" dirty="0">
                <a:latin typeface="Times New Roman" pitchFamily="18" charset="0"/>
                <a:cs typeface="Times New Roman" pitchFamily="18" charset="0"/>
              </a:rPr>
              <a:t> D) Havanın ısınmasıyla buzlar eridi. </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CEVAP-6</a:t>
            </a:r>
          </a:p>
        </p:txBody>
      </p:sp>
      <p:sp>
        <p:nvSpPr>
          <p:cNvPr id="3" name="2 İçerik Yer Tutucusu"/>
          <p:cNvSpPr>
            <a:spLocks noGrp="1"/>
          </p:cNvSpPr>
          <p:nvPr>
            <p:ph idx="1"/>
          </p:nvPr>
        </p:nvSpPr>
        <p:spPr>
          <a:xfrm>
            <a:off x="785786" y="1844824"/>
            <a:ext cx="7086624" cy="4032448"/>
          </a:xfrm>
        </p:spPr>
        <p:txBody>
          <a:bodyPr>
            <a:normAutofit fontScale="55000" lnSpcReduction="20000"/>
          </a:bodyPr>
          <a:lstStyle/>
          <a:p>
            <a:pPr>
              <a:buNone/>
            </a:pPr>
            <a:endParaRPr lang="tr-TR" dirty="0"/>
          </a:p>
          <a:p>
            <a:pPr>
              <a:buNone/>
            </a:pPr>
            <a:r>
              <a:rPr lang="tr-TR" sz="5900" b="1" dirty="0"/>
              <a:t>                        </a:t>
            </a:r>
            <a:r>
              <a:rPr lang="tr-TR" sz="27300" b="1" dirty="0"/>
              <a:t>B</a:t>
            </a:r>
            <a:r>
              <a:rPr lang="tr-TR" dirty="0"/>
              <a:t>       </a:t>
            </a:r>
          </a:p>
          <a:p>
            <a:pPr>
              <a:buNone/>
            </a:pPr>
            <a:endParaRPr lang="tr-TR" dirty="0"/>
          </a:p>
          <a:p>
            <a:pPr>
              <a:buNone/>
            </a:pPr>
            <a:r>
              <a:rPr lang="tr-TR" sz="6500" dirty="0"/>
              <a:t>                    </a:t>
            </a:r>
            <a:endParaRPr lang="tr-TR" sz="7600" dirty="0"/>
          </a:p>
          <a:p>
            <a:pPr>
              <a:buNone/>
            </a:pPr>
            <a:r>
              <a:rPr lang="tr-TR"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700"/>
                            </p:stCondLst>
                            <p:childTnLst>
                              <p:par>
                                <p:cTn id="18" presetID="37" presetClass="entr" presetSubtype="0"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anim calcmode="lin" valueType="num">
                                      <p:cBhvr>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par>
                          <p:cTn id="24" fill="hold">
                            <p:stCondLst>
                              <p:cond delay="2200"/>
                            </p:stCondLst>
                            <p:childTnLst>
                              <p:par>
                                <p:cTn id="25" presetID="37"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anim calcmode="lin" valueType="num">
                                      <p:cBhvr>
                                        <p:cTn id="2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45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0" dur="50" accel="100000" fill="hold">
                                          <p:stCondLst>
                                            <p:cond delay="45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196752"/>
            <a:ext cx="8229600" cy="5186286"/>
          </a:xfrm>
        </p:spPr>
        <p:txBody>
          <a:bodyPr>
            <a:normAutofit/>
          </a:bodyPr>
          <a:lstStyle/>
          <a:p>
            <a:pPr>
              <a:buNone/>
            </a:pPr>
            <a:r>
              <a:rPr lang="tr-TR" b="1" dirty="0"/>
              <a:t>SORU-7</a:t>
            </a:r>
          </a:p>
          <a:p>
            <a:pPr>
              <a:buNone/>
            </a:pPr>
            <a:endParaRPr lang="tr-TR" dirty="0"/>
          </a:p>
        </p:txBody>
      </p:sp>
      <p:pic>
        <p:nvPicPr>
          <p:cNvPr id="6"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1916832"/>
            <a:ext cx="6552728" cy="3744416"/>
          </a:xfrm>
          <a:prstGeom prst="rect">
            <a:avLst/>
          </a:prstGeom>
        </p:spPr>
      </p:pic>
    </p:spTree>
  </p:cSld>
  <p:clrMapOvr>
    <a:masterClrMapping/>
  </p:clrMapOvr>
  <p:transition spd="slow">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7494"/>
            <a:ext cx="8229600" cy="1649338"/>
          </a:xfrm>
        </p:spPr>
        <p:txBody>
          <a:bodyPr>
            <a:normAutofit fontScale="90000"/>
          </a:bodyPr>
          <a:lstStyle/>
          <a:p>
            <a:br>
              <a:rPr lang="tr-TR" b="1" dirty="0"/>
            </a:br>
            <a:br>
              <a:rPr lang="tr-TR" b="1" dirty="0"/>
            </a:br>
            <a:br>
              <a:rPr lang="tr-TR" b="1" dirty="0"/>
            </a:br>
            <a:br>
              <a:rPr lang="tr-TR" b="1" dirty="0"/>
            </a:br>
            <a:r>
              <a:rPr lang="tr-TR" b="1" dirty="0"/>
              <a:t>CEVAP-7</a:t>
            </a:r>
            <a:br>
              <a:rPr lang="tr-TR" b="1" dirty="0"/>
            </a:br>
            <a:r>
              <a:rPr lang="tr-TR" b="1" dirty="0"/>
              <a:t>                       </a:t>
            </a:r>
            <a:r>
              <a:rPr lang="tr-TR" sz="16700" b="1" dirty="0">
                <a:solidFill>
                  <a:schemeClr val="tx1"/>
                </a:solidFill>
                <a:effectLst>
                  <a:outerShdw blurRad="38100" dist="38100" dir="2700000" algn="tl">
                    <a:srgbClr val="000000">
                      <a:alpha val="43137"/>
                    </a:srgbClr>
                  </a:outerShdw>
                </a:effectLst>
              </a:rPr>
              <a:t>C</a:t>
            </a:r>
          </a:p>
        </p:txBody>
      </p:sp>
      <p:pic>
        <p:nvPicPr>
          <p:cNvPr id="5" name="Picture 3" descr="C:\Users\Sezgi Özay\Desktop\imagesCAH6505T.jpg"/>
          <p:cNvPicPr>
            <a:picLocks noGrp="1" noChangeAspect="1" noChangeArrowheads="1"/>
          </p:cNvPicPr>
          <p:nvPr>
            <p:ph idx="1"/>
          </p:nvPr>
        </p:nvPicPr>
        <p:blipFill>
          <a:blip r:embed="rId2" cstate="print"/>
          <a:srcRect/>
          <a:stretch>
            <a:fillRect/>
          </a:stretch>
        </p:blipFill>
        <p:spPr bwMode="auto">
          <a:xfrm>
            <a:off x="6588224" y="4509120"/>
            <a:ext cx="2219325" cy="2057400"/>
          </a:xfrm>
          <a:prstGeom prst="rect">
            <a:avLst/>
          </a:prstGeom>
          <a:noFill/>
        </p:spPr>
      </p:pic>
    </p:spTree>
    <p:extLst>
      <p:ext uri="{BB962C8B-B14F-4D97-AF65-F5344CB8AC3E}">
        <p14:creationId xmlns:p14="http://schemas.microsoft.com/office/powerpoint/2010/main" val="6756075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SORU-8</a:t>
            </a:r>
          </a:p>
        </p:txBody>
      </p:sp>
      <p:sp>
        <p:nvSpPr>
          <p:cNvPr id="3" name="2 İçerik Yer Tutucusu"/>
          <p:cNvSpPr>
            <a:spLocks noGrp="1"/>
          </p:cNvSpPr>
          <p:nvPr>
            <p:ph idx="1"/>
          </p:nvPr>
        </p:nvSpPr>
        <p:spPr>
          <a:xfrm>
            <a:off x="357158" y="1285860"/>
            <a:ext cx="8229600" cy="5214974"/>
          </a:xfrm>
        </p:spPr>
        <p:txBody>
          <a:bodyPr>
            <a:normAutofit/>
          </a:bodyPr>
          <a:lstStyle/>
          <a:p>
            <a:pPr>
              <a:buNone/>
            </a:pPr>
            <a:endParaRPr lang="tr-TR" sz="2400" b="1" dirty="0"/>
          </a:p>
          <a:p>
            <a:pPr>
              <a:buNone/>
            </a:pPr>
            <a:r>
              <a:rPr lang="tr-TR" sz="3200" b="1" dirty="0"/>
              <a:t> </a:t>
            </a:r>
          </a:p>
          <a:p>
            <a:pPr>
              <a:buNone/>
            </a:pPr>
            <a:endParaRPr lang="tr-TR" sz="3600" b="1"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6" name="Dikdörtgen 5"/>
          <p:cNvSpPr/>
          <p:nvPr/>
        </p:nvSpPr>
        <p:spPr>
          <a:xfrm>
            <a:off x="827584" y="1859340"/>
            <a:ext cx="6840760" cy="4154984"/>
          </a:xfrm>
          <a:prstGeom prst="rect">
            <a:avLst/>
          </a:prstGeom>
        </p:spPr>
        <p:txBody>
          <a:bodyPr wrap="square">
            <a:spAutoFit/>
          </a:bodyPr>
          <a:lstStyle/>
          <a:p>
            <a:r>
              <a:rPr lang="tr-TR" sz="2400" dirty="0">
                <a:latin typeface="Times New Roman" pitchFamily="18" charset="0"/>
                <a:cs typeface="Times New Roman" pitchFamily="18" charset="0"/>
              </a:rPr>
              <a:t>Aşağıdaki dizelerin hangisinde hem </a:t>
            </a:r>
            <a:r>
              <a:rPr lang="tr-TR" sz="2400" b="1" dirty="0">
                <a:latin typeface="Times New Roman" pitchFamily="18" charset="0"/>
                <a:cs typeface="Times New Roman" pitchFamily="18" charset="0"/>
              </a:rPr>
              <a:t>benzetme</a:t>
            </a:r>
            <a:r>
              <a:rPr lang="tr-TR" sz="2400" dirty="0">
                <a:latin typeface="Times New Roman" pitchFamily="18" charset="0"/>
                <a:cs typeface="Times New Roman" pitchFamily="18" charset="0"/>
              </a:rPr>
              <a:t> hem de </a:t>
            </a:r>
            <a:r>
              <a:rPr lang="tr-TR" sz="2400" b="1" dirty="0">
                <a:latin typeface="Times New Roman" pitchFamily="18" charset="0"/>
                <a:cs typeface="Times New Roman" pitchFamily="18" charset="0"/>
              </a:rPr>
              <a:t>kişileştirme</a:t>
            </a:r>
            <a:r>
              <a:rPr lang="tr-TR" sz="2400" dirty="0">
                <a:latin typeface="Times New Roman" pitchFamily="18" charset="0"/>
                <a:cs typeface="Times New Roman" pitchFamily="18" charset="0"/>
              </a:rPr>
              <a:t> sanatı vardır?</a:t>
            </a:r>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A)</a:t>
            </a:r>
            <a:r>
              <a:rPr lang="tr-TR" sz="2400" dirty="0">
                <a:latin typeface="Times New Roman" pitchFamily="18" charset="0"/>
                <a:cs typeface="Times New Roman" pitchFamily="18" charset="0"/>
              </a:rPr>
              <a:t> Menekşe koştu dağa dertlerini anlattı</a:t>
            </a:r>
          </a:p>
          <a:p>
            <a:r>
              <a:rPr lang="tr-TR" sz="2400" dirty="0">
                <a:latin typeface="Times New Roman" pitchFamily="18" charset="0"/>
                <a:cs typeface="Times New Roman" pitchFamily="18" charset="0"/>
              </a:rPr>
              <a:t> Bu sitemli sözleri koca dağı ağlattı</a:t>
            </a:r>
          </a:p>
          <a:p>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B)</a:t>
            </a:r>
            <a:r>
              <a:rPr lang="tr-TR" sz="2400" dirty="0">
                <a:latin typeface="Times New Roman" pitchFamily="18" charset="0"/>
                <a:cs typeface="Times New Roman" pitchFamily="18" charset="0"/>
              </a:rPr>
              <a:t> Yaşlı deniz kimsesiz bir çocuk gibi hüzünlü Kıyısına gelmeyen dostlarını özlüyor</a:t>
            </a:r>
          </a:p>
          <a:p>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C)</a:t>
            </a:r>
            <a:r>
              <a:rPr lang="tr-TR" sz="2400" dirty="0">
                <a:latin typeface="Times New Roman" pitchFamily="18" charset="0"/>
                <a:cs typeface="Times New Roman" pitchFamily="18" charset="0"/>
              </a:rPr>
              <a:t> Sen bir ceylan olsan ben de bir avcı</a:t>
            </a:r>
          </a:p>
          <a:p>
            <a:r>
              <a:rPr lang="tr-TR" sz="2400" dirty="0">
                <a:latin typeface="Times New Roman" pitchFamily="18" charset="0"/>
                <a:cs typeface="Times New Roman" pitchFamily="18" charset="0"/>
              </a:rPr>
              <a:t> Avlasam çöllerde saz ile seni</a:t>
            </a:r>
          </a:p>
          <a:p>
            <a:r>
              <a:rPr lang="tr-TR" sz="2400" b="1" dirty="0">
                <a:latin typeface="Times New Roman" pitchFamily="18" charset="0"/>
                <a:cs typeface="Times New Roman" pitchFamily="18" charset="0"/>
              </a:rPr>
              <a:t> D)</a:t>
            </a:r>
            <a:r>
              <a:rPr lang="tr-TR" sz="2400" dirty="0">
                <a:latin typeface="Times New Roman" pitchFamily="18" charset="0"/>
                <a:cs typeface="Times New Roman" pitchFamily="18" charset="0"/>
              </a:rPr>
              <a:t> Bana derler gam yükünü sen götür</a:t>
            </a:r>
          </a:p>
          <a:p>
            <a:r>
              <a:rPr lang="tr-TR" sz="2400" dirty="0">
                <a:latin typeface="Times New Roman" pitchFamily="18" charset="0"/>
                <a:cs typeface="Times New Roman" pitchFamily="18" charset="0"/>
              </a:rPr>
              <a:t> Benim yük götürür dermanım mı var</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05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CEVAP-8</a:t>
            </a:r>
          </a:p>
        </p:txBody>
      </p:sp>
      <p:sp>
        <p:nvSpPr>
          <p:cNvPr id="3" name="2 İçerik Yer Tutucusu"/>
          <p:cNvSpPr>
            <a:spLocks noGrp="1"/>
          </p:cNvSpPr>
          <p:nvPr>
            <p:ph idx="1"/>
          </p:nvPr>
        </p:nvSpPr>
        <p:spPr>
          <a:xfrm>
            <a:off x="500034" y="2000240"/>
            <a:ext cx="8229600" cy="2986352"/>
          </a:xfrm>
        </p:spPr>
        <p:txBody>
          <a:bodyPr>
            <a:normAutofit fontScale="92500" lnSpcReduction="10000"/>
          </a:bodyPr>
          <a:lstStyle/>
          <a:p>
            <a:pPr>
              <a:buNone/>
            </a:pPr>
            <a:endParaRPr lang="tr-TR" dirty="0"/>
          </a:p>
          <a:p>
            <a:pPr>
              <a:buNone/>
            </a:pPr>
            <a:r>
              <a:rPr lang="tr-TR" sz="5400" b="1" dirty="0"/>
              <a:t>                   </a:t>
            </a:r>
            <a:r>
              <a:rPr lang="tr-TR" sz="15000" b="1" dirty="0"/>
              <a:t>B</a:t>
            </a:r>
            <a:r>
              <a:rPr lang="tr-TR"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SORU-9</a:t>
            </a:r>
          </a:p>
        </p:txBody>
      </p:sp>
      <p:sp>
        <p:nvSpPr>
          <p:cNvPr id="3" name="2 İçerik Yer Tutucusu"/>
          <p:cNvSpPr>
            <a:spLocks noGrp="1"/>
          </p:cNvSpPr>
          <p:nvPr>
            <p:ph idx="1"/>
          </p:nvPr>
        </p:nvSpPr>
        <p:spPr>
          <a:xfrm>
            <a:off x="357158" y="1500174"/>
            <a:ext cx="8505092" cy="5033978"/>
          </a:xfrm>
        </p:spPr>
        <p:txBody>
          <a:bodyPr>
            <a:normAutofit/>
          </a:bodyPr>
          <a:lstStyle/>
          <a:p>
            <a:pPr>
              <a:buNone/>
            </a:pPr>
            <a:r>
              <a:rPr lang="tr-TR" dirty="0"/>
              <a:t>     </a:t>
            </a:r>
          </a:p>
          <a:p>
            <a:pPr>
              <a:buNone/>
            </a:pPr>
            <a:r>
              <a:rPr lang="tr-TR" dirty="0"/>
              <a:t>    </a:t>
            </a:r>
          </a:p>
          <a:p>
            <a:pPr>
              <a:buNone/>
            </a:pPr>
            <a:r>
              <a:rPr lang="tr-TR" dirty="0"/>
              <a:t>         </a:t>
            </a:r>
          </a:p>
          <a:p>
            <a:pPr>
              <a:buNone/>
            </a:pPr>
            <a:r>
              <a:rPr lang="tr-TR" dirty="0"/>
              <a:t>   </a:t>
            </a:r>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14" name="Dikdörtgen 13"/>
          <p:cNvSpPr/>
          <p:nvPr/>
        </p:nvSpPr>
        <p:spPr>
          <a:xfrm>
            <a:off x="755576" y="1720840"/>
            <a:ext cx="6102424" cy="646331"/>
          </a:xfrm>
          <a:prstGeom prst="rect">
            <a:avLst/>
          </a:prstGeom>
        </p:spPr>
        <p:txBody>
          <a:bodyPr wrap="square">
            <a:spAutoFit/>
          </a:bodyPr>
          <a:lstStyle/>
          <a:p>
            <a:endParaRPr lang="tr-TR" dirty="0"/>
          </a:p>
          <a:p>
            <a:endParaRPr lang="tr-TR" dirty="0"/>
          </a:p>
        </p:txBody>
      </p:sp>
      <p:sp>
        <p:nvSpPr>
          <p:cNvPr id="4" name="Dikdörtgen 3"/>
          <p:cNvSpPr/>
          <p:nvPr/>
        </p:nvSpPr>
        <p:spPr>
          <a:xfrm>
            <a:off x="755576" y="1443841"/>
            <a:ext cx="7128792" cy="3416320"/>
          </a:xfrm>
          <a:prstGeom prst="rect">
            <a:avLst/>
          </a:prstGeom>
        </p:spPr>
        <p:txBody>
          <a:bodyPr wrap="square">
            <a:spAutoFit/>
          </a:bodyPr>
          <a:lstStyle/>
          <a:p>
            <a:r>
              <a:rPr lang="tr-TR" b="1" dirty="0"/>
              <a:t>Nasıl olmuştu da ağzından böyle bir cümleyi kaçırmıştı. Özür mü dileseydi yoksa oradan uzaklaşsa mıydı? Sanki bir adımını ileriye, bir adımını da geriye atıyordu. İçi içini yiyordu. Yürüdüğü kaldırımı değiştirdi. Birkaç dakika sonra karşıdan gelen tanıdık birini gördü. Bir an onunla konuşmak istemediği için tekrar karşı kaldırıma geçti. </a:t>
            </a:r>
          </a:p>
          <a:p>
            <a:r>
              <a:rPr lang="tr-TR" b="1" dirty="0"/>
              <a:t>Bu parçayla ilgili aşağıdakilerden hangisi söylenemez?</a:t>
            </a:r>
          </a:p>
          <a:p>
            <a:endParaRPr lang="tr-TR" b="1" dirty="0"/>
          </a:p>
          <a:p>
            <a:r>
              <a:rPr lang="tr-TR" b="1" dirty="0"/>
              <a:t> A) </a:t>
            </a:r>
            <a:r>
              <a:rPr lang="tr-TR" b="1" dirty="0" err="1"/>
              <a:t>Öyküleyici</a:t>
            </a:r>
            <a:r>
              <a:rPr lang="tr-TR" b="1" dirty="0"/>
              <a:t> anlatımdan yararlanılmıştır. </a:t>
            </a:r>
          </a:p>
          <a:p>
            <a:r>
              <a:rPr lang="tr-TR" b="1" dirty="0"/>
              <a:t>B) Zaman unsuru net değildir. </a:t>
            </a:r>
          </a:p>
          <a:p>
            <a:r>
              <a:rPr lang="tr-TR" b="1" dirty="0"/>
              <a:t>C) Benzetmeye başvurulmuştur. </a:t>
            </a:r>
          </a:p>
          <a:p>
            <a:r>
              <a:rPr lang="tr-TR" b="1" dirty="0"/>
              <a:t>D) Deyim kullanılmıştır.</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050"/>
                            </p:stCondLst>
                            <p:childTnLst>
                              <p:par>
                                <p:cTn id="11" presetID="37"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7" fill="hold">
                            <p:stCondLst>
                              <p:cond delay="2050"/>
                            </p:stCondLst>
                            <p:childTnLst>
                              <p:par>
                                <p:cTn id="18" presetID="37" presetClass="entr" presetSubtype="0" fill="hold"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CEVAP-9</a:t>
            </a:r>
          </a:p>
        </p:txBody>
      </p:sp>
      <p:sp>
        <p:nvSpPr>
          <p:cNvPr id="3" name="2 İçerik Yer Tutucusu"/>
          <p:cNvSpPr>
            <a:spLocks noGrp="1"/>
          </p:cNvSpPr>
          <p:nvPr>
            <p:ph idx="1"/>
          </p:nvPr>
        </p:nvSpPr>
        <p:spPr>
          <a:xfrm>
            <a:off x="179512" y="1988840"/>
            <a:ext cx="7869560" cy="3672408"/>
          </a:xfrm>
        </p:spPr>
        <p:txBody>
          <a:bodyPr>
            <a:normAutofit fontScale="85000" lnSpcReduction="20000"/>
          </a:bodyPr>
          <a:lstStyle/>
          <a:p>
            <a:pPr>
              <a:buNone/>
            </a:pPr>
            <a:endParaRPr lang="tr-TR" dirty="0"/>
          </a:p>
          <a:p>
            <a:pPr>
              <a:buNone/>
            </a:pPr>
            <a:endParaRPr lang="tr-TR" dirty="0"/>
          </a:p>
          <a:p>
            <a:pPr>
              <a:buNone/>
            </a:pPr>
            <a:r>
              <a:rPr lang="tr-TR" dirty="0"/>
              <a:t>                                      </a:t>
            </a:r>
            <a:r>
              <a:rPr lang="tr-TR" sz="6400" b="1" dirty="0"/>
              <a:t>   </a:t>
            </a:r>
            <a:r>
              <a:rPr lang="tr-TR" sz="15000" b="1" dirty="0"/>
              <a:t>C</a:t>
            </a:r>
            <a:endParaRPr lang="tr-TR" sz="7700" b="1" dirty="0"/>
          </a:p>
          <a:p>
            <a:pPr>
              <a:buNone/>
            </a:pPr>
            <a:r>
              <a:rPr lang="tr-TR" sz="5200" b="1"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anim calcmode="lin" valueType="num">
                                      <p:cBhvr>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700"/>
                            </p:stCondLst>
                            <p:childTnLst>
                              <p:par>
                                <p:cTn id="18" presetID="37" presetClass="entr" presetSubtype="0"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anim calcmode="lin" valueType="num">
                                      <p:cBhvr>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SORU-10</a:t>
            </a:r>
          </a:p>
        </p:txBody>
      </p:sp>
      <p:sp>
        <p:nvSpPr>
          <p:cNvPr id="3" name="2 İçerik Yer Tutucusu"/>
          <p:cNvSpPr>
            <a:spLocks noGrp="1"/>
          </p:cNvSpPr>
          <p:nvPr>
            <p:ph idx="1"/>
          </p:nvPr>
        </p:nvSpPr>
        <p:spPr>
          <a:xfrm>
            <a:off x="457200" y="1500174"/>
            <a:ext cx="8229600" cy="4643470"/>
          </a:xfrm>
        </p:spPr>
        <p:txBody>
          <a:bodyPr>
            <a:normAutofit/>
          </a:bodyPr>
          <a:lstStyle/>
          <a:p>
            <a:pPr>
              <a:buNone/>
            </a:pPr>
            <a:endParaRPr lang="tr-TR" dirty="0"/>
          </a:p>
          <a:p>
            <a:pPr>
              <a:buNone/>
            </a:pPr>
            <a:r>
              <a:rPr lang="tr-TR" b="1" dirty="0"/>
              <a:t>    </a:t>
            </a:r>
            <a:endParaRPr lang="tr-TR" dirty="0"/>
          </a:p>
          <a:p>
            <a:pPr>
              <a:buNone/>
            </a:pPr>
            <a:endParaRPr lang="tr-TR" dirty="0"/>
          </a:p>
          <a:p>
            <a:pPr>
              <a:buNone/>
            </a:pPr>
            <a:endParaRPr lang="tr-TR" dirty="0"/>
          </a:p>
          <a:p>
            <a:pPr>
              <a:buNone/>
            </a:pPr>
            <a:r>
              <a:rPr lang="tr-TR" sz="2000" dirty="0"/>
              <a:t>        </a:t>
            </a:r>
          </a:p>
        </p:txBody>
      </p:sp>
      <p:pic>
        <p:nvPicPr>
          <p:cNvPr id="6" name="Picture 2" descr="E:\djkts.png"/>
          <p:cNvPicPr>
            <a:picLocks noChangeAspect="1" noChangeArrowheads="1"/>
          </p:cNvPicPr>
          <p:nvPr/>
        </p:nvPicPr>
        <p:blipFill>
          <a:blip r:embed="rId2"/>
          <a:srcRect/>
          <a:stretch>
            <a:fillRect/>
          </a:stretch>
        </p:blipFill>
        <p:spPr bwMode="auto">
          <a:xfrm>
            <a:off x="7143768" y="1"/>
            <a:ext cx="2000232" cy="1571612"/>
          </a:xfrm>
          <a:prstGeom prst="rect">
            <a:avLst/>
          </a:prstGeom>
          <a:noFill/>
        </p:spPr>
      </p:pic>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412776"/>
            <a:ext cx="7632848" cy="4464496"/>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CEVAP-10</a:t>
            </a:r>
          </a:p>
        </p:txBody>
      </p:sp>
      <p:sp>
        <p:nvSpPr>
          <p:cNvPr id="3" name="2 İçerik Yer Tutucusu"/>
          <p:cNvSpPr>
            <a:spLocks noGrp="1"/>
          </p:cNvSpPr>
          <p:nvPr>
            <p:ph idx="1"/>
          </p:nvPr>
        </p:nvSpPr>
        <p:spPr>
          <a:xfrm>
            <a:off x="2143108" y="1268760"/>
            <a:ext cx="4896544" cy="3600400"/>
          </a:xfrm>
        </p:spPr>
        <p:txBody>
          <a:bodyPr>
            <a:normAutofit lnSpcReduction="10000"/>
          </a:bodyPr>
          <a:lstStyle/>
          <a:p>
            <a:pPr>
              <a:buNone/>
            </a:pPr>
            <a:endParaRPr lang="tr-TR" dirty="0"/>
          </a:p>
          <a:p>
            <a:pPr>
              <a:buNone/>
            </a:pPr>
            <a:endParaRPr lang="tr-TR" dirty="0"/>
          </a:p>
          <a:p>
            <a:pPr>
              <a:buNone/>
            </a:pPr>
            <a:r>
              <a:rPr lang="tr-TR" sz="15000" dirty="0"/>
              <a:t>   </a:t>
            </a:r>
            <a:r>
              <a:rPr lang="tr-TR" sz="15000" b="1" dirty="0"/>
              <a:t>C</a:t>
            </a:r>
            <a:r>
              <a:rPr lang="tr-TR" sz="3600" dirty="0"/>
              <a:t>              </a:t>
            </a:r>
            <a:endParaRPr lang="tr-TR" sz="3600" b="1"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anim calcmode="lin" valueType="num">
                                      <p:cBhvr>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SORU-11</a:t>
            </a:r>
          </a:p>
        </p:txBody>
      </p:sp>
      <p:sp>
        <p:nvSpPr>
          <p:cNvPr id="3" name="2 İçerik Yer Tutucusu"/>
          <p:cNvSpPr>
            <a:spLocks noGrp="1"/>
          </p:cNvSpPr>
          <p:nvPr>
            <p:ph idx="1"/>
          </p:nvPr>
        </p:nvSpPr>
        <p:spPr/>
        <p:txBody>
          <a:bodyPr>
            <a:normAutofit/>
          </a:bodyPr>
          <a:lstStyle/>
          <a:p>
            <a:pPr>
              <a:buNone/>
            </a:pPr>
            <a:r>
              <a:rPr lang="tr-TR" sz="3200" b="1" dirty="0"/>
              <a:t> </a:t>
            </a:r>
            <a:endParaRPr lang="tr-TR" sz="3200" dirty="0"/>
          </a:p>
          <a:p>
            <a:pPr>
              <a:buNone/>
            </a:pPr>
            <a:endParaRPr lang="tr-TR" sz="3600" b="1" dirty="0"/>
          </a:p>
        </p:txBody>
      </p:sp>
      <p:pic>
        <p:nvPicPr>
          <p:cNvPr id="6" name="Picture 2" descr="E:\djkts.png"/>
          <p:cNvPicPr>
            <a:picLocks noChangeAspect="1" noChangeArrowheads="1"/>
          </p:cNvPicPr>
          <p:nvPr/>
        </p:nvPicPr>
        <p:blipFill>
          <a:blip r:embed="rId2"/>
          <a:srcRect/>
          <a:stretch>
            <a:fillRect/>
          </a:stretch>
        </p:blipFill>
        <p:spPr bwMode="auto">
          <a:xfrm>
            <a:off x="7143768" y="1"/>
            <a:ext cx="2000232" cy="1785926"/>
          </a:xfrm>
          <a:prstGeom prst="rect">
            <a:avLst/>
          </a:prstGeom>
          <a:noFill/>
        </p:spPr>
      </p:pic>
      <p:sp>
        <p:nvSpPr>
          <p:cNvPr id="5" name="Dikdörtgen 4"/>
          <p:cNvSpPr/>
          <p:nvPr/>
        </p:nvSpPr>
        <p:spPr>
          <a:xfrm>
            <a:off x="683568" y="2136339"/>
            <a:ext cx="7460316" cy="2677656"/>
          </a:xfrm>
          <a:prstGeom prst="rect">
            <a:avLst/>
          </a:prstGeom>
        </p:spPr>
        <p:txBody>
          <a:bodyPr wrap="square">
            <a:spAutoFit/>
          </a:bodyPr>
          <a:lstStyle/>
          <a:p>
            <a:r>
              <a:rPr lang="tr-TR" sz="2400" dirty="0">
                <a:latin typeface="Times New Roman" pitchFamily="18" charset="0"/>
                <a:cs typeface="Times New Roman" pitchFamily="18" charset="0"/>
              </a:rPr>
              <a:t>Aşağıdaki cümlelerin hangisinde geniş zaman, 2. tekil kişi ile </a:t>
            </a:r>
            <a:r>
              <a:rPr lang="tr-TR" sz="2400" dirty="0" err="1">
                <a:latin typeface="Times New Roman" pitchFamily="18" charset="0"/>
                <a:cs typeface="Times New Roman" pitchFamily="18" charset="0"/>
              </a:rPr>
              <a:t>çekimlenmiş</a:t>
            </a:r>
            <a:r>
              <a:rPr lang="tr-TR" sz="2400" dirty="0">
                <a:latin typeface="Times New Roman" pitchFamily="18" charset="0"/>
                <a:cs typeface="Times New Roman" pitchFamily="18" charset="0"/>
              </a:rPr>
              <a:t> , olumsuz, soru fiili vardır?</a:t>
            </a:r>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 A) Savaşta yaşadığımız sıkıntıları hatırlamaz mısın? </a:t>
            </a:r>
          </a:p>
          <a:p>
            <a:r>
              <a:rPr lang="tr-TR" sz="2400" dirty="0">
                <a:latin typeface="Times New Roman" pitchFamily="18" charset="0"/>
                <a:cs typeface="Times New Roman" pitchFamily="18" charset="0"/>
              </a:rPr>
              <a:t>B) Şehrin bütün sokaklarını adım adım dolaşmadın mı? </a:t>
            </a:r>
          </a:p>
          <a:p>
            <a:r>
              <a:rPr lang="tr-TR" sz="2400" dirty="0">
                <a:latin typeface="Times New Roman" pitchFamily="18" charset="0"/>
                <a:cs typeface="Times New Roman" pitchFamily="18" charset="0"/>
              </a:rPr>
              <a:t>C) Sahnedeki oyuncuların sesini duymuyor musunuz?</a:t>
            </a:r>
          </a:p>
          <a:p>
            <a:r>
              <a:rPr lang="tr-TR" sz="2400" dirty="0">
                <a:latin typeface="Times New Roman" pitchFamily="18" charset="0"/>
                <a:cs typeface="Times New Roman" pitchFamily="18" charset="0"/>
              </a:rPr>
              <a:t> D) Toplantıdan çıkınca beni hemen arar mısın? </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CEVAP-11</a:t>
            </a:r>
          </a:p>
        </p:txBody>
      </p:sp>
      <p:sp>
        <p:nvSpPr>
          <p:cNvPr id="3" name="2 İçerik Yer Tutucusu"/>
          <p:cNvSpPr>
            <a:spLocks noGrp="1"/>
          </p:cNvSpPr>
          <p:nvPr>
            <p:ph idx="1"/>
          </p:nvPr>
        </p:nvSpPr>
        <p:spPr>
          <a:xfrm>
            <a:off x="611560" y="1484784"/>
            <a:ext cx="8136904" cy="3744416"/>
          </a:xfrm>
        </p:spPr>
        <p:txBody>
          <a:bodyPr>
            <a:normAutofit fontScale="92500" lnSpcReduction="20000"/>
          </a:bodyPr>
          <a:lstStyle/>
          <a:p>
            <a:pPr>
              <a:buNone/>
            </a:pPr>
            <a:endParaRPr lang="tr-TR" dirty="0"/>
          </a:p>
          <a:p>
            <a:pPr>
              <a:buNone/>
            </a:pPr>
            <a:endParaRPr lang="tr-TR" dirty="0"/>
          </a:p>
          <a:p>
            <a:pPr>
              <a:buNone/>
            </a:pPr>
            <a:endParaRPr lang="tr-TR" dirty="0"/>
          </a:p>
          <a:p>
            <a:pPr>
              <a:buNone/>
            </a:pPr>
            <a:r>
              <a:rPr lang="tr-TR" sz="8000" dirty="0"/>
              <a:t>             </a:t>
            </a:r>
            <a:r>
              <a:rPr lang="tr-TR" sz="15000" b="1" dirty="0"/>
              <a:t>A</a:t>
            </a:r>
            <a:r>
              <a:rPr lang="tr-TR" sz="12800" b="1"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grpId="0" nodeType="after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anim calcmode="lin" valueType="num">
                                      <p:cBhvr>
                                        <p:cTn id="1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SORU-12</a:t>
            </a:r>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4" name="Altbilgi Yer Tutucusu 3"/>
          <p:cNvSpPr>
            <a:spLocks noGrp="1"/>
          </p:cNvSpPr>
          <p:nvPr>
            <p:ph type="ftr" sz="quarter" idx="11"/>
          </p:nvPr>
        </p:nvSpPr>
        <p:spPr/>
        <p:txBody>
          <a:bodyPr/>
          <a:lstStyle/>
          <a:p>
            <a:endParaRPr lang="tr-TR" dirty="0"/>
          </a:p>
        </p:txBody>
      </p:sp>
      <p:sp>
        <p:nvSpPr>
          <p:cNvPr id="7" name="İçerik Yer Tutucusu 6"/>
          <p:cNvSpPr>
            <a:spLocks noGrp="1"/>
          </p:cNvSpPr>
          <p:nvPr>
            <p:ph idx="1"/>
          </p:nvPr>
        </p:nvSpPr>
        <p:spPr/>
        <p:txBody>
          <a:bodyPr>
            <a:normAutofit fontScale="55000" lnSpcReduction="20000"/>
          </a:bodyPr>
          <a:lstStyle/>
          <a:p>
            <a:pPr marL="64008" indent="0">
              <a:buNone/>
            </a:pPr>
            <a:r>
              <a:rPr lang="tr-TR" sz="3800" dirty="0">
                <a:latin typeface="Times New Roman" pitchFamily="18" charset="0"/>
                <a:cs typeface="Times New Roman" pitchFamily="18" charset="0"/>
              </a:rPr>
              <a:t>Deyimler, atasözleri gibi her durumda kesin doğru olmayabilir ve genel kural niteliği taşımaz. Kurallı cümle niteliği gösteren deyimlerimiz de vardır. Bunlar atasözlerine benzese de anlatımda genel kural niteliği taşımadıkları görülür. "Et tırnaktan ayrılmaz." bir atasözü; ‘et tırnak olmak’ ise bir deyimdir. "Atı alan Üsküdar'ı geçti." cümle hâlinde kurulmuş bir deyimdir.</a:t>
            </a:r>
          </a:p>
          <a:p>
            <a:pPr marL="64008" indent="0">
              <a:buNone/>
            </a:pPr>
            <a:r>
              <a:rPr lang="tr-TR" sz="3800" b="1" dirty="0">
                <a:latin typeface="Times New Roman" pitchFamily="18" charset="0"/>
                <a:cs typeface="Times New Roman" pitchFamily="18" charset="0"/>
              </a:rPr>
              <a:t> Bu parçada kullanılan anlatım biçimi ve düşünceyi geliştirme yolu </a:t>
            </a:r>
            <a:endParaRPr lang="tr-TR" sz="3800" dirty="0">
              <a:latin typeface="Times New Roman" pitchFamily="18" charset="0"/>
              <a:cs typeface="Times New Roman" pitchFamily="18" charset="0"/>
            </a:endParaRPr>
          </a:p>
          <a:p>
            <a:pPr marL="64008" indent="0">
              <a:buNone/>
            </a:pPr>
            <a:r>
              <a:rPr lang="tr-TR" sz="3800" b="1" dirty="0">
                <a:latin typeface="Times New Roman" pitchFamily="18" charset="0"/>
                <a:cs typeface="Times New Roman" pitchFamily="18" charset="0"/>
              </a:rPr>
              <a:t>aşağıdakilerden hangisidir?</a:t>
            </a:r>
            <a:endParaRPr lang="tr-TR" sz="3800" dirty="0">
              <a:latin typeface="Times New Roman" pitchFamily="18" charset="0"/>
              <a:cs typeface="Times New Roman" pitchFamily="18" charset="0"/>
            </a:endParaRPr>
          </a:p>
          <a:p>
            <a:pPr marL="64008" indent="0">
              <a:buNone/>
            </a:pPr>
            <a:r>
              <a:rPr lang="tr-TR" sz="3800" b="1" dirty="0">
                <a:latin typeface="Times New Roman" pitchFamily="18" charset="0"/>
                <a:cs typeface="Times New Roman" pitchFamily="18" charset="0"/>
              </a:rPr>
              <a:t> </a:t>
            </a:r>
            <a:endParaRPr lang="tr-TR" sz="3800" dirty="0">
              <a:latin typeface="Times New Roman" pitchFamily="18" charset="0"/>
              <a:cs typeface="Times New Roman" pitchFamily="18" charset="0"/>
            </a:endParaRPr>
          </a:p>
          <a:p>
            <a:pPr marL="64008" indent="0">
              <a:buNone/>
            </a:pPr>
            <a:r>
              <a:rPr lang="tr-TR" sz="3800" b="1" dirty="0">
                <a:latin typeface="Times New Roman" pitchFamily="18" charset="0"/>
                <a:cs typeface="Times New Roman" pitchFamily="18" charset="0"/>
              </a:rPr>
              <a:t>A)   Tartışma - tanımlama</a:t>
            </a:r>
          </a:p>
          <a:p>
            <a:pPr marL="64008" indent="0">
              <a:buNone/>
            </a:pPr>
            <a:r>
              <a:rPr lang="tr-TR" sz="3800" b="1" dirty="0">
                <a:latin typeface="Times New Roman" pitchFamily="18" charset="0"/>
                <a:cs typeface="Times New Roman" pitchFamily="18" charset="0"/>
              </a:rPr>
              <a:t>B)   Açıklama - örnekleme</a:t>
            </a:r>
          </a:p>
          <a:p>
            <a:pPr marL="64008" indent="0">
              <a:buNone/>
            </a:pPr>
            <a:r>
              <a:rPr lang="tr-TR" sz="3800" b="1" dirty="0">
                <a:latin typeface="Times New Roman" pitchFamily="18" charset="0"/>
                <a:cs typeface="Times New Roman" pitchFamily="18" charset="0"/>
              </a:rPr>
              <a:t>C)   Tartışma-tanık gösterme	</a:t>
            </a:r>
          </a:p>
          <a:p>
            <a:pPr marL="64008" indent="0">
              <a:buNone/>
            </a:pPr>
            <a:r>
              <a:rPr lang="tr-TR" sz="3800" b="1" dirty="0">
                <a:latin typeface="Times New Roman" pitchFamily="18" charset="0"/>
                <a:cs typeface="Times New Roman" pitchFamily="18" charset="0"/>
              </a:rPr>
              <a:t>D)   Açıklama – benzetme</a:t>
            </a:r>
          </a:p>
          <a:p>
            <a:pPr marL="64008" indent="0">
              <a:buNone/>
            </a:pPr>
            <a:r>
              <a:rPr lang="tr-TR" sz="3800" b="1" dirty="0">
                <a:latin typeface="Times New Roman" pitchFamily="18" charset="0"/>
                <a:cs typeface="Times New Roman" pitchFamily="18" charset="0"/>
              </a:rPr>
              <a:t> </a:t>
            </a:r>
          </a:p>
          <a:p>
            <a:endParaRPr lang="tr-TR"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 </a:t>
            </a:r>
            <a:r>
              <a:rPr lang="tr-TR" b="1" dirty="0"/>
              <a:t>CEVAP-12</a:t>
            </a:r>
          </a:p>
        </p:txBody>
      </p:sp>
      <p:sp>
        <p:nvSpPr>
          <p:cNvPr id="3" name="2 İçerik Yer Tutucusu"/>
          <p:cNvSpPr>
            <a:spLocks noGrp="1"/>
          </p:cNvSpPr>
          <p:nvPr>
            <p:ph idx="1"/>
          </p:nvPr>
        </p:nvSpPr>
        <p:spPr>
          <a:xfrm>
            <a:off x="2915816" y="2071678"/>
            <a:ext cx="5456660" cy="3805594"/>
          </a:xfrm>
        </p:spPr>
        <p:txBody>
          <a:bodyPr>
            <a:normAutofit lnSpcReduction="10000"/>
          </a:bodyPr>
          <a:lstStyle/>
          <a:p>
            <a:pPr>
              <a:buNone/>
            </a:pPr>
            <a:endParaRPr lang="tr-TR" dirty="0"/>
          </a:p>
          <a:p>
            <a:pPr>
              <a:buNone/>
            </a:pPr>
            <a:r>
              <a:rPr lang="tr-TR" dirty="0"/>
              <a:t>       </a:t>
            </a:r>
            <a:r>
              <a:rPr lang="tr-TR" sz="15000" b="1" dirty="0"/>
              <a:t>B</a:t>
            </a:r>
            <a:endParaRPr lang="tr-TR" b="1" dirty="0"/>
          </a:p>
          <a:p>
            <a:pPr>
              <a:buNone/>
            </a:pPr>
            <a:r>
              <a:rPr lang="tr-TR" sz="4400"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850"/>
                            </p:stCondLst>
                            <p:childTnLst>
                              <p:par>
                                <p:cTn id="18" presetID="37" presetClass="entr" presetSubtype="0"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anim calcmode="lin" valueType="num">
                                      <p:cBhvr>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SORU-13</a:t>
            </a:r>
          </a:p>
        </p:txBody>
      </p:sp>
      <p:sp>
        <p:nvSpPr>
          <p:cNvPr id="3" name="2 İçerik Yer Tutucusu"/>
          <p:cNvSpPr>
            <a:spLocks noGrp="1"/>
          </p:cNvSpPr>
          <p:nvPr>
            <p:ph idx="1"/>
          </p:nvPr>
        </p:nvSpPr>
        <p:spPr>
          <a:xfrm>
            <a:off x="457200" y="1500174"/>
            <a:ext cx="8229600" cy="4857784"/>
          </a:xfrm>
        </p:spPr>
        <p:txBody>
          <a:bodyPr/>
          <a:lstStyle/>
          <a:p>
            <a:pPr>
              <a:buNone/>
            </a:pPr>
            <a:endParaRPr lang="tr-TR" dirty="0"/>
          </a:p>
          <a:p>
            <a:pPr>
              <a:buNone/>
            </a:pPr>
            <a:endParaRPr lang="tr-TR" b="1"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6" name="Dikdörtgen 5"/>
          <p:cNvSpPr/>
          <p:nvPr/>
        </p:nvSpPr>
        <p:spPr>
          <a:xfrm>
            <a:off x="611560" y="1997839"/>
            <a:ext cx="6984776" cy="646331"/>
          </a:xfrm>
          <a:prstGeom prst="rect">
            <a:avLst/>
          </a:prstGeom>
        </p:spPr>
        <p:txBody>
          <a:bodyPr wrap="square">
            <a:spAutoFit/>
          </a:bodyPr>
          <a:lstStyle/>
          <a:p>
            <a:endParaRPr lang="tr-TR" dirty="0"/>
          </a:p>
          <a:p>
            <a:r>
              <a:rPr lang="tr-TR" dirty="0"/>
              <a:t> </a:t>
            </a: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648" y="1268760"/>
            <a:ext cx="5976664" cy="4889864"/>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CEVAP-13</a:t>
            </a:r>
          </a:p>
        </p:txBody>
      </p:sp>
      <p:sp>
        <p:nvSpPr>
          <p:cNvPr id="3" name="2 İçerik Yer Tutucusu"/>
          <p:cNvSpPr>
            <a:spLocks noGrp="1"/>
          </p:cNvSpPr>
          <p:nvPr>
            <p:ph idx="1"/>
          </p:nvPr>
        </p:nvSpPr>
        <p:spPr>
          <a:xfrm>
            <a:off x="539552" y="1484784"/>
            <a:ext cx="8229600" cy="4104456"/>
          </a:xfrm>
        </p:spPr>
        <p:txBody>
          <a:bodyPr>
            <a:normAutofit fontScale="92500" lnSpcReduction="10000"/>
          </a:bodyPr>
          <a:lstStyle/>
          <a:p>
            <a:pPr>
              <a:buNone/>
            </a:pPr>
            <a:endParaRPr lang="tr-TR" dirty="0"/>
          </a:p>
          <a:p>
            <a:pPr>
              <a:buNone/>
            </a:pPr>
            <a:endParaRPr lang="tr-TR" dirty="0"/>
          </a:p>
          <a:p>
            <a:pPr>
              <a:buNone/>
            </a:pPr>
            <a:r>
              <a:rPr lang="tr-TR" sz="4400" b="1" dirty="0"/>
              <a:t>                     </a:t>
            </a:r>
            <a:r>
              <a:rPr lang="tr-TR" sz="15000" b="1" dirty="0"/>
              <a:t> A</a:t>
            </a:r>
          </a:p>
          <a:p>
            <a:pPr>
              <a:buNone/>
            </a:pPr>
            <a:r>
              <a:rPr lang="tr-TR" sz="4000" b="1"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anim calcmode="lin" valueType="num">
                                      <p:cBhvr>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850"/>
                            </p:stCondLst>
                            <p:childTnLst>
                              <p:par>
                                <p:cTn id="18" presetID="37" presetClass="entr" presetSubtype="0"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anim calcmode="lin" valueType="num">
                                      <p:cBhvr>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SORU-14</a:t>
            </a:r>
          </a:p>
        </p:txBody>
      </p:sp>
      <p:pic>
        <p:nvPicPr>
          <p:cNvPr id="5" name="Picture 2" descr="E:\djkts.png"/>
          <p:cNvPicPr>
            <a:picLocks noChangeAspect="1" noChangeArrowheads="1"/>
          </p:cNvPicPr>
          <p:nvPr/>
        </p:nvPicPr>
        <p:blipFill>
          <a:blip r:embed="rId2"/>
          <a:srcRect/>
          <a:stretch>
            <a:fillRect/>
          </a:stretch>
        </p:blipFill>
        <p:spPr bwMode="auto">
          <a:xfrm>
            <a:off x="7000892" y="1"/>
            <a:ext cx="2143108" cy="1857364"/>
          </a:xfrm>
          <a:prstGeom prst="rect">
            <a:avLst/>
          </a:prstGeom>
          <a:noFill/>
        </p:spPr>
      </p:pic>
      <p:sp>
        <p:nvSpPr>
          <p:cNvPr id="4" name="Dikdörtgen 3"/>
          <p:cNvSpPr/>
          <p:nvPr/>
        </p:nvSpPr>
        <p:spPr>
          <a:xfrm>
            <a:off x="827584" y="1997839"/>
            <a:ext cx="7416824" cy="3785652"/>
          </a:xfrm>
          <a:prstGeom prst="rect">
            <a:avLst/>
          </a:prstGeom>
        </p:spPr>
        <p:txBody>
          <a:bodyPr wrap="square">
            <a:spAutoFit/>
          </a:bodyPr>
          <a:lstStyle/>
          <a:p>
            <a:r>
              <a:rPr lang="tr-TR" sz="2400" dirty="0">
                <a:latin typeface="Times New Roman" pitchFamily="18" charset="0"/>
                <a:cs typeface="Times New Roman" pitchFamily="18" charset="0"/>
              </a:rPr>
              <a:t>Aşağıdaki cümlelerin hangisinde yay ayraç içindeki anlam </a:t>
            </a:r>
            <a:r>
              <a:rPr lang="tr-TR" sz="2400" b="1" dirty="0">
                <a:latin typeface="Times New Roman" pitchFamily="18" charset="0"/>
                <a:cs typeface="Times New Roman" pitchFamily="18" charset="0"/>
              </a:rPr>
              <a:t>yoktur?</a:t>
            </a:r>
          </a:p>
          <a:p>
            <a:r>
              <a:rPr lang="tr-TR" sz="2400" dirty="0">
                <a:latin typeface="Times New Roman" pitchFamily="18" charset="0"/>
                <a:cs typeface="Times New Roman" pitchFamily="18" charset="0"/>
              </a:rPr>
              <a:t> A) Derslerini bitirdiğinden ailesiyle sinemaya gitmiş. (neden-sonuç)</a:t>
            </a:r>
          </a:p>
          <a:p>
            <a:r>
              <a:rPr lang="tr-TR" sz="2400" dirty="0">
                <a:latin typeface="Times New Roman" pitchFamily="18" charset="0"/>
                <a:cs typeface="Times New Roman" pitchFamily="18" charset="0"/>
              </a:rPr>
              <a:t> B) Kitabı okudukça matematiği daha çok sevmiş. (karşılaştırma)</a:t>
            </a:r>
          </a:p>
          <a:p>
            <a:r>
              <a:rPr lang="tr-TR" sz="2400" dirty="0">
                <a:latin typeface="Times New Roman" pitchFamily="18" charset="0"/>
                <a:cs typeface="Times New Roman" pitchFamily="18" charset="0"/>
              </a:rPr>
              <a:t> C) Yağmurlu havada yürümenin keyfini tatsınlar diye çocukları dışarı çıkardım. (amaç-sonuç) </a:t>
            </a:r>
          </a:p>
          <a:p>
            <a:r>
              <a:rPr lang="tr-TR" sz="2400" dirty="0">
                <a:latin typeface="Times New Roman" pitchFamily="18" charset="0"/>
                <a:cs typeface="Times New Roman" pitchFamily="18" charset="0"/>
              </a:rPr>
              <a:t>D) Zeki, seminere katılmak üzere Adapazarı’na gelmiş. (koşul-sonuç)</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CEVAP-14</a:t>
            </a:r>
          </a:p>
        </p:txBody>
      </p:sp>
      <p:sp>
        <p:nvSpPr>
          <p:cNvPr id="3" name="2 İçerik Yer Tutucusu"/>
          <p:cNvSpPr>
            <a:spLocks noGrp="1"/>
          </p:cNvSpPr>
          <p:nvPr>
            <p:ph idx="1"/>
          </p:nvPr>
        </p:nvSpPr>
        <p:spPr>
          <a:xfrm>
            <a:off x="571472" y="1928802"/>
            <a:ext cx="8229600" cy="3202376"/>
          </a:xfrm>
        </p:spPr>
        <p:txBody>
          <a:bodyPr>
            <a:normAutofit/>
          </a:bodyPr>
          <a:lstStyle/>
          <a:p>
            <a:pPr algn="ctr">
              <a:buNone/>
            </a:pPr>
            <a:r>
              <a:rPr lang="tr-TR" sz="15000" b="1" dirty="0"/>
              <a:t>D</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SORU-15</a:t>
            </a:r>
          </a:p>
        </p:txBody>
      </p:sp>
      <p:sp>
        <p:nvSpPr>
          <p:cNvPr id="3" name="2 İçerik Yer Tutucusu"/>
          <p:cNvSpPr>
            <a:spLocks noGrp="1"/>
          </p:cNvSpPr>
          <p:nvPr>
            <p:ph idx="1"/>
          </p:nvPr>
        </p:nvSpPr>
        <p:spPr>
          <a:xfrm>
            <a:off x="457200" y="1882808"/>
            <a:ext cx="8229600" cy="4138480"/>
          </a:xfrm>
        </p:spPr>
        <p:txBody>
          <a:bodyPr>
            <a:normAutofit/>
          </a:bodyPr>
          <a:lstStyle/>
          <a:p>
            <a:pPr marL="64008" indent="0">
              <a:buNone/>
            </a:pPr>
            <a:endParaRPr lang="tr-TR" dirty="0"/>
          </a:p>
          <a:p>
            <a:pPr>
              <a:buNone/>
            </a:pPr>
            <a:r>
              <a:rPr lang="tr-TR" dirty="0"/>
              <a:t>     </a:t>
            </a:r>
            <a:endParaRPr lang="tr-TR" sz="3600" b="1"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6" name="Dikdörtgen 5"/>
          <p:cNvSpPr/>
          <p:nvPr/>
        </p:nvSpPr>
        <p:spPr>
          <a:xfrm>
            <a:off x="682998" y="1700808"/>
            <a:ext cx="7201370" cy="4524315"/>
          </a:xfrm>
          <a:prstGeom prst="rect">
            <a:avLst/>
          </a:prstGeom>
        </p:spPr>
        <p:txBody>
          <a:bodyPr wrap="square">
            <a:spAutoFit/>
          </a:bodyPr>
          <a:lstStyle/>
          <a:p>
            <a:r>
              <a:rPr lang="tr-TR" b="1" dirty="0"/>
              <a:t>Roman, hikâye ve tiyatro yazarı Reşat Nuri Güntekin’in Anadolu insanı ve Anadolu’nun güzelliklerini anlattığı eserleri vardır. Bunlardan biri olan “Anadolu Notları” gezi yazısı, anı ve deneme türünün özelliklerini taşımaktadır. Eser, yazarın görevi sebebiyle Anadolu’ya yaptığı gezilere ilişkin notlarını kitaplaştırmasıyla oluşmuştur. İki ciltten oluşan kitapta, Anadolu’nun 1930’lu yıllardaki sosyal ve kültürel hayatıyla ilgili yazarın çeşitli görüş ve izlenimleri yer almaktadır. Eserin dili, dönemine göre sadedir; bazı kısımlarında da mizahi bir üslup kullanılmıştır. </a:t>
            </a:r>
          </a:p>
          <a:p>
            <a:r>
              <a:rPr lang="tr-TR" b="1" dirty="0"/>
              <a:t>Bu parçayla ilgili aşağıdakilerden hangisi </a:t>
            </a:r>
            <a:r>
              <a:rPr lang="tr-TR" b="1" u="sng" dirty="0"/>
              <a:t>söylenemez? </a:t>
            </a:r>
          </a:p>
          <a:p>
            <a:endParaRPr lang="tr-TR" b="1" dirty="0"/>
          </a:p>
          <a:p>
            <a:pPr marL="342900" indent="-342900">
              <a:buAutoNum type="alphaUcParenR"/>
            </a:pPr>
            <a:r>
              <a:rPr lang="tr-TR" b="1" dirty="0"/>
              <a:t>Örneklemeye başvurulmuştur. </a:t>
            </a:r>
          </a:p>
          <a:p>
            <a:r>
              <a:rPr lang="tr-TR" b="1" dirty="0"/>
              <a:t>B) Nesnel bilgilere yer verilmiştir.</a:t>
            </a:r>
          </a:p>
          <a:p>
            <a:r>
              <a:rPr lang="tr-TR" b="1" dirty="0"/>
              <a:t>C) Karşılaştırma yapılmıştır.</a:t>
            </a:r>
          </a:p>
          <a:p>
            <a:r>
              <a:rPr lang="tr-TR" b="1" dirty="0"/>
              <a:t>D) Alıntılardan yararlanılmıştır</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CEVAP-15</a:t>
            </a:r>
          </a:p>
        </p:txBody>
      </p:sp>
      <p:sp>
        <p:nvSpPr>
          <p:cNvPr id="3" name="2 İçerik Yer Tutucusu"/>
          <p:cNvSpPr>
            <a:spLocks noGrp="1"/>
          </p:cNvSpPr>
          <p:nvPr>
            <p:ph idx="1"/>
          </p:nvPr>
        </p:nvSpPr>
        <p:spPr>
          <a:xfrm>
            <a:off x="2843808" y="1484784"/>
            <a:ext cx="4176464" cy="3816424"/>
          </a:xfrm>
        </p:spPr>
        <p:txBody>
          <a:bodyPr>
            <a:normAutofit fontScale="47500" lnSpcReduction="20000"/>
          </a:bodyPr>
          <a:lstStyle/>
          <a:p>
            <a:pPr marL="64008" indent="0">
              <a:buNone/>
            </a:pPr>
            <a:endParaRPr lang="tr-TR" sz="17600" b="1" dirty="0"/>
          </a:p>
          <a:p>
            <a:pPr marL="64008" indent="0">
              <a:buNone/>
            </a:pPr>
            <a:r>
              <a:rPr lang="tr-TR" sz="27300" b="1" dirty="0"/>
              <a:t>D</a:t>
            </a:r>
          </a:p>
          <a:p>
            <a:pPr>
              <a:buNone/>
            </a:pPr>
            <a:endParaRPr lang="tr-TR" sz="3600" dirty="0"/>
          </a:p>
          <a:p>
            <a:pPr>
              <a:buNone/>
            </a:pPr>
            <a:r>
              <a:rPr lang="tr-TR" sz="3600" dirty="0"/>
              <a:t>                </a:t>
            </a:r>
            <a:endParaRPr lang="tr-TR" sz="3600" b="1"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850"/>
                            </p:stCondLst>
                            <p:childTnLst>
                              <p:par>
                                <p:cTn id="18" presetID="37" presetClass="entr" presetSubtype="0"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anim calcmode="lin" valueType="num">
                                      <p:cBhvr>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9512" y="0"/>
            <a:ext cx="8229600" cy="1399032"/>
          </a:xfrm>
        </p:spPr>
        <p:txBody>
          <a:bodyPr/>
          <a:lstStyle/>
          <a:p>
            <a:r>
              <a:rPr lang="tr-TR" b="1" dirty="0"/>
              <a:t>SORU-16</a:t>
            </a:r>
          </a:p>
        </p:txBody>
      </p:sp>
      <p:sp>
        <p:nvSpPr>
          <p:cNvPr id="3" name="2 İçerik Yer Tutucusu"/>
          <p:cNvSpPr>
            <a:spLocks noGrp="1"/>
          </p:cNvSpPr>
          <p:nvPr>
            <p:ph idx="1"/>
          </p:nvPr>
        </p:nvSpPr>
        <p:spPr>
          <a:xfrm>
            <a:off x="457200" y="1882808"/>
            <a:ext cx="8229600" cy="3903646"/>
          </a:xfrm>
        </p:spPr>
        <p:txBody>
          <a:bodyPr>
            <a:normAutofit/>
          </a:bodyPr>
          <a:lstStyle/>
          <a:p>
            <a:pPr marL="457200" lvl="1" indent="0" fontAlgn="base">
              <a:spcBef>
                <a:spcPct val="0"/>
              </a:spcBef>
              <a:spcAft>
                <a:spcPct val="0"/>
              </a:spcAft>
              <a:buClr>
                <a:srgbClr val="FFFFFF"/>
              </a:buClr>
              <a:buSzPct val="100000"/>
              <a:buNone/>
              <a:tabLst>
                <a:tab pos="650875" algn="l"/>
              </a:tabLst>
            </a:pPr>
            <a:endParaRPr lang="tr-TR" dirty="0">
              <a:latin typeface="Arial" pitchFamily="34" charset="0"/>
              <a:cs typeface="Arial" pitchFamily="34" charset="0"/>
            </a:endParaRPr>
          </a:p>
          <a:p>
            <a:pPr marL="0" lvl="0" indent="0" eaLnBrk="0" fontAlgn="base" hangingPunct="0">
              <a:spcBef>
                <a:spcPct val="0"/>
              </a:spcBef>
              <a:spcAft>
                <a:spcPct val="0"/>
              </a:spcAft>
              <a:buClrTx/>
              <a:buSzTx/>
              <a:buNone/>
              <a:tabLst>
                <a:tab pos="650875" algn="l"/>
              </a:tabLst>
            </a:pPr>
            <a:endParaRPr lang="tr-TR" sz="2400" dirty="0">
              <a:latin typeface="Arial" pitchFamily="34" charset="0"/>
              <a:cs typeface="Arial" pitchFamily="34" charset="0"/>
            </a:endParaRPr>
          </a:p>
          <a:p>
            <a:pPr>
              <a:buNone/>
            </a:pPr>
            <a:endParaRPr lang="tr-TR" dirty="0"/>
          </a:p>
          <a:p>
            <a:pPr>
              <a:buNone/>
            </a:pPr>
            <a:r>
              <a:rPr lang="tr-TR" dirty="0"/>
              <a:t>    </a:t>
            </a:r>
            <a:endParaRPr lang="tr-TR" sz="3600" b="1" dirty="0"/>
          </a:p>
          <a:p>
            <a:pPr>
              <a:buNone/>
            </a:pPr>
            <a:r>
              <a:rPr lang="tr-TR" dirty="0"/>
              <a:t> </a:t>
            </a:r>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8"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3882" tIns="45720" rIns="73002" bIns="0" numCol="1" anchor="ctr" anchorCtr="0" compatLnSpc="1">
            <a:prstTxWarp prst="textNoShape">
              <a:avLst/>
            </a:prstTxWarp>
            <a:spAutoFit/>
          </a:bodyPr>
          <a:lstStyle/>
          <a:p>
            <a:endParaRPr lang="tr-TR"/>
          </a:p>
        </p:txBody>
      </p:sp>
      <p:sp>
        <p:nvSpPr>
          <p:cNvPr id="6" name="Dikdörtgen 5"/>
          <p:cNvSpPr/>
          <p:nvPr/>
        </p:nvSpPr>
        <p:spPr>
          <a:xfrm>
            <a:off x="683568" y="2136339"/>
            <a:ext cx="7992888" cy="2677656"/>
          </a:xfrm>
          <a:prstGeom prst="rect">
            <a:avLst/>
          </a:prstGeom>
        </p:spPr>
        <p:txBody>
          <a:bodyPr wrap="square">
            <a:spAutoFit/>
          </a:bodyPr>
          <a:lstStyle/>
          <a:p>
            <a:r>
              <a:rPr lang="tr-TR" sz="2400" b="1" dirty="0">
                <a:latin typeface="Times New Roman" pitchFamily="18" charset="0"/>
                <a:cs typeface="Times New Roman" pitchFamily="18" charset="0"/>
              </a:rPr>
              <a:t>Aşağıdaki cümlelerin hangisinde birleşik fiillerin yazımıyla ilgili bir yanlışlık yapılmıştır?</a:t>
            </a:r>
          </a:p>
          <a:p>
            <a:endParaRPr lang="tr-TR" sz="2400" dirty="0">
              <a:latin typeface="Times New Roman" pitchFamily="18" charset="0"/>
              <a:cs typeface="Times New Roman" pitchFamily="18" charset="0"/>
            </a:endParaRPr>
          </a:p>
          <a:p>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A)</a:t>
            </a:r>
            <a:r>
              <a:rPr lang="tr-TR" sz="2400" dirty="0">
                <a:latin typeface="Times New Roman" pitchFamily="18" charset="0"/>
                <a:cs typeface="Times New Roman" pitchFamily="18" charset="0"/>
              </a:rPr>
              <a:t> Ben bu ağacın meyvelerini tek başıma toplayabilirim.</a:t>
            </a:r>
          </a:p>
          <a:p>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B)</a:t>
            </a:r>
            <a:r>
              <a:rPr lang="tr-TR" sz="2400" dirty="0">
                <a:latin typeface="Times New Roman" pitchFamily="18" charset="0"/>
                <a:cs typeface="Times New Roman" pitchFamily="18" charset="0"/>
              </a:rPr>
              <a:t> Otobüse binip giden arkadaşının arkasından bakakaldı.</a:t>
            </a:r>
          </a:p>
          <a:p>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C)</a:t>
            </a:r>
            <a:r>
              <a:rPr lang="tr-TR" sz="2400" dirty="0">
                <a:latin typeface="Times New Roman" pitchFamily="18" charset="0"/>
                <a:cs typeface="Times New Roman" pitchFamily="18" charset="0"/>
              </a:rPr>
              <a:t> Tamir işleri yüzünden bir haftadır eve hapsolduk. </a:t>
            </a:r>
          </a:p>
          <a:p>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D) </a:t>
            </a:r>
            <a:r>
              <a:rPr lang="tr-TR" sz="2400" dirty="0">
                <a:latin typeface="Times New Roman" pitchFamily="18" charset="0"/>
                <a:cs typeface="Times New Roman" pitchFamily="18" charset="0"/>
              </a:rPr>
              <a:t>Hazırladığımız dosyaları ilgili makamlara </a:t>
            </a:r>
            <a:r>
              <a:rPr lang="tr-TR" sz="2400" dirty="0" err="1">
                <a:latin typeface="Times New Roman" pitchFamily="18" charset="0"/>
                <a:cs typeface="Times New Roman" pitchFamily="18" charset="0"/>
              </a:rPr>
              <a:t>arzettik</a:t>
            </a:r>
            <a:r>
              <a:rPr lang="tr-TR" sz="2400" dirty="0">
                <a:latin typeface="Times New Roman" pitchFamily="18" charset="0"/>
                <a:cs typeface="Times New Roman" pitchFamily="18" charset="0"/>
              </a:rPr>
              <a:t>.</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grpId="0"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CEVAP-16</a:t>
            </a:r>
          </a:p>
        </p:txBody>
      </p:sp>
      <p:sp>
        <p:nvSpPr>
          <p:cNvPr id="3" name="2 İçerik Yer Tutucusu"/>
          <p:cNvSpPr>
            <a:spLocks noGrp="1"/>
          </p:cNvSpPr>
          <p:nvPr>
            <p:ph idx="1"/>
          </p:nvPr>
        </p:nvSpPr>
        <p:spPr>
          <a:xfrm>
            <a:off x="457200" y="1882808"/>
            <a:ext cx="8229600" cy="3260704"/>
          </a:xfrm>
        </p:spPr>
        <p:txBody>
          <a:bodyPr>
            <a:normAutofit fontScale="77500" lnSpcReduction="20000"/>
          </a:bodyPr>
          <a:lstStyle/>
          <a:p>
            <a:pPr algn="ctr">
              <a:buNone/>
            </a:pPr>
            <a:endParaRPr lang="tr-TR" sz="3200" dirty="0"/>
          </a:p>
          <a:p>
            <a:pPr>
              <a:buNone/>
            </a:pPr>
            <a:r>
              <a:rPr lang="tr-TR" sz="21000" dirty="0"/>
              <a:t>     D</a:t>
            </a:r>
          </a:p>
          <a:p>
            <a:pPr>
              <a:buNone/>
            </a:pPr>
            <a:r>
              <a:rPr lang="tr-TR"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SORU-17</a:t>
            </a:r>
          </a:p>
        </p:txBody>
      </p:sp>
      <p:sp>
        <p:nvSpPr>
          <p:cNvPr id="3" name="2 İçerik Yer Tutucusu"/>
          <p:cNvSpPr>
            <a:spLocks noGrp="1"/>
          </p:cNvSpPr>
          <p:nvPr>
            <p:ph idx="1"/>
          </p:nvPr>
        </p:nvSpPr>
        <p:spPr/>
        <p:txBody>
          <a:bodyPr/>
          <a:lstStyle/>
          <a:p>
            <a:pPr>
              <a:buNone/>
            </a:pPr>
            <a:endParaRPr lang="tr-TR" dirty="0"/>
          </a:p>
          <a:p>
            <a:pPr marL="64008" indent="0">
              <a:buNone/>
            </a:pPr>
            <a:r>
              <a:rPr lang="tr-TR" dirty="0"/>
              <a:t> </a:t>
            </a:r>
            <a:endParaRPr lang="tr-TR" b="1" dirty="0"/>
          </a:p>
          <a:p>
            <a:pPr>
              <a:buNone/>
            </a:pPr>
            <a:endParaRPr lang="tr-TR"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484784"/>
            <a:ext cx="6912768" cy="4608512"/>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CEVAP-17</a:t>
            </a:r>
          </a:p>
        </p:txBody>
      </p:sp>
      <p:sp>
        <p:nvSpPr>
          <p:cNvPr id="3" name="2 İçerik Yer Tutucusu"/>
          <p:cNvSpPr>
            <a:spLocks noGrp="1"/>
          </p:cNvSpPr>
          <p:nvPr>
            <p:ph idx="1"/>
          </p:nvPr>
        </p:nvSpPr>
        <p:spPr>
          <a:xfrm>
            <a:off x="571472" y="2428868"/>
            <a:ext cx="8229600" cy="3232380"/>
          </a:xfrm>
        </p:spPr>
        <p:txBody>
          <a:bodyPr>
            <a:normAutofit fontScale="70000" lnSpcReduction="20000"/>
          </a:bodyPr>
          <a:lstStyle/>
          <a:p>
            <a:pPr>
              <a:buNone/>
            </a:pPr>
            <a:endParaRPr lang="tr-TR" dirty="0"/>
          </a:p>
          <a:p>
            <a:pPr>
              <a:buNone/>
            </a:pPr>
            <a:r>
              <a:rPr lang="tr-TR" dirty="0"/>
              <a:t>                                       </a:t>
            </a:r>
            <a:r>
              <a:rPr lang="tr-TR" sz="21000" dirty="0"/>
              <a:t>D</a:t>
            </a:r>
            <a:endParaRPr lang="tr-TR" b="1" dirty="0"/>
          </a:p>
          <a:p>
            <a:pPr>
              <a:buNone/>
            </a:pPr>
            <a:endParaRPr lang="tr-TR" dirty="0"/>
          </a:p>
          <a:p>
            <a:pPr>
              <a:buNone/>
            </a:pPr>
            <a:r>
              <a:rPr lang="tr-TR" dirty="0"/>
              <a:t>             </a:t>
            </a:r>
            <a:endParaRPr lang="tr-TR" sz="3600" b="1"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SORU-18</a:t>
            </a:r>
          </a:p>
        </p:txBody>
      </p:sp>
      <p:sp>
        <p:nvSpPr>
          <p:cNvPr id="3" name="2 İçerik Yer Tutucusu"/>
          <p:cNvSpPr>
            <a:spLocks noGrp="1"/>
          </p:cNvSpPr>
          <p:nvPr>
            <p:ph idx="1"/>
          </p:nvPr>
        </p:nvSpPr>
        <p:spPr>
          <a:xfrm>
            <a:off x="457200" y="1882808"/>
            <a:ext cx="8229600" cy="4426512"/>
          </a:xfrm>
        </p:spPr>
        <p:txBody>
          <a:bodyPr>
            <a:normAutofit fontScale="77500" lnSpcReduction="20000"/>
          </a:bodyPr>
          <a:lstStyle/>
          <a:p>
            <a:pPr marL="64008" indent="0">
              <a:buNone/>
            </a:pPr>
            <a:r>
              <a:rPr lang="tr-TR" dirty="0">
                <a:latin typeface="Times New Roman" pitchFamily="18" charset="0"/>
                <a:cs typeface="Times New Roman" pitchFamily="18" charset="0"/>
              </a:rPr>
              <a:t>Şair, en güzelin peşinde ömür boyu koşup duran kelime avcısıdır. İçinden kopup geldiği kültürün, nesilden </a:t>
            </a:r>
            <a:r>
              <a:rPr lang="tr-TR" dirty="0" err="1">
                <a:latin typeface="Times New Roman" pitchFamily="18" charset="0"/>
                <a:cs typeface="Times New Roman" pitchFamily="18" charset="0"/>
              </a:rPr>
              <a:t>nesile</a:t>
            </a:r>
            <a:r>
              <a:rPr lang="tr-TR" dirty="0">
                <a:latin typeface="Times New Roman" pitchFamily="18" charset="0"/>
                <a:cs typeface="Times New Roman" pitchFamily="18" charset="0"/>
              </a:rPr>
              <a:t> hisli taşıyıcısıdır. Renklerin ve şekillerin dünyasında başı dönen seyyahtır, ince bir ruh, hassas bir yürek, kapıları ardına kadar açık bir gönüldür. Hem herkesle beraber olmalı hem de alabildiğince yalnız olmalıdır, şair.</a:t>
            </a:r>
          </a:p>
          <a:p>
            <a:pPr marL="64008" indent="0">
              <a:buNone/>
            </a:pPr>
            <a:r>
              <a:rPr lang="tr-TR" dirty="0">
                <a:latin typeface="Times New Roman" pitchFamily="18" charset="0"/>
                <a:cs typeface="Times New Roman" pitchFamily="18" charset="0"/>
              </a:rPr>
              <a:t> </a:t>
            </a:r>
          </a:p>
          <a:p>
            <a:pPr marL="64008" indent="0">
              <a:buNone/>
            </a:pPr>
            <a:r>
              <a:rPr lang="tr-TR" b="1" dirty="0">
                <a:latin typeface="Times New Roman" pitchFamily="18" charset="0"/>
                <a:cs typeface="Times New Roman" pitchFamily="18" charset="0"/>
              </a:rPr>
              <a:t>Bu parçada kullanılan düşünceyi geliştirme yolu aşağıdakilerden hangisidir?</a:t>
            </a:r>
            <a:endParaRPr lang="tr-TR" dirty="0">
              <a:latin typeface="Times New Roman" pitchFamily="18" charset="0"/>
              <a:cs typeface="Times New Roman" pitchFamily="18" charset="0"/>
            </a:endParaRPr>
          </a:p>
          <a:p>
            <a:pPr marL="64008" indent="0">
              <a:buNone/>
            </a:pPr>
            <a:r>
              <a:rPr lang="tr-TR" b="1" dirty="0">
                <a:latin typeface="Times New Roman" pitchFamily="18" charset="0"/>
                <a:cs typeface="Times New Roman" pitchFamily="18" charset="0"/>
              </a:rPr>
              <a:t> </a:t>
            </a:r>
            <a:endParaRPr lang="tr-TR" dirty="0">
              <a:latin typeface="Times New Roman" pitchFamily="18" charset="0"/>
              <a:cs typeface="Times New Roman" pitchFamily="18" charset="0"/>
            </a:endParaRPr>
          </a:p>
          <a:p>
            <a:pPr marL="64008" indent="0">
              <a:buNone/>
            </a:pPr>
            <a:r>
              <a:rPr lang="tr-TR" dirty="0">
                <a:latin typeface="Times New Roman" pitchFamily="18" charset="0"/>
                <a:cs typeface="Times New Roman" pitchFamily="18" charset="0"/>
              </a:rPr>
              <a:t>A) Tanımlama 	            B) Tanık gösterme  </a:t>
            </a:r>
          </a:p>
          <a:p>
            <a:pPr marL="64008" indent="0">
              <a:buNone/>
            </a:pPr>
            <a:r>
              <a:rPr lang="tr-TR" dirty="0">
                <a:latin typeface="Times New Roman" pitchFamily="18" charset="0"/>
                <a:cs typeface="Times New Roman" pitchFamily="18" charset="0"/>
              </a:rPr>
              <a:t>C) Betimleme	 	D) Karşılaştırma</a:t>
            </a:r>
          </a:p>
          <a:p>
            <a:pPr marL="64008" indent="0">
              <a:buNone/>
            </a:pPr>
            <a:r>
              <a:rPr lang="tr-TR" dirty="0">
                <a:latin typeface="Times New Roman" pitchFamily="18" charset="0"/>
                <a:cs typeface="Times New Roman" pitchFamily="18" charset="0"/>
              </a:rPr>
              <a:t> </a:t>
            </a:r>
          </a:p>
          <a:p>
            <a:pPr>
              <a:buNone/>
            </a:pPr>
            <a:endParaRPr lang="tr-TR" dirty="0">
              <a:latin typeface="Times New Roman" pitchFamily="18" charset="0"/>
              <a:cs typeface="Times New Roman" pitchFamily="18" charset="0"/>
            </a:endParaRPr>
          </a:p>
          <a:p>
            <a:pPr>
              <a:buNone/>
            </a:pPr>
            <a:endParaRPr lang="tr-TR" dirty="0"/>
          </a:p>
          <a:p>
            <a:pPr>
              <a:buNone/>
            </a:pPr>
            <a:endParaRPr lang="tr-TR" dirty="0"/>
          </a:p>
          <a:p>
            <a:pPr>
              <a:buNone/>
            </a:pPr>
            <a:endParaRPr lang="tr-TR"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CEVAP-18</a:t>
            </a:r>
          </a:p>
        </p:txBody>
      </p:sp>
      <p:sp>
        <p:nvSpPr>
          <p:cNvPr id="3" name="2 İçerik Yer Tutucusu"/>
          <p:cNvSpPr>
            <a:spLocks noGrp="1"/>
          </p:cNvSpPr>
          <p:nvPr>
            <p:ph idx="1"/>
          </p:nvPr>
        </p:nvSpPr>
        <p:spPr>
          <a:xfrm>
            <a:off x="457200" y="1882808"/>
            <a:ext cx="8229600" cy="3202376"/>
          </a:xfrm>
        </p:spPr>
        <p:txBody>
          <a:bodyPr>
            <a:normAutofit fontScale="77500" lnSpcReduction="20000"/>
          </a:bodyPr>
          <a:lstStyle/>
          <a:p>
            <a:pPr>
              <a:buNone/>
            </a:pPr>
            <a:endParaRPr lang="tr-TR" dirty="0"/>
          </a:p>
          <a:p>
            <a:pPr>
              <a:buNone/>
            </a:pPr>
            <a:r>
              <a:rPr lang="tr-TR" sz="15000" b="1" dirty="0"/>
              <a:t>         A</a:t>
            </a:r>
          </a:p>
          <a:p>
            <a:pPr>
              <a:buNone/>
            </a:pPr>
            <a:endParaRPr lang="tr-TR" dirty="0"/>
          </a:p>
          <a:p>
            <a:pPr>
              <a:buNone/>
            </a:pPr>
            <a:r>
              <a:rPr lang="tr-TR" dirty="0"/>
              <a:t>           </a:t>
            </a:r>
            <a:r>
              <a:rPr lang="tr-TR" sz="4400" b="1"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850"/>
                            </p:stCondLst>
                            <p:childTnLst>
                              <p:par>
                                <p:cTn id="18" presetID="37" presetClass="entr" presetSubtype="0"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anim calcmode="lin" valueType="num">
                                      <p:cBhvr>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SORU-19</a:t>
            </a:r>
          </a:p>
        </p:txBody>
      </p:sp>
      <p:sp>
        <p:nvSpPr>
          <p:cNvPr id="3" name="2 İçerik Yer Tutucusu"/>
          <p:cNvSpPr>
            <a:spLocks noGrp="1"/>
          </p:cNvSpPr>
          <p:nvPr>
            <p:ph idx="1"/>
          </p:nvPr>
        </p:nvSpPr>
        <p:spPr>
          <a:xfrm>
            <a:off x="457200" y="1953344"/>
            <a:ext cx="8229600" cy="4572000"/>
          </a:xfrm>
        </p:spPr>
        <p:txBody>
          <a:bodyPr>
            <a:normAutofit/>
          </a:bodyPr>
          <a:lstStyle/>
          <a:p>
            <a:pPr>
              <a:buNone/>
            </a:pPr>
            <a:endParaRPr lang="tr-TR" dirty="0"/>
          </a:p>
          <a:p>
            <a:pPr marL="64008" indent="0">
              <a:buNone/>
            </a:pPr>
            <a:r>
              <a:rPr lang="tr-TR" b="1" dirty="0"/>
              <a:t> </a:t>
            </a:r>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6" name="Dikdörtgen 5"/>
          <p:cNvSpPr/>
          <p:nvPr/>
        </p:nvSpPr>
        <p:spPr>
          <a:xfrm>
            <a:off x="611560" y="1997839"/>
            <a:ext cx="7344816" cy="3046988"/>
          </a:xfrm>
          <a:prstGeom prst="rect">
            <a:avLst/>
          </a:prstGeom>
        </p:spPr>
        <p:txBody>
          <a:bodyPr wrap="square">
            <a:spAutoFit/>
          </a:bodyPr>
          <a:lstStyle/>
          <a:p>
            <a:r>
              <a:rPr lang="tr-TR" sz="2400" dirty="0">
                <a:latin typeface="Times New Roman" pitchFamily="18" charset="0"/>
                <a:cs typeface="Times New Roman" pitchFamily="18" charset="0"/>
              </a:rPr>
              <a:t>Haber (bildirme) kipleri, fiillere zaman anlamı katan kiplerdir. Buna göre aşağıdakilerin hangisinde yer alan fiil, haber kipiyle </a:t>
            </a:r>
            <a:r>
              <a:rPr lang="tr-TR" sz="2400" b="1" u="sng" dirty="0" err="1">
                <a:latin typeface="Times New Roman" pitchFamily="18" charset="0"/>
                <a:cs typeface="Times New Roman" pitchFamily="18" charset="0"/>
              </a:rPr>
              <a:t>çekimlenmemiştir</a:t>
            </a:r>
            <a:r>
              <a:rPr lang="tr-TR" sz="2400" b="1" u="sng" dirty="0">
                <a:latin typeface="Times New Roman" pitchFamily="18" charset="0"/>
                <a:cs typeface="Times New Roman" pitchFamily="18" charset="0"/>
              </a:rPr>
              <a:t>?</a:t>
            </a:r>
          </a:p>
          <a:p>
            <a:endParaRPr lang="tr-TR" sz="2400" b="1" u="sng" dirty="0">
              <a:latin typeface="Times New Roman" pitchFamily="18" charset="0"/>
              <a:cs typeface="Times New Roman" pitchFamily="18" charset="0"/>
            </a:endParaRPr>
          </a:p>
          <a:p>
            <a:r>
              <a:rPr lang="tr-TR" sz="2400" dirty="0">
                <a:latin typeface="Times New Roman" pitchFamily="18" charset="0"/>
                <a:cs typeface="Times New Roman" pitchFamily="18" charset="0"/>
              </a:rPr>
              <a:t> A) Evden çıkmadan önce ocağı kontrol etmeliyiz.</a:t>
            </a:r>
          </a:p>
          <a:p>
            <a:r>
              <a:rPr lang="tr-TR" sz="2400" dirty="0">
                <a:latin typeface="Times New Roman" pitchFamily="18" charset="0"/>
                <a:cs typeface="Times New Roman" pitchFamily="18" charset="0"/>
              </a:rPr>
              <a:t> B) Karadeniz’in serin yaylalarında temiz hava alıyoruz. C) Dün akşam deniz kenarında gezintiye çıktık. </a:t>
            </a:r>
          </a:p>
          <a:p>
            <a:r>
              <a:rPr lang="tr-TR" sz="2400" dirty="0">
                <a:latin typeface="Times New Roman" pitchFamily="18" charset="0"/>
                <a:cs typeface="Times New Roman" pitchFamily="18" charset="0"/>
              </a:rPr>
              <a:t>D) Bu sene herhangi bir etkinliğe katılacak mısın?</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CEVAP-19</a:t>
            </a:r>
          </a:p>
        </p:txBody>
      </p:sp>
      <p:sp>
        <p:nvSpPr>
          <p:cNvPr id="3" name="2 İçerik Yer Tutucusu"/>
          <p:cNvSpPr>
            <a:spLocks noGrp="1"/>
          </p:cNvSpPr>
          <p:nvPr>
            <p:ph idx="1"/>
          </p:nvPr>
        </p:nvSpPr>
        <p:spPr>
          <a:xfrm>
            <a:off x="457200" y="1882808"/>
            <a:ext cx="8229600" cy="2914344"/>
          </a:xfrm>
        </p:spPr>
        <p:txBody>
          <a:bodyPr>
            <a:normAutofit fontScale="92500" lnSpcReduction="10000"/>
          </a:bodyPr>
          <a:lstStyle/>
          <a:p>
            <a:pPr>
              <a:buNone/>
            </a:pPr>
            <a:endParaRPr lang="tr-TR" dirty="0"/>
          </a:p>
          <a:p>
            <a:pPr>
              <a:buNone/>
            </a:pPr>
            <a:r>
              <a:rPr lang="tr-TR" dirty="0"/>
              <a:t>                                   </a:t>
            </a:r>
            <a:r>
              <a:rPr lang="tr-TR" sz="15000" dirty="0"/>
              <a:t>A</a:t>
            </a:r>
            <a:r>
              <a:rPr lang="tr-TR" dirty="0"/>
              <a:t>       </a:t>
            </a:r>
            <a:r>
              <a:rPr lang="tr-TR" sz="4400" dirty="0"/>
              <a:t> </a:t>
            </a:r>
            <a:endParaRPr lang="tr-TR" b="1"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SORU-20</a:t>
            </a:r>
          </a:p>
        </p:txBody>
      </p:sp>
      <p:sp>
        <p:nvSpPr>
          <p:cNvPr id="3" name="İçerik Yer Tutucusu 2"/>
          <p:cNvSpPr>
            <a:spLocks noGrp="1"/>
          </p:cNvSpPr>
          <p:nvPr>
            <p:ph idx="1"/>
          </p:nvPr>
        </p:nvSpPr>
        <p:spPr/>
        <p:txBody>
          <a:bodyPr/>
          <a:lstStyle/>
          <a:p>
            <a:pPr marL="64008" indent="0">
              <a:buNone/>
            </a:pPr>
            <a:r>
              <a:rPr lang="tr-TR" dirty="0">
                <a:latin typeface="Times New Roman" pitchFamily="18" charset="0"/>
                <a:cs typeface="Times New Roman" pitchFamily="18" charset="0"/>
              </a:rPr>
              <a:t>Aşağıdaki cümlelerin hangisinde yazım yanlışı vardır ? </a:t>
            </a:r>
          </a:p>
          <a:p>
            <a:pPr marL="64008" indent="0">
              <a:buNone/>
            </a:pPr>
            <a:r>
              <a:rPr lang="tr-TR" dirty="0">
                <a:latin typeface="Times New Roman" pitchFamily="18" charset="0"/>
                <a:cs typeface="Times New Roman" pitchFamily="18" charset="0"/>
              </a:rPr>
              <a:t>A) Kitapta çok ilginç olaylar anlatılıyor.</a:t>
            </a:r>
          </a:p>
          <a:p>
            <a:pPr marL="64008" indent="0">
              <a:buNone/>
            </a:pPr>
            <a:r>
              <a:rPr lang="tr-TR" dirty="0">
                <a:latin typeface="Times New Roman" pitchFamily="18" charset="0"/>
                <a:cs typeface="Times New Roman" pitchFamily="18" charset="0"/>
              </a:rPr>
              <a:t> B) Telefonunu da şarj etmeyi unutma. </a:t>
            </a:r>
          </a:p>
          <a:p>
            <a:pPr marL="64008" indent="0">
              <a:buNone/>
            </a:pPr>
            <a:r>
              <a:rPr lang="tr-TR" dirty="0">
                <a:latin typeface="Times New Roman" pitchFamily="18" charset="0"/>
                <a:cs typeface="Times New Roman" pitchFamily="18" charset="0"/>
              </a:rPr>
              <a:t>C) Köyde kış mevsimi daha sert geçer.</a:t>
            </a:r>
          </a:p>
          <a:p>
            <a:pPr marL="64008" indent="0">
              <a:buNone/>
            </a:pPr>
            <a:r>
              <a:rPr lang="tr-TR" dirty="0">
                <a:latin typeface="Times New Roman" pitchFamily="18" charset="0"/>
                <a:cs typeface="Times New Roman" pitchFamily="18" charset="0"/>
              </a:rPr>
              <a:t> D) Öğretmenimizde ders programının değiştiğini söyledi.</a:t>
            </a:r>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Tree>
    <p:extLst>
      <p:ext uri="{BB962C8B-B14F-4D97-AF65-F5344CB8AC3E}">
        <p14:creationId xmlns:p14="http://schemas.microsoft.com/office/powerpoint/2010/main" val="5827618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CEVAP-20</a:t>
            </a:r>
            <a:endParaRPr lang="tr-TR" dirty="0"/>
          </a:p>
        </p:txBody>
      </p:sp>
      <p:pic>
        <p:nvPicPr>
          <p:cNvPr id="5" name="Picture 3" descr="C:\Users\Sezgi Özay\Desktop\imagesCAH6505T.jpg"/>
          <p:cNvPicPr>
            <a:picLocks noGrp="1" noChangeAspect="1" noChangeArrowheads="1"/>
          </p:cNvPicPr>
          <p:nvPr>
            <p:ph idx="1"/>
          </p:nvPr>
        </p:nvPicPr>
        <p:blipFill>
          <a:blip r:embed="rId2" cstate="print"/>
          <a:srcRect/>
          <a:stretch>
            <a:fillRect/>
          </a:stretch>
        </p:blipFill>
        <p:spPr bwMode="auto">
          <a:xfrm>
            <a:off x="6893127" y="4769068"/>
            <a:ext cx="2219325" cy="2057400"/>
          </a:xfrm>
          <a:prstGeom prst="rect">
            <a:avLst/>
          </a:prstGeom>
          <a:noFill/>
        </p:spPr>
      </p:pic>
      <p:sp>
        <p:nvSpPr>
          <p:cNvPr id="6" name="Dikdörtgen 5"/>
          <p:cNvSpPr/>
          <p:nvPr/>
        </p:nvSpPr>
        <p:spPr>
          <a:xfrm>
            <a:off x="4021208" y="2644170"/>
            <a:ext cx="1574470" cy="2400657"/>
          </a:xfrm>
          <a:prstGeom prst="rect">
            <a:avLst/>
          </a:prstGeom>
        </p:spPr>
        <p:txBody>
          <a:bodyPr wrap="none">
            <a:spAutoFit/>
          </a:bodyPr>
          <a:lstStyle/>
          <a:p>
            <a:r>
              <a:rPr lang="tr-TR" sz="15000" dirty="0">
                <a:latin typeface="Times New Roman" pitchFamily="18" charset="0"/>
                <a:cs typeface="Times New Roman" pitchFamily="18" charset="0"/>
              </a:rPr>
              <a:t>D</a:t>
            </a:r>
          </a:p>
        </p:txBody>
      </p:sp>
    </p:spTree>
    <p:extLst>
      <p:ext uri="{BB962C8B-B14F-4D97-AF65-F5344CB8AC3E}">
        <p14:creationId xmlns:p14="http://schemas.microsoft.com/office/powerpoint/2010/main" val="31780661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buNone/>
            </a:pPr>
            <a:endParaRPr lang="tr-TR" dirty="0"/>
          </a:p>
          <a:p>
            <a:pPr algn="ctr">
              <a:buNone/>
            </a:pPr>
            <a:r>
              <a:rPr lang="tr-TR" dirty="0"/>
              <a:t>   </a:t>
            </a:r>
            <a:r>
              <a:rPr lang="tr-TR" sz="8800" b="1" dirty="0"/>
              <a:t>	YEDEK SORULAR</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3" presetClass="emph" presetSubtype="0" fill="remove" grpId="0" nodeType="withEffect">
                                  <p:stCondLst>
                                    <p:cond delay="0"/>
                                  </p:stCondLst>
                                  <p:childTnLst>
                                    <p:animClr clrSpc="rgb" dir="cw">
                                      <p:cBhvr override="childStyle">
                                        <p:cTn id="6" dur="1000" accel="50000" autoRev="1" fill="hold" tmFilter="0, 0; .33333, 1; 1, 1">
                                          <p:stCondLst>
                                            <p:cond delay="0"/>
                                          </p:stCondLst>
                                        </p:cTn>
                                        <p:tgtEl>
                                          <p:spTgt spid="3">
                                            <p:txEl>
                                              <p:pRg st="1" end="1"/>
                                            </p:txEl>
                                          </p:spTgt>
                                        </p:tgtEl>
                                        <p:attrNameLst>
                                          <p:attrName>style.color</p:attrName>
                                        </p:attrNameLst>
                                      </p:cBhvr>
                                      <p:to>
                                        <a:srgbClr val="0099FF"/>
                                      </p:to>
                                    </p:animClr>
                                    <p:animClr clrSpc="rgb" dir="cw">
                                      <p:cBhvr>
                                        <p:cTn id="7" dur="1000" accel="50000" autoRev="1" fill="hold" tmFilter="0, 0; .33333, 1; 1, 1">
                                          <p:stCondLst>
                                            <p:cond delay="0"/>
                                          </p:stCondLst>
                                        </p:cTn>
                                        <p:tgtEl>
                                          <p:spTgt spid="3">
                                            <p:txEl>
                                              <p:pRg st="1" end="1"/>
                                            </p:txEl>
                                          </p:spTgt>
                                        </p:tgtEl>
                                        <p:attrNameLst>
                                          <p:attrName>fillcolor</p:attrName>
                                        </p:attrNameLst>
                                      </p:cBhvr>
                                      <p:to>
                                        <a:srgbClr val="0099FF"/>
                                      </p:to>
                                    </p:animClr>
                                    <p:set>
                                      <p:cBhvr>
                                        <p:cTn id="8" dur="2000" fill="hold"/>
                                        <p:tgtEl>
                                          <p:spTgt spid="3">
                                            <p:txEl>
                                              <p:pRg st="1" end="1"/>
                                            </p:txEl>
                                          </p:spTgt>
                                        </p:tgtEl>
                                        <p:attrNameLst>
                                          <p:attrName>fill.type</p:attrName>
                                        </p:attrNameLst>
                                      </p:cBhvr>
                                      <p:to>
                                        <p:strVal val="solid"/>
                                      </p:to>
                                    </p:set>
                                    <p:set>
                                      <p:cBhvr>
                                        <p:cTn id="9" dur="2000" fill="hold"/>
                                        <p:tgtEl>
                                          <p:spTgt spid="3">
                                            <p:txEl>
                                              <p:pRg st="1" end="1"/>
                                            </p:txEl>
                                          </p:spTgt>
                                        </p:tgtEl>
                                        <p:attrNameLst>
                                          <p:attrName>fill.on</p:attrName>
                                        </p:attrNameLst>
                                      </p:cBhvr>
                                      <p:to>
                                        <p:strVal val="true"/>
                                      </p:to>
                                    </p:set>
                                    <p:animScale>
                                      <p:cBhvr>
                                        <p:cTn id="10" dur="1000" accel="50000" autoRev="1" fill="hold" tmFilter="0, 0; .33333, 1; 1, 1">
                                          <p:stCondLst>
                                            <p:cond delay="0"/>
                                          </p:stCondLst>
                                        </p:cTn>
                                        <p:tgtEl>
                                          <p:spTgt spid="3">
                                            <p:txEl>
                                              <p:pRg st="1" end="1"/>
                                            </p:txEl>
                                          </p:spTgt>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a:t>
            </a:r>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4" name="İçerik Yer Tutucusu 3"/>
          <p:cNvSpPr>
            <a:spLocks noGrp="1"/>
          </p:cNvSpPr>
          <p:nvPr>
            <p:ph idx="1"/>
          </p:nvPr>
        </p:nvSpPr>
        <p:spPr/>
        <p:txBody>
          <a:bodyPr>
            <a:normAutofit/>
          </a:bodyPr>
          <a:lstStyle/>
          <a:p>
            <a:pPr marL="64008" indent="0">
              <a:buNone/>
            </a:pPr>
            <a:r>
              <a:rPr lang="tr-TR" sz="2400" dirty="0">
                <a:latin typeface="Times New Roman" pitchFamily="18" charset="0"/>
                <a:cs typeface="Times New Roman" pitchFamily="18" charset="0"/>
              </a:rPr>
              <a:t>I. Şiirlerinde Türkçenin güzelliği açıkça görülür.</a:t>
            </a:r>
          </a:p>
          <a:p>
            <a:pPr marL="64008" indent="0">
              <a:buNone/>
            </a:pPr>
            <a:r>
              <a:rPr lang="tr-TR" sz="2400" dirty="0">
                <a:latin typeface="Times New Roman" pitchFamily="18" charset="0"/>
                <a:cs typeface="Times New Roman" pitchFamily="18" charset="0"/>
              </a:rPr>
              <a:t>II. </a:t>
            </a:r>
            <a:r>
              <a:rPr lang="tr-TR" sz="2400" dirty="0" err="1">
                <a:latin typeface="Times New Roman" pitchFamily="18" charset="0"/>
                <a:cs typeface="Times New Roman" pitchFamily="18" charset="0"/>
              </a:rPr>
              <a:t>Ankaralı’lar</a:t>
            </a:r>
            <a:r>
              <a:rPr lang="tr-TR" sz="2400" dirty="0">
                <a:latin typeface="Times New Roman" pitchFamily="18" charset="0"/>
                <a:cs typeface="Times New Roman" pitchFamily="18" charset="0"/>
              </a:rPr>
              <a:t> 23 Nisan etkinliklerinde çok eğlendi.</a:t>
            </a:r>
          </a:p>
          <a:p>
            <a:pPr marL="64008" indent="0">
              <a:buNone/>
            </a:pPr>
            <a:r>
              <a:rPr lang="tr-TR" sz="2400" dirty="0">
                <a:latin typeface="Times New Roman" pitchFamily="18" charset="0"/>
                <a:cs typeface="Times New Roman" pitchFamily="18" charset="0"/>
              </a:rPr>
              <a:t> III. Cumhuriyet Meydanı’nda Zafer bayramı kutlandı. </a:t>
            </a:r>
          </a:p>
          <a:p>
            <a:pPr marL="64008" indent="0">
              <a:buNone/>
            </a:pPr>
            <a:r>
              <a:rPr lang="tr-TR" sz="2400" dirty="0">
                <a:latin typeface="Times New Roman" pitchFamily="18" charset="0"/>
                <a:cs typeface="Times New Roman" pitchFamily="18" charset="0"/>
              </a:rPr>
              <a:t>IV. Ufaklık, basamakları ikişer ikişer çıkıyordu.</a:t>
            </a:r>
          </a:p>
          <a:p>
            <a:pPr marL="64008" indent="0">
              <a:buNone/>
            </a:pPr>
            <a:r>
              <a:rPr lang="tr-TR" sz="2400" dirty="0">
                <a:latin typeface="Times New Roman" pitchFamily="18" charset="0"/>
                <a:cs typeface="Times New Roman" pitchFamily="18" charset="0"/>
              </a:rPr>
              <a:t> Numaralanmış cümlelerin hangilerinde yazım yanlışı vardır?</a:t>
            </a:r>
          </a:p>
          <a:p>
            <a:pPr marL="64008" indent="0">
              <a:buNone/>
            </a:pPr>
            <a:r>
              <a:rPr lang="tr-TR" sz="2400" dirty="0">
                <a:latin typeface="Times New Roman" pitchFamily="18" charset="0"/>
                <a:cs typeface="Times New Roman" pitchFamily="18" charset="0"/>
              </a:rPr>
              <a:t> A) I ve II</a:t>
            </a:r>
          </a:p>
          <a:p>
            <a:pPr marL="64008" indent="0">
              <a:buNone/>
            </a:pPr>
            <a:r>
              <a:rPr lang="tr-TR" sz="2400" dirty="0">
                <a:latin typeface="Times New Roman" pitchFamily="18" charset="0"/>
                <a:cs typeface="Times New Roman" pitchFamily="18" charset="0"/>
              </a:rPr>
              <a:t> B) I ve IV </a:t>
            </a:r>
          </a:p>
          <a:p>
            <a:pPr marL="64008" indent="0">
              <a:buNone/>
            </a:pPr>
            <a:r>
              <a:rPr lang="tr-TR" sz="2400" dirty="0">
                <a:latin typeface="Times New Roman" pitchFamily="18" charset="0"/>
                <a:cs typeface="Times New Roman" pitchFamily="18" charset="0"/>
              </a:rPr>
              <a:t>C) II ve III</a:t>
            </a:r>
          </a:p>
          <a:p>
            <a:pPr marL="64008" indent="0">
              <a:buNone/>
            </a:pPr>
            <a:r>
              <a:rPr lang="tr-TR" sz="2400" dirty="0">
                <a:latin typeface="Times New Roman" pitchFamily="18" charset="0"/>
                <a:cs typeface="Times New Roman" pitchFamily="18" charset="0"/>
              </a:rPr>
              <a:t> D) III ve IV</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
        <p:nvSpPr>
          <p:cNvPr id="5" name="Altbilgi Yer Tutucusu 4"/>
          <p:cNvSpPr>
            <a:spLocks noGrp="1"/>
          </p:cNvSpPr>
          <p:nvPr>
            <p:ph type="ftr" sz="quarter" idx="11"/>
          </p:nvPr>
        </p:nvSpPr>
        <p:spPr/>
        <p:txBody>
          <a:bodyPr/>
          <a:lstStyle/>
          <a:p>
            <a:r>
              <a:rPr lang="tr-TR" sz="15000" dirty="0"/>
              <a:t>C</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SORU-2</a:t>
            </a:r>
          </a:p>
        </p:txBody>
      </p:sp>
      <p:sp>
        <p:nvSpPr>
          <p:cNvPr id="3" name="2 İçerik Yer Tutucusu"/>
          <p:cNvSpPr>
            <a:spLocks noGrp="1"/>
          </p:cNvSpPr>
          <p:nvPr>
            <p:ph idx="1"/>
          </p:nvPr>
        </p:nvSpPr>
        <p:spPr>
          <a:xfrm>
            <a:off x="457200" y="1882808"/>
            <a:ext cx="8229600" cy="4282496"/>
          </a:xfrm>
        </p:spPr>
        <p:txBody>
          <a:bodyPr>
            <a:normAutofit lnSpcReduction="10000"/>
          </a:bodyPr>
          <a:lstStyle/>
          <a:p>
            <a:pPr>
              <a:buNone/>
            </a:pPr>
            <a:endParaRPr lang="tr-TR" sz="2400" b="1" dirty="0">
              <a:latin typeface="Times New Roman" pitchFamily="18" charset="0"/>
              <a:cs typeface="Times New Roman" pitchFamily="18" charset="0"/>
            </a:endParaRPr>
          </a:p>
          <a:p>
            <a:pPr>
              <a:buNone/>
            </a:pPr>
            <a:r>
              <a:rPr lang="tr-TR" sz="2400" b="1" dirty="0">
                <a:latin typeface="Times New Roman" pitchFamily="18" charset="0"/>
                <a:cs typeface="Times New Roman" pitchFamily="18" charset="0"/>
              </a:rPr>
              <a:t>   </a:t>
            </a:r>
          </a:p>
          <a:p>
            <a:pPr>
              <a:buNone/>
            </a:pPr>
            <a:r>
              <a:rPr lang="tr-TR" sz="2400" dirty="0">
                <a:latin typeface="Times New Roman" pitchFamily="18" charset="0"/>
                <a:cs typeface="Times New Roman" pitchFamily="18" charset="0"/>
              </a:rPr>
              <a:t>Söğüt dallarında hasta serçeler</a:t>
            </a:r>
          </a:p>
          <a:p>
            <a:pPr>
              <a:buNone/>
            </a:pPr>
            <a:r>
              <a:rPr lang="tr-TR" sz="2400" dirty="0">
                <a:latin typeface="Times New Roman" pitchFamily="18" charset="0"/>
                <a:cs typeface="Times New Roman" pitchFamily="18" charset="0"/>
              </a:rPr>
              <a:t> Eski akın destanını heceler </a:t>
            </a:r>
          </a:p>
          <a:p>
            <a:pPr>
              <a:buNone/>
            </a:pPr>
            <a:r>
              <a:rPr lang="tr-TR" sz="2400" dirty="0">
                <a:latin typeface="Times New Roman" pitchFamily="18" charset="0"/>
                <a:cs typeface="Times New Roman" pitchFamily="18" charset="0"/>
              </a:rPr>
              <a:t>Tuna ağlıyormuş bazı geceler </a:t>
            </a:r>
          </a:p>
          <a:p>
            <a:pPr>
              <a:buNone/>
            </a:pPr>
            <a:r>
              <a:rPr lang="tr-TR" sz="2400" dirty="0">
                <a:latin typeface="Times New Roman" pitchFamily="18" charset="0"/>
                <a:cs typeface="Times New Roman" pitchFamily="18" charset="0"/>
              </a:rPr>
              <a:t>Göğsünde kefensiz şehitler varmış</a:t>
            </a:r>
          </a:p>
          <a:p>
            <a:pPr>
              <a:buNone/>
            </a:pPr>
            <a:r>
              <a:rPr lang="tr-TR" sz="2400" dirty="0">
                <a:latin typeface="Times New Roman" pitchFamily="18" charset="0"/>
                <a:cs typeface="Times New Roman" pitchFamily="18" charset="0"/>
              </a:rPr>
              <a:t> Bu dörtlükte aşağıdakilerden hangisi kişileştirilmiştir?</a:t>
            </a:r>
          </a:p>
          <a:p>
            <a:pPr>
              <a:buNone/>
            </a:pPr>
            <a:r>
              <a:rPr lang="tr-TR" sz="2400" dirty="0">
                <a:latin typeface="Times New Roman" pitchFamily="18" charset="0"/>
                <a:cs typeface="Times New Roman" pitchFamily="18" charset="0"/>
              </a:rPr>
              <a:t> A) Söğüt      B) Gece         C) Serçe           D) Dal</a:t>
            </a:r>
          </a:p>
          <a:p>
            <a:pPr>
              <a:buNone/>
            </a:pPr>
            <a:r>
              <a:rPr lang="tr-TR" sz="2400" dirty="0">
                <a:latin typeface="Times New Roman" pitchFamily="18" charset="0"/>
                <a:cs typeface="Times New Roman" pitchFamily="18" charset="0"/>
              </a:rPr>
              <a:t>     </a:t>
            </a:r>
          </a:p>
          <a:p>
            <a:pPr>
              <a:buNone/>
            </a:pPr>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 </a:t>
            </a:r>
          </a:p>
        </p:txBody>
      </p:sp>
      <p:pic>
        <p:nvPicPr>
          <p:cNvPr id="6"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7" presetClass="entr" presetSubtype="0" fill="hold" grpId="0"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fade">
                                      <p:cBhvr>
                                        <p:cTn id="44" dur="1000"/>
                                        <p:tgtEl>
                                          <p:spTgt spid="3">
                                            <p:txEl>
                                              <p:pRg st="5" end="5"/>
                                            </p:txEl>
                                          </p:spTgt>
                                        </p:tgtEl>
                                      </p:cBhvr>
                                    </p:animEffect>
                                    <p:anim calcmode="lin" valueType="num">
                                      <p:cBhvr>
                                        <p:cTn id="4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6"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7" presetClass="entr" presetSubtype="0" fill="hold" grpId="0" nodeType="click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fade">
                                      <p:cBhvr>
                                        <p:cTn id="52" dur="1000"/>
                                        <p:tgtEl>
                                          <p:spTgt spid="3">
                                            <p:txEl>
                                              <p:pRg st="6" end="6"/>
                                            </p:txEl>
                                          </p:spTgt>
                                        </p:tgtEl>
                                      </p:cBhvr>
                                    </p:animEffect>
                                    <p:anim calcmode="lin" valueType="num">
                                      <p:cBhvr>
                                        <p:cTn id="5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4"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3">
                                            <p:txEl>
                                              <p:pRg st="7" end="7"/>
                                            </p:txEl>
                                          </p:spTgt>
                                        </p:tgtEl>
                                        <p:attrNameLst>
                                          <p:attrName>style.visibility</p:attrName>
                                        </p:attrNameLst>
                                      </p:cBhvr>
                                      <p:to>
                                        <p:strVal val="visible"/>
                                      </p:to>
                                    </p:set>
                                    <p:animEffect transition="in" filter="fade">
                                      <p:cBhvr>
                                        <p:cTn id="60" dur="1000"/>
                                        <p:tgtEl>
                                          <p:spTgt spid="3">
                                            <p:txEl>
                                              <p:pRg st="7" end="7"/>
                                            </p:txEl>
                                          </p:spTgt>
                                        </p:tgtEl>
                                      </p:cBhvr>
                                    </p:animEffect>
                                    <p:anim calcmode="lin" valueType="num">
                                      <p:cBhvr>
                                        <p:cTn id="6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2" dur="9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3">
                                            <p:txEl>
                                              <p:pRg st="7" end="7"/>
                                            </p:txEl>
                                          </p:spTgt>
                                        </p:tgtEl>
                                        <p:attrNameLst>
                                          <p:attrName>ppt_y</p:attrName>
                                        </p:attrNameLst>
                                      </p:cBhvr>
                                      <p:tavLst>
                                        <p:tav tm="0">
                                          <p:val>
                                            <p:strVal val="#ppt_y-.03"/>
                                          </p:val>
                                        </p:tav>
                                        <p:tav tm="100000">
                                          <p:val>
                                            <p:strVal val="#ppt_y"/>
                                          </p:val>
                                        </p:tav>
                                      </p:tavLst>
                                    </p:anim>
                                  </p:childTnLst>
                                </p:cTn>
                              </p:par>
                              <p:par>
                                <p:cTn id="64" presetID="37" presetClass="entr" presetSubtype="0" fill="hold" grpId="0" nodeType="withEffect">
                                  <p:stCondLst>
                                    <p:cond delay="0"/>
                                  </p:stCondLst>
                                  <p:childTnLst>
                                    <p:set>
                                      <p:cBhvr>
                                        <p:cTn id="65" dur="1" fill="hold">
                                          <p:stCondLst>
                                            <p:cond delay="0"/>
                                          </p:stCondLst>
                                        </p:cTn>
                                        <p:tgtEl>
                                          <p:spTgt spid="3">
                                            <p:txEl>
                                              <p:pRg st="8" end="8"/>
                                            </p:txEl>
                                          </p:spTgt>
                                        </p:tgtEl>
                                        <p:attrNameLst>
                                          <p:attrName>style.visibility</p:attrName>
                                        </p:attrNameLst>
                                      </p:cBhvr>
                                      <p:to>
                                        <p:strVal val="visible"/>
                                      </p:to>
                                    </p:set>
                                    <p:animEffect transition="in" filter="fade">
                                      <p:cBhvr>
                                        <p:cTn id="66" dur="1000"/>
                                        <p:tgtEl>
                                          <p:spTgt spid="3">
                                            <p:txEl>
                                              <p:pRg st="8" end="8"/>
                                            </p:txEl>
                                          </p:spTgt>
                                        </p:tgtEl>
                                      </p:cBhvr>
                                    </p:animEffect>
                                    <p:anim calcmode="lin" valueType="num">
                                      <p:cBhvr>
                                        <p:cTn id="6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8" dur="9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3">
                                            <p:txEl>
                                              <p:pRg st="8" end="8"/>
                                            </p:txEl>
                                          </p:spTgt>
                                        </p:tgtEl>
                                        <p:attrNameLst>
                                          <p:attrName>ppt_y</p:attrName>
                                        </p:attrNameLst>
                                      </p:cBhvr>
                                      <p:tavLst>
                                        <p:tav tm="0">
                                          <p:val>
                                            <p:strVal val="#ppt_y-.03"/>
                                          </p:val>
                                        </p:tav>
                                        <p:tav tm="100000">
                                          <p:val>
                                            <p:strVal val="#ppt_y"/>
                                          </p:val>
                                        </p:tav>
                                      </p:tavLst>
                                    </p:anim>
                                  </p:childTnLst>
                                </p:cTn>
                              </p:par>
                              <p:par>
                                <p:cTn id="70" presetID="37" presetClass="entr" presetSubtype="0" fill="hold" grpId="0" nodeType="withEffect">
                                  <p:stCondLst>
                                    <p:cond delay="0"/>
                                  </p:stCondLst>
                                  <p:childTnLst>
                                    <p:set>
                                      <p:cBhvr>
                                        <p:cTn id="71" dur="1" fill="hold">
                                          <p:stCondLst>
                                            <p:cond delay="0"/>
                                          </p:stCondLst>
                                        </p:cTn>
                                        <p:tgtEl>
                                          <p:spTgt spid="3">
                                            <p:txEl>
                                              <p:pRg st="9" end="9"/>
                                            </p:txEl>
                                          </p:spTgt>
                                        </p:tgtEl>
                                        <p:attrNameLst>
                                          <p:attrName>style.visibility</p:attrName>
                                        </p:attrNameLst>
                                      </p:cBhvr>
                                      <p:to>
                                        <p:strVal val="visible"/>
                                      </p:to>
                                    </p:set>
                                    <p:animEffect transition="in" filter="fade">
                                      <p:cBhvr>
                                        <p:cTn id="72" dur="1000"/>
                                        <p:tgtEl>
                                          <p:spTgt spid="3">
                                            <p:txEl>
                                              <p:pRg st="9" end="9"/>
                                            </p:txEl>
                                          </p:spTgt>
                                        </p:tgtEl>
                                      </p:cBhvr>
                                    </p:animEffect>
                                    <p:anim calcmode="lin" valueType="num">
                                      <p:cBhvr>
                                        <p:cTn id="7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4" dur="9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75" dur="100" accel="100000" fill="hold">
                                          <p:stCondLst>
                                            <p:cond delay="9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CEVAP-2</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
        <p:nvSpPr>
          <p:cNvPr id="6" name="İçerik Yer Tutucusu 5"/>
          <p:cNvSpPr>
            <a:spLocks noGrp="1"/>
          </p:cNvSpPr>
          <p:nvPr>
            <p:ph idx="1"/>
          </p:nvPr>
        </p:nvSpPr>
        <p:spPr/>
        <p:txBody>
          <a:bodyPr>
            <a:normAutofit/>
          </a:bodyPr>
          <a:lstStyle/>
          <a:p>
            <a:pPr marL="64008" indent="0">
              <a:buNone/>
            </a:pPr>
            <a:r>
              <a:rPr lang="tr-TR" sz="15000" dirty="0"/>
              <a:t>     C</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 SORU-3</a:t>
            </a:r>
          </a:p>
        </p:txBody>
      </p:sp>
      <p:sp>
        <p:nvSpPr>
          <p:cNvPr id="3" name="2 İçerik Yer Tutucusu"/>
          <p:cNvSpPr>
            <a:spLocks noGrp="1"/>
          </p:cNvSpPr>
          <p:nvPr>
            <p:ph idx="1"/>
          </p:nvPr>
        </p:nvSpPr>
        <p:spPr>
          <a:xfrm>
            <a:off x="395536" y="1340768"/>
            <a:ext cx="8229600" cy="4572000"/>
          </a:xfrm>
        </p:spPr>
        <p:txBody>
          <a:bodyPr/>
          <a:lstStyle/>
          <a:p>
            <a:pPr>
              <a:buNone/>
            </a:pPr>
            <a:endParaRPr lang="tr-TR" dirty="0"/>
          </a:p>
          <a:p>
            <a:pPr>
              <a:buNone/>
            </a:pPr>
            <a:r>
              <a:rPr lang="tr-TR" b="1" dirty="0"/>
              <a:t>    </a:t>
            </a:r>
            <a:endParaRPr lang="tr-TR" sz="3600" b="1" dirty="0"/>
          </a:p>
          <a:p>
            <a:pPr>
              <a:buNone/>
            </a:pPr>
            <a:r>
              <a:rPr lang="tr-TR" dirty="0"/>
              <a:t>   </a:t>
            </a:r>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412776"/>
            <a:ext cx="7776864" cy="4320480"/>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CEVAP-3</a:t>
            </a:r>
          </a:p>
        </p:txBody>
      </p:sp>
      <p:sp>
        <p:nvSpPr>
          <p:cNvPr id="3" name="2 İçerik Yer Tutucusu"/>
          <p:cNvSpPr>
            <a:spLocks noGrp="1"/>
          </p:cNvSpPr>
          <p:nvPr>
            <p:ph idx="1"/>
          </p:nvPr>
        </p:nvSpPr>
        <p:spPr>
          <a:xfrm>
            <a:off x="457200" y="1882808"/>
            <a:ext cx="8229600" cy="3130368"/>
          </a:xfrm>
        </p:spPr>
        <p:txBody>
          <a:bodyPr>
            <a:normAutofit fontScale="92500" lnSpcReduction="20000"/>
          </a:bodyPr>
          <a:lstStyle/>
          <a:p>
            <a:pPr>
              <a:buNone/>
            </a:pPr>
            <a:endParaRPr lang="tr-TR" dirty="0"/>
          </a:p>
          <a:p>
            <a:pPr>
              <a:buNone/>
            </a:pPr>
            <a:r>
              <a:rPr lang="tr-TR" b="1" dirty="0"/>
              <a:t>                        </a:t>
            </a:r>
            <a:endParaRPr lang="tr-TR" sz="15000" b="1" dirty="0"/>
          </a:p>
          <a:p>
            <a:pPr>
              <a:buNone/>
            </a:pPr>
            <a:r>
              <a:rPr lang="tr-TR" sz="15000" b="1" dirty="0"/>
              <a:t>	     A</a:t>
            </a:r>
            <a:endParaRPr lang="tr-TR" sz="3600" b="1"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anim calcmode="lin" valueType="num">
                                      <p:cBhvr>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45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4" dur="50" accel="100000" fill="hold">
                                          <p:stCondLst>
                                            <p:cond delay="45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anlı">
  <a:themeElements>
    <a:clrScheme name="Canlı">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anlı">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nlı">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2938</TotalTime>
  <Words>1127</Words>
  <Application>Microsoft Office PowerPoint</Application>
  <PresentationFormat>Ekran Gösterisi (4:3)</PresentationFormat>
  <Paragraphs>286</Paragraphs>
  <Slides>54</Slides>
  <Notes>1</Notes>
  <HiddenSlides>0</HiddenSlides>
  <MMClips>0</MMClips>
  <ScaleCrop>false</ScaleCrop>
  <HeadingPairs>
    <vt:vector size="4" baseType="variant">
      <vt:variant>
        <vt:lpstr>Tema</vt:lpstr>
      </vt:variant>
      <vt:variant>
        <vt:i4>1</vt:i4>
      </vt:variant>
      <vt:variant>
        <vt:lpstr>Slayt Başlıkları</vt:lpstr>
      </vt:variant>
      <vt:variant>
        <vt:i4>54</vt:i4>
      </vt:variant>
    </vt:vector>
  </HeadingPairs>
  <TitlesOfParts>
    <vt:vector size="55" baseType="lpstr">
      <vt:lpstr>Canlı</vt:lpstr>
      <vt:lpstr>        2023-2024 EĞİTİM ÖĞRETİM YILI MUSTAFA ÖZKAYA ORTAOKULU </vt:lpstr>
      <vt:lpstr>PowerPoint Sunusu</vt:lpstr>
      <vt:lpstr>BU YARIŞMANIN GAYESİ HEM EĞLENMEK HEM ÖĞRENMEKTİR.</vt:lpstr>
      <vt:lpstr>YARIŞMACILAR</vt:lpstr>
      <vt:lpstr>YARIŞMACILAR</vt:lpstr>
      <vt:lpstr>HAZIR MISINIZ?</vt:lpstr>
      <vt:lpstr>PowerPoint Sunusu</vt:lpstr>
      <vt:lpstr>SORU-1</vt:lpstr>
      <vt:lpstr>CEVAP-1</vt:lpstr>
      <vt:lpstr>SORU-2</vt:lpstr>
      <vt:lpstr> CEVAP-2</vt:lpstr>
      <vt:lpstr>SORU-3</vt:lpstr>
      <vt:lpstr>CEVAP-3</vt:lpstr>
      <vt:lpstr>SORU-4</vt:lpstr>
      <vt:lpstr> CEVAP-4</vt:lpstr>
      <vt:lpstr>SORU-5</vt:lpstr>
      <vt:lpstr> CEVAP-5</vt:lpstr>
      <vt:lpstr>SORU-6</vt:lpstr>
      <vt:lpstr>CEVAP-6</vt:lpstr>
      <vt:lpstr>PowerPoint Sunusu</vt:lpstr>
      <vt:lpstr>    CEVAP-7                        C</vt:lpstr>
      <vt:lpstr>SORU-8</vt:lpstr>
      <vt:lpstr>CEVAP-8</vt:lpstr>
      <vt:lpstr>SORU-9</vt:lpstr>
      <vt:lpstr>CEVAP-9</vt:lpstr>
      <vt:lpstr>SORU-10</vt:lpstr>
      <vt:lpstr>CEVAP-10</vt:lpstr>
      <vt:lpstr>SORU-11</vt:lpstr>
      <vt:lpstr>CEVAP-11</vt:lpstr>
      <vt:lpstr>SORU-12</vt:lpstr>
      <vt:lpstr> CEVAP-12</vt:lpstr>
      <vt:lpstr>SORU-13</vt:lpstr>
      <vt:lpstr>CEVAP-13</vt:lpstr>
      <vt:lpstr>SORU-14</vt:lpstr>
      <vt:lpstr>CEVAP-14</vt:lpstr>
      <vt:lpstr>SORU-15</vt:lpstr>
      <vt:lpstr>CEVAP-15</vt:lpstr>
      <vt:lpstr>SORU-16</vt:lpstr>
      <vt:lpstr>CEVAP-16</vt:lpstr>
      <vt:lpstr>SORU-17</vt:lpstr>
      <vt:lpstr>CEVAP-17</vt:lpstr>
      <vt:lpstr>SORU-18</vt:lpstr>
      <vt:lpstr>CEVAP-18</vt:lpstr>
      <vt:lpstr>SORU-19</vt:lpstr>
      <vt:lpstr>CEVAP-19</vt:lpstr>
      <vt:lpstr>SORU-20</vt:lpstr>
      <vt:lpstr>CEVAP-20</vt:lpstr>
      <vt:lpstr>PowerPoint Sunusu</vt:lpstr>
      <vt:lpstr>SORU-1</vt:lpstr>
      <vt:lpstr>CEVAP-1</vt:lpstr>
      <vt:lpstr>SORU-2</vt:lpstr>
      <vt:lpstr>CEVAP-2</vt:lpstr>
      <vt:lpstr> SORU-3</vt:lpstr>
      <vt:lpstr>CEVAP-3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SORU-1</dc:title>
  <dc:creator>exper</dc:creator>
  <cp:lastModifiedBy>Arife Çal</cp:lastModifiedBy>
  <cp:revision>245</cp:revision>
  <dcterms:created xsi:type="dcterms:W3CDTF">2013-04-24T09:02:17Z</dcterms:created>
  <dcterms:modified xsi:type="dcterms:W3CDTF">2024-01-10T07:44:56Z</dcterms:modified>
</cp:coreProperties>
</file>