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54"/>
  </p:notesMasterIdLst>
  <p:sldIdLst>
    <p:sldId id="256" r:id="rId2"/>
    <p:sldId id="331" r:id="rId3"/>
    <p:sldId id="328" r:id="rId4"/>
    <p:sldId id="333" r:id="rId5"/>
    <p:sldId id="334" r:id="rId6"/>
    <p:sldId id="329" r:id="rId7"/>
    <p:sldId id="330" r:id="rId8"/>
    <p:sldId id="281" r:id="rId9"/>
    <p:sldId id="257" r:id="rId10"/>
    <p:sldId id="258" r:id="rId11"/>
    <p:sldId id="259" r:id="rId12"/>
    <p:sldId id="260" r:id="rId13"/>
    <p:sldId id="261" r:id="rId14"/>
    <p:sldId id="262" r:id="rId15"/>
    <p:sldId id="263" r:id="rId16"/>
    <p:sldId id="264" r:id="rId17"/>
    <p:sldId id="265" r:id="rId18"/>
    <p:sldId id="266" r:id="rId19"/>
    <p:sldId id="280" r:id="rId20"/>
    <p:sldId id="267" r:id="rId21"/>
    <p:sldId id="332"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21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54" Type="http://schemas.openxmlformats.org/officeDocument/2006/relationships/notesMaster" Target="notesMasters/notesMaster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viewProps" Target="viewProps.xml" /><Relationship Id="rId8" Type="http://schemas.openxmlformats.org/officeDocument/2006/relationships/slide" Target="slides/slide7.xml" /><Relationship Id="rId51" Type="http://schemas.openxmlformats.org/officeDocument/2006/relationships/slide" Target="slides/slide50.xml" /><Relationship Id="rId3" Type="http://schemas.openxmlformats.org/officeDocument/2006/relationships/slide" Target="slides/slide2.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B2E35D-A081-42DE-944F-8C6CD48E41CA}" type="datetimeFigureOut">
              <a:rPr lang="tr-TR" smtClean="0"/>
              <a:t>4.01.2024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3D57AD-BEFC-49B0-A37E-5F0B2F76024C}" type="slidenum">
              <a:rPr lang="tr-TR" smtClean="0"/>
              <a:t>‹#›</a:t>
            </a:fld>
            <a:endParaRPr lang="tr-TR"/>
          </a:p>
        </p:txBody>
      </p:sp>
    </p:spTree>
    <p:extLst>
      <p:ext uri="{BB962C8B-B14F-4D97-AF65-F5344CB8AC3E}">
        <p14:creationId xmlns:p14="http://schemas.microsoft.com/office/powerpoint/2010/main" val="2881129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7" name="6 İkizkenar Üçgen"/>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540544" y="776288"/>
            <a:ext cx="8062912" cy="1470025"/>
          </a:xfrm>
        </p:spPr>
        <p:txBody>
          <a:bodyPr anchor="b">
            <a:normAutofit/>
          </a:bodyPr>
          <a:lstStyle>
            <a:lvl1pPr algn="r">
              <a:defRPr sz="4400"/>
            </a:lvl1pPr>
          </a:lstStyle>
          <a:p>
            <a:r>
              <a:rPr kumimoji="0" lang="tr-TR"/>
              <a:t>Asıl başlık stili için tıklatın</a:t>
            </a:r>
            <a:endParaRPr kumimoji="0" lang="en-US"/>
          </a:p>
        </p:txBody>
      </p:sp>
      <p:sp>
        <p:nvSpPr>
          <p:cNvPr id="9" name="8 Alt Başlık"/>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28" name="27 Veri Yer Tutucusu"/>
          <p:cNvSpPr>
            <a:spLocks noGrp="1"/>
          </p:cNvSpPr>
          <p:nvPr>
            <p:ph type="dt" sz="half" idx="10"/>
          </p:nvPr>
        </p:nvSpPr>
        <p:spPr>
          <a:xfrm>
            <a:off x="1371600" y="6012656"/>
            <a:ext cx="5791200" cy="365125"/>
          </a:xfrm>
        </p:spPr>
        <p:txBody>
          <a:bodyPr tIns="0" bIns="0" anchor="t"/>
          <a:lstStyle>
            <a:lvl1pPr algn="r">
              <a:defRPr sz="1000"/>
            </a:lvl1pPr>
          </a:lstStyle>
          <a:p>
            <a:fld id="{EC120936-87DA-423E-A73E-85BF61E27EA0}" type="datetime1">
              <a:rPr lang="tr-TR" smtClean="0"/>
              <a:t>4.01.2024</a:t>
            </a:fld>
            <a:endParaRPr lang="tr-TR"/>
          </a:p>
        </p:txBody>
      </p:sp>
      <p:sp>
        <p:nvSpPr>
          <p:cNvPr id="17" name="16 Altbilgi Yer Tutucusu"/>
          <p:cNvSpPr>
            <a:spLocks noGrp="1"/>
          </p:cNvSpPr>
          <p:nvPr>
            <p:ph type="ftr" sz="quarter" idx="11"/>
          </p:nvPr>
        </p:nvSpPr>
        <p:spPr>
          <a:xfrm>
            <a:off x="1371600" y="5650704"/>
            <a:ext cx="5791200" cy="365125"/>
          </a:xfrm>
        </p:spPr>
        <p:txBody>
          <a:bodyPr tIns="0" bIns="0" anchor="b"/>
          <a:lstStyle>
            <a:lvl1pPr algn="r">
              <a:defRPr sz="1100"/>
            </a:lvl1pPr>
          </a:lstStyle>
          <a:p>
            <a:r>
              <a:rPr lang="tr-TR"/>
              <a:t>...Egitimhane.com...</a:t>
            </a:r>
          </a:p>
        </p:txBody>
      </p:sp>
      <p:sp>
        <p:nvSpPr>
          <p:cNvPr id="29" name="28 Slayt Numarası Yer Tutucusu"/>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46AEC7AB-2345-4870-98AB-0A7B095A63F0}"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399032"/>
          </a:xfrm>
        </p:spPr>
        <p:txBody>
          <a:bodyPr/>
          <a:lstStyle/>
          <a:p>
            <a:r>
              <a:rPr kumimoji="0" lang="tr-TR"/>
              <a:t>Asıl başlık stili için tıklatın</a:t>
            </a:r>
            <a:endParaRPr kumimoji="0" lang="en-US"/>
          </a:p>
        </p:txBody>
      </p:sp>
      <p:sp>
        <p:nvSpPr>
          <p:cNvPr id="3" name="2 İçerik Yer Tutucusu"/>
          <p:cNvSpPr>
            <a:spLocks noGrp="1"/>
          </p:cNvSpPr>
          <p:nvPr>
            <p:ph idx="1"/>
          </p:nvPr>
        </p:nvSpPr>
        <p:spPr>
          <a:xfrm>
            <a:off x="457200" y="1882808"/>
            <a:ext cx="8229600" cy="45720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a:xfrm>
            <a:off x="4791456" y="6480048"/>
            <a:ext cx="2133600" cy="301752"/>
          </a:xfrm>
        </p:spPr>
        <p:txBody>
          <a:bodyPr/>
          <a:lstStyle/>
          <a:p>
            <a:fld id="{583D93A8-66B2-453F-82EE-C41A40408C29}" type="datetime1">
              <a:rPr lang="tr-TR" smtClean="0"/>
              <a:t>4.01.2024</a:t>
            </a:fld>
            <a:endParaRPr lang="tr-TR"/>
          </a:p>
        </p:txBody>
      </p:sp>
      <p:sp>
        <p:nvSpPr>
          <p:cNvPr id="5" name="4 Altbilgi Yer Tutucusu"/>
          <p:cNvSpPr>
            <a:spLocks noGrp="1"/>
          </p:cNvSpPr>
          <p:nvPr>
            <p:ph type="ftr" sz="quarter" idx="11"/>
          </p:nvPr>
        </p:nvSpPr>
        <p:spPr>
          <a:xfrm>
            <a:off x="457200" y="6480969"/>
            <a:ext cx="4260056" cy="300831"/>
          </a:xfrm>
        </p:spPr>
        <p:txBody>
          <a:bodyPr/>
          <a:lstStyle/>
          <a:p>
            <a:r>
              <a:rPr lang="tr-TR"/>
              <a:t>...Egitimhane.com...</a:t>
            </a:r>
          </a:p>
        </p:txBody>
      </p:sp>
      <p:sp>
        <p:nvSpPr>
          <p:cNvPr id="6" name="5 Slayt Numarası Yer Tutucusu"/>
          <p:cNvSpPr>
            <a:spLocks noGrp="1"/>
          </p:cNvSpPr>
          <p:nvPr>
            <p:ph type="sldNum" sz="quarter" idx="12"/>
          </p:nvPr>
        </p:nvSpPr>
        <p:spPr/>
        <p:txBody>
          <a:bodyPr/>
          <a:lstStyle/>
          <a:p>
            <a:fld id="{46AEC7AB-2345-4870-98AB-0A7B095A63F0}"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9" name="8 Dik Üçgen"/>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İkizkenar Üçgen"/>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Veri Yer Tutucusu"/>
          <p:cNvSpPr>
            <a:spLocks noGrp="1"/>
          </p:cNvSpPr>
          <p:nvPr>
            <p:ph type="dt" sz="half" idx="10"/>
          </p:nvPr>
        </p:nvSpPr>
        <p:spPr>
          <a:xfrm>
            <a:off x="6955632" y="6477000"/>
            <a:ext cx="2133600" cy="304800"/>
          </a:xfrm>
        </p:spPr>
        <p:txBody>
          <a:bodyPr/>
          <a:lstStyle/>
          <a:p>
            <a:fld id="{6DEC080F-DEFC-4EF5-B1A7-4C0D05777958}" type="datetime1">
              <a:rPr lang="tr-TR" smtClean="0"/>
              <a:t>4.01.2024</a:t>
            </a:fld>
            <a:endParaRPr lang="tr-TR"/>
          </a:p>
        </p:txBody>
      </p:sp>
      <p:sp>
        <p:nvSpPr>
          <p:cNvPr id="5" name="4 Altbilgi Yer Tutucusu"/>
          <p:cNvSpPr>
            <a:spLocks noGrp="1"/>
          </p:cNvSpPr>
          <p:nvPr>
            <p:ph type="ftr" sz="quarter" idx="11"/>
          </p:nvPr>
        </p:nvSpPr>
        <p:spPr>
          <a:xfrm>
            <a:off x="2619376" y="6480969"/>
            <a:ext cx="4260056" cy="300831"/>
          </a:xfrm>
        </p:spPr>
        <p:txBody>
          <a:bodyPr/>
          <a:lstStyle/>
          <a:p>
            <a:r>
              <a:rPr lang="tr-TR"/>
              <a:t>...Egitimhane.com...</a:t>
            </a:r>
          </a:p>
        </p:txBody>
      </p:sp>
      <p:sp>
        <p:nvSpPr>
          <p:cNvPr id="6" name="5 Slayt Numarası Yer Tutucusu"/>
          <p:cNvSpPr>
            <a:spLocks noGrp="1"/>
          </p:cNvSpPr>
          <p:nvPr>
            <p:ph type="sldNum" sz="quarter" idx="12"/>
          </p:nvPr>
        </p:nvSpPr>
        <p:spPr>
          <a:xfrm>
            <a:off x="8451056" y="809624"/>
            <a:ext cx="502920" cy="300831"/>
          </a:xfrm>
        </p:spPr>
        <p:txBody>
          <a:bodyPr/>
          <a:lstStyle/>
          <a:p>
            <a:fld id="{46AEC7AB-2345-4870-98AB-0A7B095A63F0}" type="slidenum">
              <a:rPr lang="tr-TR" smtClean="0"/>
              <a:pPr/>
              <a:t>‹#›</a:t>
            </a:fld>
            <a:endParaRPr lang="tr-TR"/>
          </a:p>
        </p:txBody>
      </p:sp>
      <p:cxnSp>
        <p:nvCxnSpPr>
          <p:cNvPr id="11" name="10 Düz Bağlayıcı"/>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Düz Bağlayıcı"/>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Başlık"/>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tr-TR"/>
              <a:t>Asıl başlık stili için tıklatın</a:t>
            </a:r>
            <a:endParaRPr kumimoji="0" lang="en-US"/>
          </a:p>
        </p:txBody>
      </p:sp>
      <p:sp>
        <p:nvSpPr>
          <p:cNvPr id="3" name="2 Metin Yer Tutucusu"/>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marL="0" algn="l">
              <a:defRPr/>
            </a:lvl1pPr>
          </a:lstStyle>
          <a:p>
            <a:r>
              <a:rPr kumimoji="0" lang="tr-TR"/>
              <a:t>Asıl başlık stili için tıklatın</a:t>
            </a:r>
            <a:endParaRPr kumimoji="0" lang="en-US"/>
          </a:p>
        </p:txBody>
      </p:sp>
      <p:sp>
        <p:nvSpPr>
          <p:cNvPr id="3" name="2 İçerik Yer Tutucusu"/>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a:xfrm>
            <a:off x="4791456" y="6480969"/>
            <a:ext cx="2133600" cy="301752"/>
          </a:xfrm>
        </p:spPr>
        <p:txBody>
          <a:bodyPr/>
          <a:lstStyle/>
          <a:p>
            <a:fld id="{6418D534-3258-4F5E-A4E0-6DE9C69DBA5C}" type="datetime1">
              <a:rPr lang="tr-TR" smtClean="0"/>
              <a:t>4.01.2024</a:t>
            </a:fld>
            <a:endParaRPr lang="tr-TR"/>
          </a:p>
        </p:txBody>
      </p:sp>
      <p:sp>
        <p:nvSpPr>
          <p:cNvPr id="6" name="5 Altbilgi Yer Tutucusu"/>
          <p:cNvSpPr>
            <a:spLocks noGrp="1"/>
          </p:cNvSpPr>
          <p:nvPr>
            <p:ph type="ftr" sz="quarter" idx="11"/>
          </p:nvPr>
        </p:nvSpPr>
        <p:spPr>
          <a:xfrm>
            <a:off x="457200" y="6480969"/>
            <a:ext cx="4260056" cy="301752"/>
          </a:xfrm>
        </p:spPr>
        <p:txBody>
          <a:bodyPr/>
          <a:lstStyle/>
          <a:p>
            <a:r>
              <a:rPr lang="tr-TR"/>
              <a:t>...Egitimhane.com...</a:t>
            </a:r>
          </a:p>
        </p:txBody>
      </p:sp>
      <p:sp>
        <p:nvSpPr>
          <p:cNvPr id="7" name="6 Slayt Numarası Yer Tutucusu"/>
          <p:cNvSpPr>
            <a:spLocks noGrp="1"/>
          </p:cNvSpPr>
          <p:nvPr>
            <p:ph type="sldNum" sz="quarter" idx="12"/>
          </p:nvPr>
        </p:nvSpPr>
        <p:spPr>
          <a:xfrm>
            <a:off x="7589520" y="6480969"/>
            <a:ext cx="502920" cy="301752"/>
          </a:xfrm>
        </p:spPr>
        <p:txBody>
          <a:bodyPr/>
          <a:lstStyle/>
          <a:p>
            <a:fld id="{46AEC7AB-2345-4870-98AB-0A7B095A63F0}"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a:xfrm>
            <a:off x="4791456" y="6480969"/>
            <a:ext cx="2130552" cy="301752"/>
          </a:xfrm>
        </p:spPr>
        <p:txBody>
          <a:bodyPr/>
          <a:lstStyle/>
          <a:p>
            <a:fld id="{7CE9220C-8CD7-4C5E-A665-575EB1DCBF0B}" type="datetime1">
              <a:rPr lang="tr-TR" smtClean="0"/>
              <a:t>4.01.2024</a:t>
            </a:fld>
            <a:endParaRPr lang="tr-TR"/>
          </a:p>
        </p:txBody>
      </p:sp>
      <p:sp>
        <p:nvSpPr>
          <p:cNvPr id="8" name="7 Altbilgi Yer Tutucusu"/>
          <p:cNvSpPr>
            <a:spLocks noGrp="1"/>
          </p:cNvSpPr>
          <p:nvPr>
            <p:ph type="ftr" sz="quarter" idx="11"/>
          </p:nvPr>
        </p:nvSpPr>
        <p:spPr>
          <a:xfrm>
            <a:off x="457200" y="6480969"/>
            <a:ext cx="4261104" cy="301752"/>
          </a:xfrm>
        </p:spPr>
        <p:txBody>
          <a:bodyPr/>
          <a:lstStyle/>
          <a:p>
            <a:r>
              <a:rPr lang="tr-TR"/>
              <a:t>...Egitimhane.com...</a:t>
            </a:r>
          </a:p>
        </p:txBody>
      </p:sp>
      <p:sp>
        <p:nvSpPr>
          <p:cNvPr id="9" name="8 Slayt Numarası Yer Tutucusu"/>
          <p:cNvSpPr>
            <a:spLocks noGrp="1"/>
          </p:cNvSpPr>
          <p:nvPr>
            <p:ph type="sldNum" sz="quarter" idx="12"/>
          </p:nvPr>
        </p:nvSpPr>
        <p:spPr>
          <a:xfrm>
            <a:off x="7589520" y="6483096"/>
            <a:ext cx="502920" cy="301752"/>
          </a:xfrm>
        </p:spPr>
        <p:txBody>
          <a:bodyPr/>
          <a:lstStyle>
            <a:lvl1pPr algn="ctr">
              <a:defRPr/>
            </a:lvl1pPr>
          </a:lstStyle>
          <a:p>
            <a:fld id="{46AEC7AB-2345-4870-98AB-0A7B095A63F0}"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b="0"/>
            </a:lvl1pPr>
          </a:lstStyle>
          <a:p>
            <a:r>
              <a:rPr kumimoji="0" lang="tr-TR"/>
              <a:t>Asıl başlık stili için tıklatın</a:t>
            </a:r>
            <a:endParaRPr kumimoji="0" lang="en-US"/>
          </a:p>
        </p:txBody>
      </p:sp>
      <p:sp>
        <p:nvSpPr>
          <p:cNvPr id="3" name="2 Veri Yer Tutucusu"/>
          <p:cNvSpPr>
            <a:spLocks noGrp="1"/>
          </p:cNvSpPr>
          <p:nvPr>
            <p:ph type="dt" sz="half" idx="10"/>
          </p:nvPr>
        </p:nvSpPr>
        <p:spPr/>
        <p:txBody>
          <a:bodyPr/>
          <a:lstStyle/>
          <a:p>
            <a:fld id="{A7E69614-DA66-4183-A685-7E7E0DC99B7D}" type="datetime1">
              <a:rPr lang="tr-TR" smtClean="0"/>
              <a:t>4.01.2024</a:t>
            </a:fld>
            <a:endParaRPr lang="tr-TR"/>
          </a:p>
        </p:txBody>
      </p:sp>
      <p:sp>
        <p:nvSpPr>
          <p:cNvPr id="4" name="3 Altbilgi Yer Tutucusu"/>
          <p:cNvSpPr>
            <a:spLocks noGrp="1"/>
          </p:cNvSpPr>
          <p:nvPr>
            <p:ph type="ftr" sz="quarter" idx="11"/>
          </p:nvPr>
        </p:nvSpPr>
        <p:spPr/>
        <p:txBody>
          <a:bodyPr/>
          <a:lstStyle/>
          <a:p>
            <a:r>
              <a:rPr lang="tr-TR"/>
              <a:t>...Egitimhane.com...</a:t>
            </a:r>
          </a:p>
        </p:txBody>
      </p:sp>
      <p:sp>
        <p:nvSpPr>
          <p:cNvPr id="5" name="4 Slayt Numarası Yer Tutucusu"/>
          <p:cNvSpPr>
            <a:spLocks noGrp="1"/>
          </p:cNvSpPr>
          <p:nvPr>
            <p:ph type="sldNum" sz="quarter" idx="12"/>
          </p:nvPr>
        </p:nvSpPr>
        <p:spPr/>
        <p:txBody>
          <a:bodyPr/>
          <a:lstStyle/>
          <a:p>
            <a:fld id="{46AEC7AB-2345-4870-98AB-0A7B095A63F0}"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a:xfrm>
            <a:off x="4791456" y="6480969"/>
            <a:ext cx="2133600" cy="301752"/>
          </a:xfrm>
        </p:spPr>
        <p:txBody>
          <a:bodyPr/>
          <a:lstStyle/>
          <a:p>
            <a:fld id="{BE99B829-C4E7-4606-88B3-CC5BCF7551C9}" type="datetime1">
              <a:rPr lang="tr-TR" smtClean="0"/>
              <a:t>4.01.2024</a:t>
            </a:fld>
            <a:endParaRPr lang="tr-TR"/>
          </a:p>
        </p:txBody>
      </p:sp>
      <p:sp>
        <p:nvSpPr>
          <p:cNvPr id="3" name="2 Altbilgi Yer Tutucusu"/>
          <p:cNvSpPr>
            <a:spLocks noGrp="1"/>
          </p:cNvSpPr>
          <p:nvPr>
            <p:ph type="ftr" sz="quarter" idx="11"/>
          </p:nvPr>
        </p:nvSpPr>
        <p:spPr>
          <a:xfrm>
            <a:off x="457200" y="6481890"/>
            <a:ext cx="4260056" cy="300831"/>
          </a:xfrm>
        </p:spPr>
        <p:txBody>
          <a:bodyPr/>
          <a:lstStyle/>
          <a:p>
            <a:r>
              <a:rPr lang="tr-TR"/>
              <a:t>...Egitimhane.com...</a:t>
            </a:r>
          </a:p>
        </p:txBody>
      </p:sp>
      <p:sp>
        <p:nvSpPr>
          <p:cNvPr id="4" name="3 Slayt Numarası Yer Tutucusu"/>
          <p:cNvSpPr>
            <a:spLocks noGrp="1"/>
          </p:cNvSpPr>
          <p:nvPr>
            <p:ph type="sldNum" sz="quarter" idx="12"/>
          </p:nvPr>
        </p:nvSpPr>
        <p:spPr>
          <a:xfrm>
            <a:off x="7589520" y="6480969"/>
            <a:ext cx="502920" cy="301752"/>
          </a:xfrm>
        </p:spPr>
        <p:txBody>
          <a:bodyPr/>
          <a:lstStyle/>
          <a:p>
            <a:fld id="{46AEC7AB-2345-4870-98AB-0A7B095A63F0}"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tr-TR"/>
              <a:t>Asıl başlık stili için tıklatın</a:t>
            </a:r>
            <a:endParaRPr kumimoji="0" lang="en-US"/>
          </a:p>
        </p:txBody>
      </p:sp>
      <p:sp>
        <p:nvSpPr>
          <p:cNvPr id="3" name="2 Metin Yer Tutucusu"/>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a:xfrm>
            <a:off x="6278976" y="6556248"/>
            <a:ext cx="2133600" cy="301752"/>
          </a:xfrm>
        </p:spPr>
        <p:txBody>
          <a:bodyPr/>
          <a:lstStyle>
            <a:lvl1pPr>
              <a:defRPr sz="900"/>
            </a:lvl1pPr>
          </a:lstStyle>
          <a:p>
            <a:fld id="{D40439F0-E1F6-43E2-8AD5-7E60D1DE3472}" type="datetime1">
              <a:rPr lang="tr-TR" smtClean="0"/>
              <a:t>4.01.2024</a:t>
            </a:fld>
            <a:endParaRPr lang="tr-TR"/>
          </a:p>
        </p:txBody>
      </p:sp>
      <p:sp>
        <p:nvSpPr>
          <p:cNvPr id="6" name="5 Altbilgi Yer Tutucusu"/>
          <p:cNvSpPr>
            <a:spLocks noGrp="1"/>
          </p:cNvSpPr>
          <p:nvPr>
            <p:ph type="ftr" sz="quarter" idx="11"/>
          </p:nvPr>
        </p:nvSpPr>
        <p:spPr>
          <a:xfrm>
            <a:off x="1135856" y="6556248"/>
            <a:ext cx="5143120" cy="301752"/>
          </a:xfrm>
        </p:spPr>
        <p:txBody>
          <a:bodyPr/>
          <a:lstStyle>
            <a:lvl1pPr>
              <a:defRPr sz="900"/>
            </a:lvl1pPr>
          </a:lstStyle>
          <a:p>
            <a:r>
              <a:rPr lang="tr-TR"/>
              <a:t>...Egitimhane.com...</a:t>
            </a:r>
          </a:p>
        </p:txBody>
      </p:sp>
      <p:sp>
        <p:nvSpPr>
          <p:cNvPr id="7" name="6 Slayt Numarası Yer Tutucusu"/>
          <p:cNvSpPr>
            <a:spLocks noGrp="1"/>
          </p:cNvSpPr>
          <p:nvPr>
            <p:ph type="sldNum" sz="quarter" idx="12"/>
          </p:nvPr>
        </p:nvSpPr>
        <p:spPr>
          <a:xfrm>
            <a:off x="8410576" y="6556248"/>
            <a:ext cx="502920" cy="301752"/>
          </a:xfrm>
        </p:spPr>
        <p:txBody>
          <a:bodyPr/>
          <a:lstStyle>
            <a:lvl1pPr>
              <a:defRPr sz="900"/>
            </a:lvl1pPr>
          </a:lstStyle>
          <a:p>
            <a:fld id="{46AEC7AB-2345-4870-98AB-0A7B095A63F0}"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tr-TR"/>
              <a:t>Asıl başlık stili için tıklatın</a:t>
            </a:r>
            <a:endParaRPr kumimoji="0" lang="en-US"/>
          </a:p>
        </p:txBody>
      </p:sp>
      <p:sp>
        <p:nvSpPr>
          <p:cNvPr id="3" name="2 Resim Yer Tutucusu"/>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tr-TR"/>
              <a:t>Resim eklemek için simgeyi tıklatın</a:t>
            </a:r>
            <a:endParaRPr kumimoji="0" lang="en-US" dirty="0"/>
          </a:p>
        </p:txBody>
      </p:sp>
      <p:sp>
        <p:nvSpPr>
          <p:cNvPr id="4" name="3 Metin Yer Tutucusu"/>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tr-TR"/>
              <a:t>Asıl metin stillerini düzenlemek için tıklatın</a:t>
            </a:r>
          </a:p>
        </p:txBody>
      </p:sp>
      <p:sp>
        <p:nvSpPr>
          <p:cNvPr id="5" name="4 Veri Yer Tutucusu"/>
          <p:cNvSpPr>
            <a:spLocks noGrp="1"/>
          </p:cNvSpPr>
          <p:nvPr>
            <p:ph type="dt" sz="half" idx="10"/>
          </p:nvPr>
        </p:nvSpPr>
        <p:spPr>
          <a:xfrm>
            <a:off x="6108192" y="6556248"/>
            <a:ext cx="2103120" cy="301752"/>
          </a:xfrm>
        </p:spPr>
        <p:txBody>
          <a:bodyPr/>
          <a:lstStyle>
            <a:lvl1pPr>
              <a:defRPr sz="900"/>
            </a:lvl1pPr>
          </a:lstStyle>
          <a:p>
            <a:fld id="{1310C695-8E24-431E-A34A-7AA38BC13C9A}" type="datetime1">
              <a:rPr lang="tr-TR" smtClean="0"/>
              <a:t>4.01.2024</a:t>
            </a:fld>
            <a:endParaRPr lang="tr-TR"/>
          </a:p>
        </p:txBody>
      </p:sp>
      <p:sp>
        <p:nvSpPr>
          <p:cNvPr id="6" name="5 Altbilgi Yer Tutucusu"/>
          <p:cNvSpPr>
            <a:spLocks noGrp="1"/>
          </p:cNvSpPr>
          <p:nvPr>
            <p:ph type="ftr" sz="quarter" idx="11"/>
          </p:nvPr>
        </p:nvSpPr>
        <p:spPr>
          <a:xfrm>
            <a:off x="1170432" y="6557169"/>
            <a:ext cx="4948072" cy="301752"/>
          </a:xfrm>
        </p:spPr>
        <p:txBody>
          <a:bodyPr/>
          <a:lstStyle>
            <a:lvl1pPr>
              <a:defRPr sz="900"/>
            </a:lvl1pPr>
          </a:lstStyle>
          <a:p>
            <a:r>
              <a:rPr lang="tr-TR"/>
              <a:t>...Egitimhane.com...</a:t>
            </a:r>
          </a:p>
        </p:txBody>
      </p:sp>
      <p:sp>
        <p:nvSpPr>
          <p:cNvPr id="7" name="6 Slayt Numarası Yer Tutucusu"/>
          <p:cNvSpPr>
            <a:spLocks noGrp="1"/>
          </p:cNvSpPr>
          <p:nvPr>
            <p:ph type="sldNum" sz="quarter" idx="12"/>
          </p:nvPr>
        </p:nvSpPr>
        <p:spPr>
          <a:xfrm>
            <a:off x="8217192" y="6556248"/>
            <a:ext cx="365760" cy="301752"/>
          </a:xfrm>
        </p:spPr>
        <p:txBody>
          <a:bodyPr/>
          <a:lstStyle>
            <a:lvl1pPr algn="ctr">
              <a:defRPr sz="900"/>
            </a:lvl1pPr>
          </a:lstStyle>
          <a:p>
            <a:fld id="{46AEC7AB-2345-4870-98AB-0A7B095A63F0}"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49462823-7D34-4834-98EB-DC00161D8220}" type="datetime1">
              <a:rPr lang="tr-TR" smtClean="0"/>
              <a:t>4.01.2024</a:t>
            </a:fld>
            <a:endParaRPr lang="tr-TR"/>
          </a:p>
        </p:txBody>
      </p:sp>
      <p:sp>
        <p:nvSpPr>
          <p:cNvPr id="5" name="4 Altbilgi Yer Tutucusu"/>
          <p:cNvSpPr>
            <a:spLocks noGrp="1"/>
          </p:cNvSpPr>
          <p:nvPr>
            <p:ph type="ftr" sz="quarter" idx="11"/>
          </p:nvPr>
        </p:nvSpPr>
        <p:spPr/>
        <p:txBody>
          <a:bodyPr/>
          <a:lstStyle/>
          <a:p>
            <a:r>
              <a:rPr lang="tr-TR"/>
              <a:t>...Egitimhane.com...</a:t>
            </a:r>
          </a:p>
        </p:txBody>
      </p:sp>
      <p:sp>
        <p:nvSpPr>
          <p:cNvPr id="6" name="5 Slayt Numarası Yer Tutucusu"/>
          <p:cNvSpPr>
            <a:spLocks noGrp="1"/>
          </p:cNvSpPr>
          <p:nvPr>
            <p:ph type="sldNum" sz="quarter" idx="12"/>
          </p:nvPr>
        </p:nvSpPr>
        <p:spPr/>
        <p:txBody>
          <a:bodyPr/>
          <a:lstStyle/>
          <a:p>
            <a:fld id="{46AEC7AB-2345-4870-98AB-0A7B095A63F0}"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81800" y="381000"/>
            <a:ext cx="1905000" cy="5486400"/>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381000"/>
            <a:ext cx="6248400" cy="5486400"/>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FD6EB8ED-A26F-45CA-8D0C-DE0B14B6F6B7}" type="datetime1">
              <a:rPr lang="tr-TR" smtClean="0"/>
              <a:t>4.01.2024</a:t>
            </a:fld>
            <a:endParaRPr lang="tr-TR"/>
          </a:p>
        </p:txBody>
      </p:sp>
      <p:sp>
        <p:nvSpPr>
          <p:cNvPr id="5" name="4 Altbilgi Yer Tutucusu"/>
          <p:cNvSpPr>
            <a:spLocks noGrp="1"/>
          </p:cNvSpPr>
          <p:nvPr>
            <p:ph type="ftr" sz="quarter" idx="11"/>
          </p:nvPr>
        </p:nvSpPr>
        <p:spPr/>
        <p:txBody>
          <a:bodyPr/>
          <a:lstStyle/>
          <a:p>
            <a:r>
              <a:rPr lang="tr-TR"/>
              <a:t>...Egitimhane.com...</a:t>
            </a:r>
          </a:p>
        </p:txBody>
      </p:sp>
      <p:sp>
        <p:nvSpPr>
          <p:cNvPr id="6" name="5 Slayt Numarası Yer Tutucusu"/>
          <p:cNvSpPr>
            <a:spLocks noGrp="1"/>
          </p:cNvSpPr>
          <p:nvPr>
            <p:ph type="sldNum" sz="quarter" idx="12"/>
          </p:nvPr>
        </p:nvSpPr>
        <p:spPr/>
        <p:txBody>
          <a:bodyPr/>
          <a:lstStyle/>
          <a:p>
            <a:fld id="{46AEC7AB-2345-4870-98AB-0A7B095A63F0}"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1" name="10 Dik Üçgen"/>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Düz Bağlayıcı"/>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Düz Bağlayıcı"/>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Başlık Yer Tutucusu"/>
          <p:cNvSpPr>
            <a:spLocks noGrp="1"/>
          </p:cNvSpPr>
          <p:nvPr>
            <p:ph type="title"/>
          </p:nvPr>
        </p:nvSpPr>
        <p:spPr>
          <a:xfrm>
            <a:off x="457200" y="267494"/>
            <a:ext cx="8229600" cy="1399032"/>
          </a:xfrm>
          <a:prstGeom prst="rect">
            <a:avLst/>
          </a:prstGeom>
        </p:spPr>
        <p:txBody>
          <a:bodyPr vert="horz" anchor="ctr">
            <a:normAutofit/>
          </a:bodyPr>
          <a:lstStyle/>
          <a:p>
            <a:r>
              <a:rPr kumimoji="0" lang="tr-TR"/>
              <a:t>Asıl başlık stili için tıklatın</a:t>
            </a:r>
            <a:endParaRPr kumimoji="0" lang="en-US"/>
          </a:p>
        </p:txBody>
      </p:sp>
      <p:sp>
        <p:nvSpPr>
          <p:cNvPr id="13" name="12 Metin Yer Tutucusu"/>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4" name="13 Veri Yer Tutucusu"/>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C77A9242-9C69-427B-BEDD-A04509166EB5}" type="datetime1">
              <a:rPr lang="tr-TR" smtClean="0"/>
              <a:t>4.01.2024</a:t>
            </a:fld>
            <a:endParaRPr lang="tr-TR"/>
          </a:p>
        </p:txBody>
      </p:sp>
      <p:sp>
        <p:nvSpPr>
          <p:cNvPr id="3" name="2 Altbilgi Yer Tutucusu"/>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r>
              <a:rPr lang="tr-TR"/>
              <a:t>...Egitimhane.com...</a:t>
            </a:r>
          </a:p>
        </p:txBody>
      </p:sp>
      <p:sp>
        <p:nvSpPr>
          <p:cNvPr id="23" name="22 Slayt Numarası Yer Tutucusu"/>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46AEC7AB-2345-4870-98AB-0A7B095A63F0}"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dt="0"/>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3" Type="http://schemas.openxmlformats.org/officeDocument/2006/relationships/image" Target="../media/image8.jpe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9.jpe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3" Type="http://schemas.openxmlformats.org/officeDocument/2006/relationships/image" Target="../media/image10.jpe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3" Type="http://schemas.openxmlformats.org/officeDocument/2006/relationships/image" Target="../media/image12.jpe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071538" y="-531440"/>
            <a:ext cx="7406640" cy="3168352"/>
          </a:xfrm>
        </p:spPr>
        <p:txBody>
          <a:bodyPr>
            <a:normAutofit fontScale="90000"/>
          </a:bodyPr>
          <a:lstStyle/>
          <a:p>
            <a:pPr algn="ctr"/>
            <a:br>
              <a:rPr lang="tr-TR" b="1" dirty="0"/>
            </a:br>
            <a:br>
              <a:rPr lang="tr-TR" b="1" dirty="0"/>
            </a:br>
            <a:br>
              <a:rPr lang="tr-TR" b="1" dirty="0"/>
            </a:br>
            <a:br>
              <a:rPr lang="tr-TR" b="1" dirty="0"/>
            </a:br>
            <a:br>
              <a:rPr lang="tr-TR" b="1" dirty="0"/>
            </a:br>
            <a:br>
              <a:rPr lang="tr-TR" b="1" dirty="0"/>
            </a:br>
            <a:br>
              <a:rPr lang="tr-TR" b="1" dirty="0"/>
            </a:br>
            <a:br>
              <a:rPr lang="tr-TR" b="1" dirty="0"/>
            </a:br>
            <a:r>
              <a:rPr lang="tr-TR" b="1" dirty="0"/>
              <a:t>2023-2024 EĞİTİM ÖĞRETİM YILI MUSTAFA ÖZKAYA ORTAOKULU </a:t>
            </a:r>
          </a:p>
        </p:txBody>
      </p:sp>
      <p:sp>
        <p:nvSpPr>
          <p:cNvPr id="3" name="2 Alt Başlık"/>
          <p:cNvSpPr>
            <a:spLocks noGrp="1"/>
          </p:cNvSpPr>
          <p:nvPr>
            <p:ph type="subTitle" idx="1"/>
          </p:nvPr>
        </p:nvSpPr>
        <p:spPr>
          <a:xfrm>
            <a:off x="1043608" y="2132856"/>
            <a:ext cx="7560840" cy="3744416"/>
          </a:xfrm>
        </p:spPr>
        <p:txBody>
          <a:bodyPr>
            <a:normAutofit fontScale="85000" lnSpcReduction="20000"/>
          </a:bodyPr>
          <a:lstStyle/>
          <a:p>
            <a:pPr algn="ctr"/>
            <a:r>
              <a:rPr lang="tr-TR" sz="6600" dirty="0"/>
              <a:t>  </a:t>
            </a:r>
          </a:p>
          <a:p>
            <a:pPr algn="ctr"/>
            <a:r>
              <a:rPr lang="tr-TR" sz="6600" b="1" u="sng" dirty="0">
                <a:solidFill>
                  <a:schemeClr val="accent3">
                    <a:lumMod val="40000"/>
                    <a:lumOff val="60000"/>
                  </a:schemeClr>
                </a:solidFill>
              </a:rPr>
              <a:t>6.SINIFLAR</a:t>
            </a:r>
          </a:p>
          <a:p>
            <a:pPr algn="ctr"/>
            <a:r>
              <a:rPr lang="tr-TR" sz="6600" dirty="0">
                <a:solidFill>
                  <a:schemeClr val="tx1"/>
                </a:solidFill>
              </a:rPr>
              <a:t> </a:t>
            </a:r>
            <a:r>
              <a:rPr lang="tr-TR" sz="6600" b="1" dirty="0">
                <a:solidFill>
                  <a:schemeClr val="tx1"/>
                </a:solidFill>
              </a:rPr>
              <a:t>TÜRKÇE BİLGİ YARIŞMASINA</a:t>
            </a:r>
          </a:p>
          <a:p>
            <a:pPr algn="ctr"/>
            <a:r>
              <a:rPr lang="tr-TR" sz="6600" b="1" dirty="0">
                <a:solidFill>
                  <a:schemeClr val="tx1"/>
                </a:solidFill>
              </a:rPr>
              <a:t>HOŞGELDİNİZ</a:t>
            </a:r>
            <a:r>
              <a:rPr lang="tr-TR" sz="6600" b="1" dirty="0">
                <a:solidFill>
                  <a:schemeClr val="accent3">
                    <a:lumMod val="60000"/>
                    <a:lumOff val="40000"/>
                  </a:schemeClr>
                </a:solidFill>
                <a:sym typeface="Wingdings" pitchFamily="2" charset="2"/>
              </a:rPr>
              <a:t></a:t>
            </a:r>
            <a:endParaRPr lang="tr-TR" sz="6600" b="1" dirty="0">
              <a:solidFill>
                <a:schemeClr val="accent3">
                  <a:lumMod val="60000"/>
                  <a:lumOff val="40000"/>
                </a:schemeClr>
              </a:solidFill>
            </a:endParaRPr>
          </a:p>
          <a:p>
            <a:pPr algn="ctr"/>
            <a:endParaRPr lang="tr-TR" sz="2400"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0" end="0"/>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9" dur="1000"/>
                                        <p:tgtEl>
                                          <p:spTgt spid="3">
                                            <p:txEl>
                                              <p:pRg st="1" end="1"/>
                                            </p:txEl>
                                          </p:spTgt>
                                        </p:tgtEl>
                                      </p:cBhvr>
                                    </p:animEffect>
                                  </p:childTnLst>
                                </p:cTn>
                              </p:par>
                              <p:par>
                                <p:cTn id="20" presetID="55" presetClass="entr" presetSubtype="0"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p:cTn id="22"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3"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4" dur="1000"/>
                                        <p:tgtEl>
                                          <p:spTgt spid="3">
                                            <p:txEl>
                                              <p:pRg st="2" end="2"/>
                                            </p:txEl>
                                          </p:spTgt>
                                        </p:tgtEl>
                                      </p:cBhvr>
                                    </p:animEffect>
                                  </p:childTnLst>
                                </p:cTn>
                              </p:par>
                              <p:par>
                                <p:cTn id="25" presetID="55"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p:cTn id="27"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8"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714356"/>
            <a:ext cx="8229600" cy="4572000"/>
          </a:xfrm>
        </p:spPr>
        <p:txBody>
          <a:bodyPr/>
          <a:lstStyle/>
          <a:p>
            <a:pPr>
              <a:buNone/>
            </a:pPr>
            <a:endParaRPr lang="tr-TR" dirty="0"/>
          </a:p>
          <a:p>
            <a:pPr>
              <a:buNone/>
            </a:pPr>
            <a:endParaRPr lang="tr-TR" dirty="0"/>
          </a:p>
          <a:p>
            <a:pPr>
              <a:buNone/>
            </a:pPr>
            <a:r>
              <a:rPr lang="tr-TR" dirty="0">
                <a:solidFill>
                  <a:schemeClr val="accent1">
                    <a:lumMod val="75000"/>
                  </a:schemeClr>
                </a:solidFill>
              </a:rPr>
              <a:t>    </a:t>
            </a:r>
          </a:p>
          <a:p>
            <a:pPr>
              <a:buNone/>
            </a:pPr>
            <a:r>
              <a:rPr lang="tr-TR" b="1" dirty="0">
                <a:solidFill>
                  <a:schemeClr val="accent1">
                    <a:lumMod val="75000"/>
                  </a:schemeClr>
                </a:solidFill>
              </a:rPr>
              <a:t>        BİLGİ DE TEK BAŞINA BİR GÜÇTÜR </a:t>
            </a:r>
          </a:p>
          <a:p>
            <a:pPr>
              <a:buNone/>
            </a:pPr>
            <a:r>
              <a:rPr lang="tr-TR" b="1" dirty="0"/>
              <a:t>                                                      BACON</a:t>
            </a:r>
          </a:p>
        </p:txBody>
      </p:sp>
      <p:pic>
        <p:nvPicPr>
          <p:cNvPr id="4" name="Picture 2" descr="C:\Users\Sezgi Özay\Desktop\bilgi-yarismasi.jpg"/>
          <p:cNvPicPr>
            <a:picLocks noChangeAspect="1" noChangeArrowheads="1"/>
          </p:cNvPicPr>
          <p:nvPr/>
        </p:nvPicPr>
        <p:blipFill>
          <a:blip r:embed="rId2" cstate="print"/>
          <a:srcRect/>
          <a:stretch>
            <a:fillRect/>
          </a:stretch>
        </p:blipFill>
        <p:spPr bwMode="auto">
          <a:xfrm>
            <a:off x="43768" y="3933056"/>
            <a:ext cx="3745136" cy="2936954"/>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3" presetClass="emph" presetSubtype="0" fill="remove" nodeType="withEffect">
                                  <p:stCondLst>
                                    <p:cond delay="0"/>
                                  </p:stCondLst>
                                  <p:childTnLst>
                                    <p:animClr clrSpc="rgb" dir="cw">
                                      <p:cBhvr override="childStyle">
                                        <p:cTn id="6" dur="1500" accel="50000" autoRev="1" fill="hold" tmFilter="0, 0; .33333, 1; 1, 1">
                                          <p:stCondLst>
                                            <p:cond delay="0"/>
                                          </p:stCondLst>
                                        </p:cTn>
                                        <p:tgtEl>
                                          <p:spTgt spid="3">
                                            <p:txEl>
                                              <p:pRg st="3" end="3"/>
                                            </p:txEl>
                                          </p:spTgt>
                                        </p:tgtEl>
                                        <p:attrNameLst>
                                          <p:attrName>style.color</p:attrName>
                                        </p:attrNameLst>
                                      </p:cBhvr>
                                      <p:to>
                                        <a:srgbClr val="800080"/>
                                      </p:to>
                                    </p:animClr>
                                    <p:animClr clrSpc="rgb" dir="cw">
                                      <p:cBhvr>
                                        <p:cTn id="7" dur="1500" accel="50000" autoRev="1" fill="hold" tmFilter="0, 0; .33333, 1; 1, 1">
                                          <p:stCondLst>
                                            <p:cond delay="0"/>
                                          </p:stCondLst>
                                        </p:cTn>
                                        <p:tgtEl>
                                          <p:spTgt spid="3">
                                            <p:txEl>
                                              <p:pRg st="3" end="3"/>
                                            </p:txEl>
                                          </p:spTgt>
                                        </p:tgtEl>
                                        <p:attrNameLst>
                                          <p:attrName>fillcolor</p:attrName>
                                        </p:attrNameLst>
                                      </p:cBhvr>
                                      <p:to>
                                        <a:srgbClr val="800080"/>
                                      </p:to>
                                    </p:animClr>
                                    <p:set>
                                      <p:cBhvr>
                                        <p:cTn id="8" dur="3000" fill="hold"/>
                                        <p:tgtEl>
                                          <p:spTgt spid="3">
                                            <p:txEl>
                                              <p:pRg st="3" end="3"/>
                                            </p:txEl>
                                          </p:spTgt>
                                        </p:tgtEl>
                                        <p:attrNameLst>
                                          <p:attrName>fill.type</p:attrName>
                                        </p:attrNameLst>
                                      </p:cBhvr>
                                      <p:to>
                                        <p:strVal val="solid"/>
                                      </p:to>
                                    </p:set>
                                    <p:set>
                                      <p:cBhvr>
                                        <p:cTn id="9" dur="3000" fill="hold"/>
                                        <p:tgtEl>
                                          <p:spTgt spid="3">
                                            <p:txEl>
                                              <p:pRg st="3" end="3"/>
                                            </p:txEl>
                                          </p:spTgt>
                                        </p:tgtEl>
                                        <p:attrNameLst>
                                          <p:attrName>fill.on</p:attrName>
                                        </p:attrNameLst>
                                      </p:cBhvr>
                                      <p:to>
                                        <p:strVal val="true"/>
                                      </p:to>
                                    </p:set>
                                    <p:animScale>
                                      <p:cBhvr>
                                        <p:cTn id="10" dur="1500" accel="50000" autoRev="1" fill="hold" tmFilter="0, 0; .33333, 1; 1, 1">
                                          <p:stCondLst>
                                            <p:cond delay="0"/>
                                          </p:stCondLst>
                                        </p:cTn>
                                        <p:tgtEl>
                                          <p:spTgt spid="3">
                                            <p:txEl>
                                              <p:pRg st="3" end="3"/>
                                            </p:txEl>
                                          </p:spTgt>
                                        </p:tgtEl>
                                      </p:cBhvr>
                                      <p:from x="100000" y="100000"/>
                                      <p:to x="100000" y="140000"/>
                                    </p:animScale>
                                  </p:childTnLst>
                                </p:cTn>
                              </p:par>
                              <p:par>
                                <p:cTn id="11" presetID="55"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strVal val="#ppt_w*0.70"/>
                                          </p:val>
                                        </p:tav>
                                        <p:tav tm="100000">
                                          <p:val>
                                            <p:strVal val="#ppt_w"/>
                                          </p:val>
                                        </p:tav>
                                      </p:tavLst>
                                    </p:anim>
                                    <p:anim calcmode="lin" valueType="num">
                                      <p:cBhvr>
                                        <p:cTn id="14" dur="1000" fill="hold"/>
                                        <p:tgtEl>
                                          <p:spTgt spid="4"/>
                                        </p:tgtEl>
                                        <p:attrNameLst>
                                          <p:attrName>ppt_h</p:attrName>
                                        </p:attrNameLst>
                                      </p:cBhvr>
                                      <p:tavLst>
                                        <p:tav tm="0">
                                          <p:val>
                                            <p:strVal val="#ppt_h"/>
                                          </p:val>
                                        </p:tav>
                                        <p:tav tm="100000">
                                          <p:val>
                                            <p:strVal val="#ppt_h"/>
                                          </p:val>
                                        </p:tav>
                                      </p:tavLst>
                                    </p:anim>
                                    <p:animEffect transition="in" filter="fade">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5321746"/>
          </a:xfrm>
        </p:spPr>
        <p:txBody>
          <a:bodyPr>
            <a:normAutofit/>
          </a:bodyPr>
          <a:lstStyle/>
          <a:p>
            <a:r>
              <a:rPr lang="tr-TR" b="1" dirty="0"/>
              <a:t>BU YARIŞMANIN GAYESİ HEM EĞLENMEK HEM ÖĞRENMEKTİR.</a:t>
            </a:r>
            <a:endParaRPr lang="tr-TR" dirty="0"/>
          </a:p>
        </p:txBody>
      </p:sp>
      <p:sp>
        <p:nvSpPr>
          <p:cNvPr id="3" name="2 İçerik Yer Tutucusu"/>
          <p:cNvSpPr>
            <a:spLocks noGrp="1"/>
          </p:cNvSpPr>
          <p:nvPr>
            <p:ph idx="1"/>
          </p:nvPr>
        </p:nvSpPr>
        <p:spPr/>
        <p:txBody>
          <a:bodyPr>
            <a:normAutofit/>
          </a:bodyPr>
          <a:lstStyle/>
          <a:p>
            <a:pPr marL="64008" indent="0">
              <a:buNone/>
            </a:pPr>
            <a:endParaRPr lang="tr-TR" dirty="0"/>
          </a:p>
          <a:p>
            <a:endParaRPr lang="tr-TR" dirty="0"/>
          </a:p>
          <a:p>
            <a:endParaRPr lang="tr-TR"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YARIŞMACILAR</a:t>
            </a:r>
          </a:p>
        </p:txBody>
      </p:sp>
      <p:sp>
        <p:nvSpPr>
          <p:cNvPr id="3" name="İçerik Yer Tutucusu 2"/>
          <p:cNvSpPr>
            <a:spLocks noGrp="1"/>
          </p:cNvSpPr>
          <p:nvPr>
            <p:ph idx="1"/>
          </p:nvPr>
        </p:nvSpPr>
        <p:spPr/>
        <p:txBody>
          <a:bodyPr>
            <a:normAutofit/>
          </a:bodyPr>
          <a:lstStyle/>
          <a:p>
            <a:r>
              <a:rPr lang="tr-TR" dirty="0"/>
              <a:t>6-A SINIFI</a:t>
            </a:r>
          </a:p>
          <a:p>
            <a:endParaRPr lang="tr-TR" dirty="0"/>
          </a:p>
          <a:p>
            <a:endParaRPr lang="tr-TR" dirty="0"/>
          </a:p>
          <a:p>
            <a:endParaRPr lang="tr-TR" dirty="0"/>
          </a:p>
          <a:p>
            <a:r>
              <a:rPr lang="tr-TR" dirty="0"/>
              <a:t>6-B SINIF </a:t>
            </a:r>
          </a:p>
          <a:p>
            <a:endParaRPr lang="tr-TR" dirty="0"/>
          </a:p>
          <a:p>
            <a:endParaRPr lang="tr-TR" dirty="0"/>
          </a:p>
          <a:p>
            <a:endParaRPr lang="tr-TR" dirty="0"/>
          </a:p>
          <a:p>
            <a:pPr marL="64008" indent="0">
              <a:buNone/>
            </a:pPr>
            <a:endParaRPr lang="tr-TR" dirty="0"/>
          </a:p>
        </p:txBody>
      </p:sp>
    </p:spTree>
    <p:extLst>
      <p:ext uri="{BB962C8B-B14F-4D97-AF65-F5344CB8AC3E}">
        <p14:creationId xmlns:p14="http://schemas.microsoft.com/office/powerpoint/2010/main" val="4091428405"/>
      </p:ext>
    </p:extLst>
  </p:cSld>
  <p:clrMapOvr>
    <a:masterClrMapping/>
  </p:clrMapOvr>
  <p:transition spd="slow">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YARIŞMACILAR</a:t>
            </a:r>
          </a:p>
        </p:txBody>
      </p:sp>
      <p:sp>
        <p:nvSpPr>
          <p:cNvPr id="3" name="İçerik Yer Tutucusu 2"/>
          <p:cNvSpPr>
            <a:spLocks noGrp="1"/>
          </p:cNvSpPr>
          <p:nvPr>
            <p:ph idx="1"/>
          </p:nvPr>
        </p:nvSpPr>
        <p:spPr/>
        <p:txBody>
          <a:bodyPr/>
          <a:lstStyle/>
          <a:p>
            <a:r>
              <a:rPr lang="tr-TR" dirty="0"/>
              <a:t>6-C SINIFI</a:t>
            </a:r>
          </a:p>
          <a:p>
            <a:endParaRPr lang="tr-TR" dirty="0"/>
          </a:p>
          <a:p>
            <a:endParaRPr lang="tr-TR" dirty="0"/>
          </a:p>
          <a:p>
            <a:endParaRPr lang="tr-TR" dirty="0"/>
          </a:p>
          <a:p>
            <a:r>
              <a:rPr lang="tr-TR" dirty="0"/>
              <a:t>6-D SINIFI</a:t>
            </a:r>
          </a:p>
        </p:txBody>
      </p:sp>
    </p:spTree>
    <p:extLst>
      <p:ext uri="{BB962C8B-B14F-4D97-AF65-F5344CB8AC3E}">
        <p14:creationId xmlns:p14="http://schemas.microsoft.com/office/powerpoint/2010/main" val="3911365194"/>
      </p:ext>
    </p:extLst>
  </p:cSld>
  <p:clrMapOvr>
    <a:masterClrMapping/>
  </p:clrMapOvr>
  <p:transition spd="slow">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6600" b="1" dirty="0"/>
              <a:t>HAZIR MISINIZ?</a:t>
            </a:r>
          </a:p>
        </p:txBody>
      </p:sp>
      <p:sp>
        <p:nvSpPr>
          <p:cNvPr id="3" name="2 İçerik Yer Tutucusu"/>
          <p:cNvSpPr>
            <a:spLocks noGrp="1"/>
          </p:cNvSpPr>
          <p:nvPr>
            <p:ph idx="1"/>
          </p:nvPr>
        </p:nvSpPr>
        <p:spPr/>
        <p:txBody>
          <a:bodyPr>
            <a:normAutofit fontScale="92500"/>
          </a:bodyPr>
          <a:lstStyle/>
          <a:p>
            <a:pPr>
              <a:buNone/>
            </a:pPr>
            <a:endParaRPr lang="tr-TR" dirty="0"/>
          </a:p>
          <a:p>
            <a:pPr>
              <a:buNone/>
            </a:pPr>
            <a:r>
              <a:rPr lang="tr-TR" sz="6000" b="1" dirty="0"/>
              <a:t>  YARIŞMA BAŞLIYOR…</a:t>
            </a:r>
          </a:p>
          <a:p>
            <a:pPr>
              <a:buNone/>
            </a:pPr>
            <a:endParaRPr lang="tr-TR" sz="6000" b="1" dirty="0"/>
          </a:p>
          <a:p>
            <a:pPr>
              <a:buNone/>
            </a:pPr>
            <a:r>
              <a:rPr lang="tr-TR" sz="6000" b="1" dirty="0"/>
              <a:t>  TÜM GRUPLARA BAŞARILAR…</a:t>
            </a:r>
          </a:p>
          <a:p>
            <a:pPr>
              <a:buNone/>
            </a:pPr>
            <a:endParaRPr lang="tr-TR" dirty="0"/>
          </a:p>
        </p:txBody>
      </p:sp>
      <p:pic>
        <p:nvPicPr>
          <p:cNvPr id="2051" name="Picture 3" descr="C:\Users\Sezgi Özay\Desktop\start-a-company-image.jpg"/>
          <p:cNvPicPr>
            <a:picLocks noChangeAspect="1" noChangeArrowheads="1"/>
          </p:cNvPicPr>
          <p:nvPr/>
        </p:nvPicPr>
        <p:blipFill>
          <a:blip r:embed="rId2" cstate="print"/>
          <a:srcRect/>
          <a:stretch>
            <a:fillRect/>
          </a:stretch>
        </p:blipFill>
        <p:spPr bwMode="auto">
          <a:xfrm>
            <a:off x="6580510" y="4588892"/>
            <a:ext cx="2563490" cy="2269108"/>
          </a:xfrm>
          <a:prstGeom prst="rect">
            <a:avLst/>
          </a:prstGeom>
          <a:noFill/>
        </p:spPr>
      </p:pic>
      <p:sp>
        <p:nvSpPr>
          <p:cNvPr id="4" name="Altbilgi Yer Tutucusu 3"/>
          <p:cNvSpPr>
            <a:spLocks noGrp="1"/>
          </p:cNvSpPr>
          <p:nvPr>
            <p:ph type="ftr" sz="quarter" idx="11"/>
          </p:nvPr>
        </p:nvSpPr>
        <p:spPr/>
        <p:txBody>
          <a:bodyPr/>
          <a:lstStyle/>
          <a:p>
            <a:endParaRPr lang="tr-TR"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mph" presetSubtype="0" fill="hold" grpId="0" nodeType="withEffect">
                                  <p:stCondLst>
                                    <p:cond delay="0"/>
                                  </p:stCondLst>
                                  <p:childTnLst>
                                    <p:animClr clrSpc="hsl" dir="cw">
                                      <p:cBhvr override="childStyle">
                                        <p:cTn id="6" dur="2000" fill="hold"/>
                                        <p:tgtEl>
                                          <p:spTgt spid="2"/>
                                        </p:tgtEl>
                                        <p:attrNameLst>
                                          <p:attrName>style.color</p:attrName>
                                        </p:attrNameLst>
                                      </p:cBhvr>
                                      <p:by>
                                        <p:hsl h="10842353" s="0" l="0"/>
                                      </p:by>
                                    </p:animClr>
                                    <p:animClr clrSpc="hsl" dir="cw">
                                      <p:cBhvr>
                                        <p:cTn id="7" dur="2000" fill="hold"/>
                                        <p:tgtEl>
                                          <p:spTgt spid="2"/>
                                        </p:tgtEl>
                                        <p:attrNameLst>
                                          <p:attrName>fillcolor</p:attrName>
                                        </p:attrNameLst>
                                      </p:cBhvr>
                                      <p:by>
                                        <p:hsl h="10842353" s="0" l="0"/>
                                      </p:by>
                                    </p:animClr>
                                    <p:animClr clrSpc="hsl" dir="cw">
                                      <p:cBhvr>
                                        <p:cTn id="8" dur="2000" fill="hold"/>
                                        <p:tgtEl>
                                          <p:spTgt spid="2"/>
                                        </p:tgtEl>
                                        <p:attrNameLst>
                                          <p:attrName>stroke.color</p:attrName>
                                        </p:attrNameLst>
                                      </p:cBhvr>
                                      <p:by>
                                        <p:hsl h="10842353" s="0" l="0"/>
                                      </p:by>
                                    </p:animClr>
                                    <p:set>
                                      <p:cBhvr>
                                        <p:cTn id="9" dur="2000" fill="hold"/>
                                        <p:tgtEl>
                                          <p:spTgt spid="2"/>
                                        </p:tgtEl>
                                        <p:attrNameLst>
                                          <p:attrName>fill.type</p:attrName>
                                        </p:attrNameLst>
                                      </p:cBhvr>
                                      <p:to>
                                        <p:strVal val="solid"/>
                                      </p:to>
                                    </p:set>
                                  </p:childTnLst>
                                </p:cTn>
                              </p:par>
                            </p:childTnLst>
                          </p:cTn>
                        </p:par>
                        <p:par>
                          <p:cTn id="10" fill="hold">
                            <p:stCondLst>
                              <p:cond delay="2000"/>
                            </p:stCondLst>
                            <p:childTnLst>
                              <p:par>
                                <p:cTn id="11" presetID="55"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4"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5" dur="1000"/>
                                        <p:tgtEl>
                                          <p:spTgt spid="3">
                                            <p:txEl>
                                              <p:pRg st="1" end="1"/>
                                            </p:txEl>
                                          </p:spTgt>
                                        </p:tgtEl>
                                      </p:cBhvr>
                                    </p:animEffect>
                                  </p:childTnLst>
                                </p:cTn>
                              </p:par>
                            </p:childTnLst>
                          </p:cTn>
                        </p:par>
                        <p:par>
                          <p:cTn id="16" fill="hold">
                            <p:stCondLst>
                              <p:cond delay="3000"/>
                            </p:stCondLst>
                            <p:childTnLst>
                              <p:par>
                                <p:cTn id="17" presetID="55"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786050" y="0"/>
            <a:ext cx="3857652" cy="2428868"/>
          </a:xfrm>
        </p:spPr>
        <p:txBody>
          <a:bodyPr/>
          <a:lstStyle/>
          <a:p>
            <a:endParaRPr lang="tr-TR" dirty="0"/>
          </a:p>
        </p:txBody>
      </p:sp>
      <p:sp>
        <p:nvSpPr>
          <p:cNvPr id="3" name="2 İçerik Yer Tutucusu"/>
          <p:cNvSpPr>
            <a:spLocks noGrp="1"/>
          </p:cNvSpPr>
          <p:nvPr>
            <p:ph idx="1"/>
          </p:nvPr>
        </p:nvSpPr>
        <p:spPr/>
        <p:txBody>
          <a:bodyPr>
            <a:normAutofit/>
          </a:bodyPr>
          <a:lstStyle/>
          <a:p>
            <a:pPr>
              <a:buNone/>
            </a:pPr>
            <a:endParaRPr lang="tr-TR" dirty="0"/>
          </a:p>
          <a:p>
            <a:pPr algn="ctr">
              <a:buNone/>
            </a:pPr>
            <a:r>
              <a:rPr lang="tr-TR" sz="9600" b="1" dirty="0"/>
              <a:t>TÜRKÇE</a:t>
            </a:r>
          </a:p>
          <a:p>
            <a:pPr algn="ctr">
              <a:buNone/>
            </a:pPr>
            <a:r>
              <a:rPr lang="tr-TR" sz="9600" b="1" dirty="0"/>
              <a:t>SORULARI</a:t>
            </a:r>
          </a:p>
        </p:txBody>
      </p:sp>
      <p:pic>
        <p:nvPicPr>
          <p:cNvPr id="4" name="Picture 2" descr="C:\Users\Sezgi Özay\Desktop\ABCD.jpg"/>
          <p:cNvPicPr>
            <a:picLocks noChangeAspect="1" noChangeArrowheads="1"/>
          </p:cNvPicPr>
          <p:nvPr/>
        </p:nvPicPr>
        <p:blipFill>
          <a:blip r:embed="rId2" cstate="print"/>
          <a:srcRect/>
          <a:stretch>
            <a:fillRect/>
          </a:stretch>
        </p:blipFill>
        <p:spPr bwMode="auto">
          <a:xfrm>
            <a:off x="2843808" y="0"/>
            <a:ext cx="3797300" cy="2290564"/>
          </a:xfrm>
          <a:prstGeom prst="rect">
            <a:avLst/>
          </a:prstGeom>
          <a:noFill/>
        </p:spPr>
      </p:pic>
      <p:sp>
        <p:nvSpPr>
          <p:cNvPr id="5" name="Altbilgi Yer Tutucusu 4"/>
          <p:cNvSpPr>
            <a:spLocks noGrp="1"/>
          </p:cNvSpPr>
          <p:nvPr>
            <p:ph type="ftr" sz="quarter" idx="11"/>
          </p:nvPr>
        </p:nvSpPr>
        <p:spPr/>
        <p:txBody>
          <a:bodyPr/>
          <a:lstStyle/>
          <a:p>
            <a:endParaRPr lang="tr-TR" dirty="0"/>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3" presetClass="emph" presetSubtype="0" fill="remove" grpId="0" nodeType="withEffect">
                                  <p:stCondLst>
                                    <p:cond delay="0"/>
                                  </p:stCondLst>
                                  <p:childTnLst>
                                    <p:animClr clrSpc="rgb" dir="cw">
                                      <p:cBhvr override="childStyle">
                                        <p:cTn id="6" dur="1000" accel="50000" autoRev="1" fill="hold" tmFilter="0, 0; .33333, 1; 1, 1">
                                          <p:stCondLst>
                                            <p:cond delay="0"/>
                                          </p:stCondLst>
                                        </p:cTn>
                                        <p:tgtEl>
                                          <p:spTgt spid="3">
                                            <p:txEl>
                                              <p:pRg st="1" end="1"/>
                                            </p:txEl>
                                          </p:spTgt>
                                        </p:tgtEl>
                                        <p:attrNameLst>
                                          <p:attrName>style.color</p:attrName>
                                        </p:attrNameLst>
                                      </p:cBhvr>
                                      <p:to>
                                        <a:srgbClr val="800080"/>
                                      </p:to>
                                    </p:animClr>
                                    <p:animClr clrSpc="rgb" dir="cw">
                                      <p:cBhvr>
                                        <p:cTn id="7" dur="1000" accel="50000" autoRev="1" fill="hold" tmFilter="0, 0; .33333, 1; 1, 1">
                                          <p:stCondLst>
                                            <p:cond delay="0"/>
                                          </p:stCondLst>
                                        </p:cTn>
                                        <p:tgtEl>
                                          <p:spTgt spid="3">
                                            <p:txEl>
                                              <p:pRg st="1" end="1"/>
                                            </p:txEl>
                                          </p:spTgt>
                                        </p:tgtEl>
                                        <p:attrNameLst>
                                          <p:attrName>fillcolor</p:attrName>
                                        </p:attrNameLst>
                                      </p:cBhvr>
                                      <p:to>
                                        <a:srgbClr val="800080"/>
                                      </p:to>
                                    </p:animClr>
                                    <p:set>
                                      <p:cBhvr>
                                        <p:cTn id="8" dur="2000" fill="hold"/>
                                        <p:tgtEl>
                                          <p:spTgt spid="3">
                                            <p:txEl>
                                              <p:pRg st="1" end="1"/>
                                            </p:txEl>
                                          </p:spTgt>
                                        </p:tgtEl>
                                        <p:attrNameLst>
                                          <p:attrName>fill.type</p:attrName>
                                        </p:attrNameLst>
                                      </p:cBhvr>
                                      <p:to>
                                        <p:strVal val="solid"/>
                                      </p:to>
                                    </p:set>
                                    <p:set>
                                      <p:cBhvr>
                                        <p:cTn id="9" dur="2000" fill="hold"/>
                                        <p:tgtEl>
                                          <p:spTgt spid="3">
                                            <p:txEl>
                                              <p:pRg st="1" end="1"/>
                                            </p:txEl>
                                          </p:spTgt>
                                        </p:tgtEl>
                                        <p:attrNameLst>
                                          <p:attrName>fill.on</p:attrName>
                                        </p:attrNameLst>
                                      </p:cBhvr>
                                      <p:to>
                                        <p:strVal val="true"/>
                                      </p:to>
                                    </p:set>
                                    <p:animScale>
                                      <p:cBhvr>
                                        <p:cTn id="10" dur="1000" accel="50000" autoRev="1" fill="hold" tmFilter="0, 0; .33333, 1; 1, 1">
                                          <p:stCondLst>
                                            <p:cond delay="0"/>
                                          </p:stCondLst>
                                        </p:cTn>
                                        <p:tgtEl>
                                          <p:spTgt spid="3">
                                            <p:txEl>
                                              <p:pRg st="1" end="1"/>
                                            </p:txEl>
                                          </p:spTgt>
                                        </p:tgtEl>
                                      </p:cBhvr>
                                      <p:from x="100000" y="100000"/>
                                      <p:to x="100000" y="140000"/>
                                    </p:animScale>
                                  </p:childTnLst>
                                </p:cTn>
                              </p:par>
                              <p:par>
                                <p:cTn id="11" presetID="33" presetClass="emph" presetSubtype="0" fill="remove" grpId="0" nodeType="withEffect">
                                  <p:stCondLst>
                                    <p:cond delay="0"/>
                                  </p:stCondLst>
                                  <p:childTnLst>
                                    <p:animClr clrSpc="rgb" dir="cw">
                                      <p:cBhvr override="childStyle">
                                        <p:cTn id="12" dur="1000" accel="50000" autoRev="1" fill="hold" tmFilter="0, 0; .33333, 1; 1, 1">
                                          <p:stCondLst>
                                            <p:cond delay="0"/>
                                          </p:stCondLst>
                                        </p:cTn>
                                        <p:tgtEl>
                                          <p:spTgt spid="3">
                                            <p:txEl>
                                              <p:pRg st="2" end="2"/>
                                            </p:txEl>
                                          </p:spTgt>
                                        </p:tgtEl>
                                        <p:attrNameLst>
                                          <p:attrName>style.color</p:attrName>
                                        </p:attrNameLst>
                                      </p:cBhvr>
                                      <p:to>
                                        <a:srgbClr val="800080"/>
                                      </p:to>
                                    </p:animClr>
                                    <p:animClr clrSpc="rgb" dir="cw">
                                      <p:cBhvr>
                                        <p:cTn id="13" dur="1000" accel="50000" autoRev="1" fill="hold" tmFilter="0, 0; .33333, 1; 1, 1">
                                          <p:stCondLst>
                                            <p:cond delay="0"/>
                                          </p:stCondLst>
                                        </p:cTn>
                                        <p:tgtEl>
                                          <p:spTgt spid="3">
                                            <p:txEl>
                                              <p:pRg st="2" end="2"/>
                                            </p:txEl>
                                          </p:spTgt>
                                        </p:tgtEl>
                                        <p:attrNameLst>
                                          <p:attrName>fillcolor</p:attrName>
                                        </p:attrNameLst>
                                      </p:cBhvr>
                                      <p:to>
                                        <a:srgbClr val="800080"/>
                                      </p:to>
                                    </p:animClr>
                                    <p:set>
                                      <p:cBhvr>
                                        <p:cTn id="14" dur="2000" fill="hold"/>
                                        <p:tgtEl>
                                          <p:spTgt spid="3">
                                            <p:txEl>
                                              <p:pRg st="2" end="2"/>
                                            </p:txEl>
                                          </p:spTgt>
                                        </p:tgtEl>
                                        <p:attrNameLst>
                                          <p:attrName>fill.type</p:attrName>
                                        </p:attrNameLst>
                                      </p:cBhvr>
                                      <p:to>
                                        <p:strVal val="solid"/>
                                      </p:to>
                                    </p:set>
                                    <p:set>
                                      <p:cBhvr>
                                        <p:cTn id="15" dur="2000" fill="hold"/>
                                        <p:tgtEl>
                                          <p:spTgt spid="3">
                                            <p:txEl>
                                              <p:pRg st="2" end="2"/>
                                            </p:txEl>
                                          </p:spTgt>
                                        </p:tgtEl>
                                        <p:attrNameLst>
                                          <p:attrName>fill.on</p:attrName>
                                        </p:attrNameLst>
                                      </p:cBhvr>
                                      <p:to>
                                        <p:strVal val="true"/>
                                      </p:to>
                                    </p:set>
                                    <p:animScale>
                                      <p:cBhvr>
                                        <p:cTn id="16" dur="1000" accel="50000" autoRev="1" fill="hold" tmFilter="0, 0; .33333, 1; 1, 1">
                                          <p:stCondLst>
                                            <p:cond delay="0"/>
                                          </p:stCondLst>
                                        </p:cTn>
                                        <p:tgtEl>
                                          <p:spTgt spid="3">
                                            <p:txEl>
                                              <p:pRg st="2" end="2"/>
                                            </p:txEl>
                                          </p:spTgt>
                                        </p:tgtEl>
                                      </p:cBhvr>
                                      <p:from x="100000" y="100000"/>
                                      <p:to x="100000" y="14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446994"/>
          </a:xfrm>
        </p:spPr>
        <p:txBody>
          <a:bodyPr/>
          <a:lstStyle/>
          <a:p>
            <a:r>
              <a:rPr lang="tr-TR" b="1" dirty="0"/>
              <a:t>SORU-1</a:t>
            </a:r>
          </a:p>
        </p:txBody>
      </p:sp>
      <p:sp>
        <p:nvSpPr>
          <p:cNvPr id="3" name="2 İçerik Yer Tutucusu"/>
          <p:cNvSpPr>
            <a:spLocks noGrp="1"/>
          </p:cNvSpPr>
          <p:nvPr>
            <p:ph idx="1"/>
          </p:nvPr>
        </p:nvSpPr>
        <p:spPr>
          <a:xfrm>
            <a:off x="467544" y="1628800"/>
            <a:ext cx="8229600" cy="4872034"/>
          </a:xfrm>
        </p:spPr>
        <p:txBody>
          <a:bodyPr>
            <a:normAutofit fontScale="77500" lnSpcReduction="20000"/>
          </a:bodyPr>
          <a:lstStyle/>
          <a:p>
            <a:pPr>
              <a:buNone/>
            </a:pPr>
            <a:endParaRPr lang="tr-TR" dirty="0"/>
          </a:p>
          <a:p>
            <a:pPr marL="64008" indent="0">
              <a:buNone/>
            </a:pPr>
            <a:r>
              <a:rPr lang="tr-TR" sz="3200" b="1" dirty="0"/>
              <a:t> Aşağıdaki cümlelerden hangisinde altı çizili sözcük </a:t>
            </a:r>
            <a:r>
              <a:rPr lang="tr-TR" sz="3200" b="1" dirty="0">
                <a:solidFill>
                  <a:srgbClr val="FF0000"/>
                </a:solidFill>
              </a:rPr>
              <a:t>mecaz</a:t>
            </a:r>
            <a:r>
              <a:rPr lang="tr-TR" sz="3200" b="1" dirty="0"/>
              <a:t> anlamda </a:t>
            </a:r>
            <a:r>
              <a:rPr lang="tr-TR" sz="3200" b="1" dirty="0">
                <a:solidFill>
                  <a:srgbClr val="FF0000"/>
                </a:solidFill>
              </a:rPr>
              <a:t>kullanılmamıştır?</a:t>
            </a:r>
            <a:r>
              <a:rPr lang="tr-TR" sz="3200" dirty="0">
                <a:solidFill>
                  <a:srgbClr val="FF0000"/>
                </a:solidFill>
              </a:rPr>
              <a:t> </a:t>
            </a:r>
          </a:p>
          <a:p>
            <a:pPr marL="64008" indent="0">
              <a:buNone/>
            </a:pPr>
            <a:r>
              <a:rPr lang="tr-TR" sz="3200" b="1" dirty="0"/>
              <a:t>A)</a:t>
            </a:r>
            <a:r>
              <a:rPr lang="tr-TR" sz="3200" dirty="0"/>
              <a:t> Vicdanının </a:t>
            </a:r>
            <a:r>
              <a:rPr lang="tr-TR" sz="3200" b="1" u="sng" dirty="0"/>
              <a:t>sesini</a:t>
            </a:r>
            <a:r>
              <a:rPr lang="tr-TR" sz="3200" dirty="0"/>
              <a:t> dinleyip doğru bir yol izledi. </a:t>
            </a:r>
          </a:p>
          <a:p>
            <a:pPr marL="64008" indent="0">
              <a:buNone/>
            </a:pPr>
            <a:r>
              <a:rPr lang="tr-TR" sz="3200" b="1" dirty="0"/>
              <a:t>B)</a:t>
            </a:r>
            <a:r>
              <a:rPr lang="tr-TR" sz="3200" dirty="0"/>
              <a:t> Yaşanan olaylar nedeniyle </a:t>
            </a:r>
            <a:r>
              <a:rPr lang="tr-TR" sz="3200" b="1" u="sng" dirty="0"/>
              <a:t>derin</a:t>
            </a:r>
            <a:r>
              <a:rPr lang="tr-TR" sz="3200" dirty="0"/>
              <a:t> bir üzüntü duyduk. </a:t>
            </a:r>
          </a:p>
          <a:p>
            <a:pPr marL="64008" indent="0">
              <a:buNone/>
            </a:pPr>
            <a:r>
              <a:rPr lang="tr-TR" sz="3200" b="1" dirty="0"/>
              <a:t>C)</a:t>
            </a:r>
            <a:r>
              <a:rPr lang="tr-TR" sz="3200" dirty="0"/>
              <a:t> Hayriye Hanım </a:t>
            </a:r>
            <a:r>
              <a:rPr lang="tr-TR" sz="3200" b="1" u="sng" dirty="0"/>
              <a:t>bahçesindeki </a:t>
            </a:r>
            <a:r>
              <a:rPr lang="tr-TR" sz="3200" dirty="0"/>
              <a:t>çiçeklerle dertleşirdi. </a:t>
            </a:r>
          </a:p>
          <a:p>
            <a:pPr marL="64008" indent="0">
              <a:buNone/>
            </a:pPr>
            <a:r>
              <a:rPr lang="tr-TR" sz="3200" b="1" dirty="0"/>
              <a:t>D)</a:t>
            </a:r>
            <a:r>
              <a:rPr lang="tr-TR" sz="3200" dirty="0"/>
              <a:t> Yıllardır babasının </a:t>
            </a:r>
            <a:r>
              <a:rPr lang="tr-TR" sz="3200" b="1" u="sng" dirty="0"/>
              <a:t>gölgesinde</a:t>
            </a:r>
            <a:r>
              <a:rPr lang="tr-TR" sz="3200" dirty="0"/>
              <a:t> yaşıyor.</a:t>
            </a:r>
          </a:p>
          <a:p>
            <a:pPr>
              <a:buNone/>
            </a:pPr>
            <a:endParaRPr lang="tr-TR" sz="3200" b="1" dirty="0"/>
          </a:p>
          <a:p>
            <a:pPr>
              <a:buNone/>
            </a:pPr>
            <a:endParaRPr lang="tr-TR" dirty="0"/>
          </a:p>
          <a:p>
            <a:endParaRPr lang="tr-TR" dirty="0"/>
          </a:p>
          <a:p>
            <a:pPr>
              <a:buNone/>
            </a:pPr>
            <a:r>
              <a:rPr lang="tr-TR" dirty="0"/>
              <a:t>    </a:t>
            </a:r>
          </a:p>
        </p:txBody>
      </p:sp>
      <p:pic>
        <p:nvPicPr>
          <p:cNvPr id="1026"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
        <p:nvSpPr>
          <p:cNvPr id="4" name="Altbilgi Yer Tutucusu 3"/>
          <p:cNvSpPr>
            <a:spLocks noGrp="1"/>
          </p:cNvSpPr>
          <p:nvPr>
            <p:ph type="ftr" sz="quarter" idx="11"/>
          </p:nvPr>
        </p:nvSpPr>
        <p:spPr>
          <a:xfrm>
            <a:off x="323528" y="6381328"/>
            <a:ext cx="4260056" cy="300831"/>
          </a:xfrm>
        </p:spPr>
        <p:txBody>
          <a:bodyPr/>
          <a:lstStyle/>
          <a:p>
            <a:endParaRPr lang="tr-TR" dirty="0"/>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a:t>
            </a:r>
          </a:p>
        </p:txBody>
      </p:sp>
      <p:sp>
        <p:nvSpPr>
          <p:cNvPr id="3" name="2 İçerik Yer Tutucusu"/>
          <p:cNvSpPr>
            <a:spLocks noGrp="1"/>
          </p:cNvSpPr>
          <p:nvPr>
            <p:ph idx="1"/>
          </p:nvPr>
        </p:nvSpPr>
        <p:spPr>
          <a:xfrm>
            <a:off x="1979712" y="2852936"/>
            <a:ext cx="4608512" cy="2266272"/>
          </a:xfrm>
        </p:spPr>
        <p:txBody>
          <a:bodyPr>
            <a:normAutofit fontScale="92500" lnSpcReduction="20000"/>
          </a:bodyPr>
          <a:lstStyle/>
          <a:p>
            <a:pPr>
              <a:buNone/>
            </a:pPr>
            <a:r>
              <a:rPr lang="tr-TR" sz="3600" b="1" dirty="0"/>
              <a:t>             </a:t>
            </a:r>
            <a:r>
              <a:rPr lang="tr-TR" sz="15000" b="1" dirty="0"/>
              <a:t>C</a:t>
            </a:r>
            <a:endParaRPr lang="tr-TR" sz="3600" dirty="0"/>
          </a:p>
          <a:p>
            <a:pPr>
              <a:buNone/>
            </a:pPr>
            <a:r>
              <a:rPr lang="tr-TR" dirty="0"/>
              <a:t>                       </a:t>
            </a:r>
          </a:p>
        </p:txBody>
      </p:sp>
      <p:pic>
        <p:nvPicPr>
          <p:cNvPr id="3075" name="Picture 3" descr="C:\Users\Sezgi Özay\Desktop\imagesCAH6505T.jpg"/>
          <p:cNvPicPr>
            <a:picLocks noChangeAspect="1" noChangeArrowheads="1"/>
          </p:cNvPicPr>
          <p:nvPr/>
        </p:nvPicPr>
        <p:blipFill>
          <a:blip r:embed="rId2" cstate="print"/>
          <a:srcRect/>
          <a:stretch>
            <a:fillRect/>
          </a:stretch>
        </p:blipFill>
        <p:spPr bwMode="auto">
          <a:xfrm>
            <a:off x="6924675" y="4800600"/>
            <a:ext cx="2219325" cy="20574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anim calcmode="lin" valueType="num">
                                      <p:cBhvr>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700"/>
                            </p:stCondLst>
                            <p:childTnLst>
                              <p:par>
                                <p:cTn id="18" presetID="37" presetClass="entr" presetSubtype="0"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anim calcmode="lin" valueType="num">
                                      <p:cBhvr>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SORU-2</a:t>
            </a:r>
          </a:p>
        </p:txBody>
      </p:sp>
      <p:sp>
        <p:nvSpPr>
          <p:cNvPr id="3" name="2 İçerik Yer Tutucusu"/>
          <p:cNvSpPr>
            <a:spLocks noGrp="1"/>
          </p:cNvSpPr>
          <p:nvPr>
            <p:ph idx="1"/>
          </p:nvPr>
        </p:nvSpPr>
        <p:spPr>
          <a:xfrm>
            <a:off x="539552" y="1700808"/>
            <a:ext cx="8229600" cy="4572000"/>
          </a:xfrm>
        </p:spPr>
        <p:txBody>
          <a:bodyPr>
            <a:normAutofit lnSpcReduction="10000"/>
          </a:bodyPr>
          <a:lstStyle/>
          <a:p>
            <a:pPr>
              <a:buNone/>
            </a:pPr>
            <a:endParaRPr lang="tr-TR" dirty="0"/>
          </a:p>
          <a:p>
            <a:pPr marL="64008" indent="0">
              <a:buNone/>
            </a:pPr>
            <a:r>
              <a:rPr lang="tr-TR" sz="2800" dirty="0"/>
              <a:t> </a:t>
            </a:r>
            <a:r>
              <a:rPr lang="tr-TR" sz="1600" dirty="0"/>
              <a:t>     </a:t>
            </a:r>
            <a:r>
              <a:rPr lang="tr-TR" sz="2800" dirty="0"/>
              <a:t>“Alaattin	Camisi	Konya’nın ------------------------camilerinden biridir.”  </a:t>
            </a:r>
          </a:p>
          <a:p>
            <a:pPr marL="64008" indent="0">
              <a:buNone/>
            </a:pPr>
            <a:r>
              <a:rPr lang="tr-TR" sz="2800" b="1" dirty="0"/>
              <a:t>cümlesinde boş bırakılan yere aşağıdakilerden hangisi getirilirse “kişisel görüş” ifade edilmiş olur? </a:t>
            </a:r>
            <a:endParaRPr lang="tr-TR" sz="2800" dirty="0"/>
          </a:p>
          <a:p>
            <a:pPr marL="64008" indent="0">
              <a:buNone/>
            </a:pPr>
            <a:r>
              <a:rPr lang="tr-TR" sz="2800" b="1" dirty="0"/>
              <a:t>A)</a:t>
            </a:r>
            <a:r>
              <a:rPr lang="tr-TR" sz="2800" dirty="0"/>
              <a:t> Selçuklu mimarisiyle yapılmış</a:t>
            </a:r>
          </a:p>
          <a:p>
            <a:pPr marL="64008" indent="0">
              <a:buNone/>
            </a:pPr>
            <a:r>
              <a:rPr lang="tr-TR" sz="2800" b="1" dirty="0"/>
              <a:t>B)</a:t>
            </a:r>
            <a:r>
              <a:rPr lang="tr-TR" sz="2800" dirty="0"/>
              <a:t> en büyük ve en eski </a:t>
            </a:r>
          </a:p>
          <a:p>
            <a:pPr marL="64008" indent="0">
              <a:buNone/>
            </a:pPr>
            <a:r>
              <a:rPr lang="tr-TR" sz="2800" b="1" dirty="0"/>
              <a:t>C)</a:t>
            </a:r>
            <a:r>
              <a:rPr lang="tr-TR" sz="2800" dirty="0"/>
              <a:t> eşsiz güzellikteki </a:t>
            </a:r>
          </a:p>
          <a:p>
            <a:pPr marL="64008" indent="0">
              <a:buNone/>
            </a:pPr>
            <a:r>
              <a:rPr lang="tr-TR" sz="2800" b="1" dirty="0"/>
              <a:t>D)</a:t>
            </a:r>
            <a:r>
              <a:rPr lang="tr-TR" sz="2800" dirty="0"/>
              <a:t> tarihî</a:t>
            </a:r>
          </a:p>
          <a:p>
            <a:pPr>
              <a:buNone/>
            </a:pPr>
            <a:endParaRPr lang="tr-TR" sz="1600" b="1" dirty="0"/>
          </a:p>
        </p:txBody>
      </p:sp>
      <p:pic>
        <p:nvPicPr>
          <p:cNvPr id="2050" name="Picture 2" descr="E:\djkts.png"/>
          <p:cNvPicPr>
            <a:picLocks noChangeAspect="1" noChangeArrowheads="1"/>
          </p:cNvPicPr>
          <p:nvPr/>
        </p:nvPicPr>
        <p:blipFill>
          <a:blip r:embed="rId2"/>
          <a:srcRect/>
          <a:stretch>
            <a:fillRect/>
          </a:stretch>
        </p:blipFill>
        <p:spPr bwMode="auto">
          <a:xfrm>
            <a:off x="6500810" y="0"/>
            <a:ext cx="2643190" cy="1900235"/>
          </a:xfrm>
          <a:prstGeom prst="rect">
            <a:avLst/>
          </a:prstGeom>
          <a:noFill/>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par>
                                <p:cTn id="10" presetID="37"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16" presetID="37"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anim calcmode="lin" valueType="num">
                                      <p:cBhvr>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par>
                                <p:cTn id="22" presetID="37"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1000"/>
                                        <p:tgtEl>
                                          <p:spTgt spid="3">
                                            <p:txEl>
                                              <p:pRg st="4" end="4"/>
                                            </p:txEl>
                                          </p:spTgt>
                                        </p:tgtEl>
                                      </p:cBhvr>
                                    </p:animEffect>
                                    <p:anim calcmode="lin" valueType="num">
                                      <p:cBhvr>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par>
                                <p:cTn id="34" presetID="37" presetClass="entr" presetSubtype="0" fill="hold" grpId="0"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par>
                                <p:cTn id="40" presetID="37" presetClass="entr" presetSubtype="0" fill="hold" grpId="0" nodeType="with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 </a:t>
            </a:r>
            <a:r>
              <a:rPr lang="tr-TR" b="1" dirty="0"/>
              <a:t>CEVAP-2</a:t>
            </a:r>
          </a:p>
        </p:txBody>
      </p:sp>
      <p:sp>
        <p:nvSpPr>
          <p:cNvPr id="3" name="2 İçerik Yer Tutucusu"/>
          <p:cNvSpPr>
            <a:spLocks noGrp="1"/>
          </p:cNvSpPr>
          <p:nvPr>
            <p:ph idx="1"/>
          </p:nvPr>
        </p:nvSpPr>
        <p:spPr>
          <a:xfrm>
            <a:off x="428596" y="2500306"/>
            <a:ext cx="8229600" cy="1834224"/>
          </a:xfrm>
        </p:spPr>
        <p:txBody>
          <a:bodyPr>
            <a:normAutofit fontScale="92500" lnSpcReduction="20000"/>
          </a:bodyPr>
          <a:lstStyle/>
          <a:p>
            <a:pPr algn="ctr">
              <a:buNone/>
            </a:pPr>
            <a:r>
              <a:rPr lang="tr-TR" sz="15000" b="1" dirty="0"/>
              <a:t>C</a:t>
            </a:r>
            <a:r>
              <a:rPr lang="tr-TR" sz="3600" b="1" dirty="0"/>
              <a:t> </a:t>
            </a:r>
          </a:p>
          <a:p>
            <a:pPr algn="ctr">
              <a:buNone/>
            </a:pPr>
            <a:endParaRPr lang="tr-TR" sz="3600" dirty="0"/>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anim calcmode="lin" valueType="num">
                                      <p:cBhvr>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SORU-3</a:t>
            </a:r>
          </a:p>
        </p:txBody>
      </p:sp>
      <p:sp>
        <p:nvSpPr>
          <p:cNvPr id="3" name="2 İçerik Yer Tutucusu"/>
          <p:cNvSpPr>
            <a:spLocks noGrp="1"/>
          </p:cNvSpPr>
          <p:nvPr>
            <p:ph idx="1"/>
          </p:nvPr>
        </p:nvSpPr>
        <p:spPr>
          <a:xfrm>
            <a:off x="467544" y="1844824"/>
            <a:ext cx="8229600" cy="4572000"/>
          </a:xfrm>
        </p:spPr>
        <p:txBody>
          <a:bodyPr>
            <a:normAutofit/>
          </a:bodyPr>
          <a:lstStyle/>
          <a:p>
            <a:pPr marL="537210" lvl="1" indent="0">
              <a:buNone/>
            </a:pPr>
            <a:r>
              <a:rPr lang="tr-TR" sz="2000" dirty="0"/>
              <a:t> </a:t>
            </a:r>
            <a:r>
              <a:rPr lang="tr-TR" sz="2800" b="1" dirty="0"/>
              <a:t>Aşağıdaki cümlelerin hangisinde hem niteleme sıfatı hem belirtme sıfatı kullanılmıştır?</a:t>
            </a:r>
          </a:p>
          <a:p>
            <a:pPr marL="877824" lvl="2" indent="0">
              <a:buNone/>
            </a:pPr>
            <a:r>
              <a:rPr lang="tr-TR" dirty="0"/>
              <a:t>A)Daha önce buralara hiç gelmediğini söyledi.</a:t>
            </a:r>
            <a:endParaRPr lang="tr-TR" sz="3200" dirty="0"/>
          </a:p>
          <a:p>
            <a:pPr marL="877824" lvl="2" indent="0">
              <a:buNone/>
            </a:pPr>
            <a:r>
              <a:rPr lang="tr-TR" dirty="0"/>
              <a:t>B)İleride trafik polisleri bazı araçları çevirmişti.</a:t>
            </a:r>
            <a:endParaRPr lang="tr-TR" sz="3200" dirty="0"/>
          </a:p>
          <a:p>
            <a:pPr marL="877824" lvl="2" indent="0">
              <a:buNone/>
            </a:pPr>
            <a:r>
              <a:rPr lang="tr-TR" dirty="0"/>
              <a:t>C)Bu tekneyle fırtınalı havalarda denize açılma.</a:t>
            </a:r>
            <a:endParaRPr lang="tr-TR" sz="3200" dirty="0"/>
          </a:p>
          <a:p>
            <a:pPr marL="877824" lvl="2" indent="0">
              <a:buNone/>
            </a:pPr>
            <a:r>
              <a:rPr lang="tr-TR" dirty="0"/>
              <a:t>D)Soğuk havada dışarıda dolaşırsan hastalanırsın.</a:t>
            </a:r>
            <a:endParaRPr lang="tr-TR" sz="3200" dirty="0"/>
          </a:p>
          <a:p>
            <a:pPr>
              <a:buNone/>
            </a:pPr>
            <a:endParaRPr lang="tr-TR" sz="3600" b="1" dirty="0"/>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050"/>
                            </p:stCondLst>
                            <p:childTnLst>
                              <p:par>
                                <p:cTn id="11" presetID="37" presetClass="entr" presetSubtype="0"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par>
                          <p:cTn id="17" fill="hold">
                            <p:stCondLst>
                              <p:cond delay="2050"/>
                            </p:stCondLst>
                            <p:childTnLst>
                              <p:par>
                                <p:cTn id="18" presetID="37" presetClass="entr" presetSubtype="0" fill="hold"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24" fill="hold">
                            <p:stCondLst>
                              <p:cond delay="3050"/>
                            </p:stCondLst>
                            <p:childTnLst>
                              <p:par>
                                <p:cTn id="25" presetID="37" presetClass="entr" presetSubtype="0" fill="hold"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par>
                          <p:cTn id="31" fill="hold">
                            <p:stCondLst>
                              <p:cond delay="4050"/>
                            </p:stCondLst>
                            <p:childTnLst>
                              <p:par>
                                <p:cTn id="32" presetID="37" presetClass="entr" presetSubtype="0" fill="hold" nodeType="after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par>
                          <p:cTn id="38" fill="hold">
                            <p:stCondLst>
                              <p:cond delay="5050"/>
                            </p:stCondLst>
                            <p:childTnLst>
                              <p:par>
                                <p:cTn id="39" presetID="37" presetClass="entr" presetSubtype="0" fill="hold" nodeType="after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1000"/>
                                        <p:tgtEl>
                                          <p:spTgt spid="3">
                                            <p:txEl>
                                              <p:pRg st="4" end="4"/>
                                            </p:txEl>
                                          </p:spTgt>
                                        </p:tgtEl>
                                      </p:cBhvr>
                                    </p:animEffect>
                                    <p:anim calcmode="lin" valueType="num">
                                      <p:cBhvr>
                                        <p:cTn id="4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3"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CEVAP-3</a:t>
            </a:r>
          </a:p>
        </p:txBody>
      </p:sp>
      <p:sp>
        <p:nvSpPr>
          <p:cNvPr id="3" name="2 İçerik Yer Tutucusu"/>
          <p:cNvSpPr>
            <a:spLocks noGrp="1"/>
          </p:cNvSpPr>
          <p:nvPr>
            <p:ph idx="1"/>
          </p:nvPr>
        </p:nvSpPr>
        <p:spPr>
          <a:xfrm>
            <a:off x="467544" y="2060848"/>
            <a:ext cx="8229600" cy="2868350"/>
          </a:xfrm>
        </p:spPr>
        <p:txBody>
          <a:bodyPr>
            <a:normAutofit fontScale="85000" lnSpcReduction="20000"/>
          </a:bodyPr>
          <a:lstStyle/>
          <a:p>
            <a:pPr>
              <a:buNone/>
            </a:pPr>
            <a:endParaRPr lang="tr-TR" dirty="0"/>
          </a:p>
          <a:p>
            <a:pPr>
              <a:buNone/>
            </a:pPr>
            <a:r>
              <a:rPr lang="tr-TR" sz="4800" b="1" dirty="0"/>
              <a:t>                     </a:t>
            </a:r>
            <a:r>
              <a:rPr lang="tr-TR" sz="15000" b="1" dirty="0"/>
              <a:t>C</a:t>
            </a:r>
            <a:r>
              <a:rPr lang="tr-TR" dirty="0"/>
              <a:t>    </a:t>
            </a:r>
          </a:p>
          <a:p>
            <a:pPr algn="ctr">
              <a:buNone/>
            </a:pPr>
            <a:r>
              <a:rPr lang="tr-TR" dirty="0"/>
              <a:t> </a:t>
            </a:r>
            <a:endParaRPr lang="tr-TR" sz="3900" dirty="0"/>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700"/>
                            </p:stCondLst>
                            <p:childTnLst>
                              <p:par>
                                <p:cTn id="18" presetID="37" presetClass="entr" presetSubtype="0" fill="hold" grpId="0"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anim calcmode="lin" valueType="num">
                                      <p:cBhvr>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45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SORU-4</a:t>
            </a:r>
          </a:p>
        </p:txBody>
      </p:sp>
      <p:sp>
        <p:nvSpPr>
          <p:cNvPr id="3" name="2 İçerik Yer Tutucusu"/>
          <p:cNvSpPr>
            <a:spLocks noGrp="1"/>
          </p:cNvSpPr>
          <p:nvPr>
            <p:ph idx="1"/>
          </p:nvPr>
        </p:nvSpPr>
        <p:spPr>
          <a:xfrm>
            <a:off x="467544" y="1340768"/>
            <a:ext cx="8219256" cy="5114040"/>
          </a:xfrm>
        </p:spPr>
        <p:txBody>
          <a:bodyPr>
            <a:normAutofit/>
          </a:bodyPr>
          <a:lstStyle/>
          <a:p>
            <a:pPr>
              <a:buNone/>
            </a:pPr>
            <a:r>
              <a:rPr lang="tr-TR" sz="2000" dirty="0">
                <a:latin typeface="Times New Roman" pitchFamily="18" charset="0"/>
                <a:cs typeface="Times New Roman" pitchFamily="18" charset="0"/>
              </a:rPr>
              <a:t>         Keloğlan köydeki annesi için ülkenin dört bir yanından getirdiği doktorlara annesini muayene ettirmiş. Annesi günden güne erirken bir doktor hastalığın hem sebebini hem de çaresini bulmuş. Keloğlan’ı yanına çağırıp, şunları söylemiş; ‘’ Bak Keloğlan biliyorum çok üzülüyorsun. Ancak annenin iyileşebilmesi için şifa çiçeği diye adlandırılan bir çiçeğe ihtiyacım var. Bu çiçek olmadan annenin hastalığı için bir ilaç yapamam. Keloğlan heyecanla atılmış. Neredeymiş o çiçek? Hemen bulup getireyim. Doktor duraklamış. ‘’Çiçeğe ulaşmak kolay olsaydı biz o ilacı çoktan yapmıştık’’ demiş. </a:t>
            </a:r>
          </a:p>
          <a:p>
            <a:pPr>
              <a:buNone/>
            </a:pPr>
            <a:r>
              <a:rPr lang="tr-TR" sz="2000" dirty="0">
                <a:latin typeface="Times New Roman" pitchFamily="18" charset="0"/>
                <a:cs typeface="Times New Roman" pitchFamily="18" charset="0"/>
              </a:rPr>
              <a:t>Bu hikayede aşağıdaki hikaye unsurlarından hangisi </a:t>
            </a:r>
            <a:r>
              <a:rPr lang="tr-TR" sz="2000" b="1" dirty="0">
                <a:latin typeface="Times New Roman" pitchFamily="18" charset="0"/>
                <a:cs typeface="Times New Roman" pitchFamily="18" charset="0"/>
              </a:rPr>
              <a:t>yoktur? </a:t>
            </a:r>
          </a:p>
          <a:p>
            <a:pPr>
              <a:buNone/>
            </a:pPr>
            <a:r>
              <a:rPr lang="tr-TR" sz="2000" dirty="0">
                <a:latin typeface="Times New Roman" pitchFamily="18" charset="0"/>
                <a:cs typeface="Times New Roman" pitchFamily="18" charset="0"/>
              </a:rPr>
              <a:t> </a:t>
            </a:r>
            <a:r>
              <a:rPr lang="tr-TR" sz="2400" dirty="0">
                <a:latin typeface="Times New Roman" pitchFamily="18" charset="0"/>
                <a:cs typeface="Times New Roman" pitchFamily="18" charset="0"/>
              </a:rPr>
              <a:t>A) Olay</a:t>
            </a:r>
          </a:p>
          <a:p>
            <a:pPr>
              <a:buNone/>
            </a:pPr>
            <a:r>
              <a:rPr lang="tr-TR" sz="2400" dirty="0">
                <a:latin typeface="Times New Roman" pitchFamily="18" charset="0"/>
                <a:cs typeface="Times New Roman" pitchFamily="18" charset="0"/>
              </a:rPr>
              <a:t>B) Zaman</a:t>
            </a:r>
          </a:p>
          <a:p>
            <a:pPr>
              <a:buNone/>
            </a:pPr>
            <a:r>
              <a:rPr lang="tr-TR" sz="2400" dirty="0">
                <a:latin typeface="Times New Roman" pitchFamily="18" charset="0"/>
                <a:cs typeface="Times New Roman" pitchFamily="18" charset="0"/>
              </a:rPr>
              <a:t>C) Yer</a:t>
            </a:r>
          </a:p>
          <a:p>
            <a:pPr>
              <a:buNone/>
            </a:pPr>
            <a:r>
              <a:rPr lang="tr-TR" sz="2400" dirty="0">
                <a:latin typeface="Times New Roman" pitchFamily="18" charset="0"/>
                <a:cs typeface="Times New Roman" pitchFamily="18" charset="0"/>
              </a:rPr>
              <a:t>D) Kişiler</a:t>
            </a:r>
            <a:r>
              <a:rPr lang="tr-TR" sz="2400" b="1" dirty="0">
                <a:latin typeface="Times New Roman" pitchFamily="18" charset="0"/>
                <a:cs typeface="Times New Roman" pitchFamily="18" charset="0"/>
              </a:rPr>
              <a:t>    </a:t>
            </a:r>
          </a:p>
        </p:txBody>
      </p:sp>
      <p:pic>
        <p:nvPicPr>
          <p:cNvPr id="5" name="Picture 2" descr="E:\djkts.png"/>
          <p:cNvPicPr>
            <a:picLocks noChangeAspect="1" noChangeArrowheads="1"/>
          </p:cNvPicPr>
          <p:nvPr/>
        </p:nvPicPr>
        <p:blipFill>
          <a:blip r:embed="rId2"/>
          <a:srcRect/>
          <a:stretch>
            <a:fillRect/>
          </a:stretch>
        </p:blipFill>
        <p:spPr bwMode="auto">
          <a:xfrm>
            <a:off x="7000892" y="1"/>
            <a:ext cx="2143108" cy="1785926"/>
          </a:xfrm>
          <a:prstGeom prst="rect">
            <a:avLst/>
          </a:prstGeom>
          <a:noFill/>
        </p:spPr>
      </p:pic>
      <p:sp>
        <p:nvSpPr>
          <p:cNvPr id="4" name="Altbilgi Yer Tutucusu 3"/>
          <p:cNvSpPr>
            <a:spLocks noGrp="1"/>
          </p:cNvSpPr>
          <p:nvPr>
            <p:ph type="ftr" sz="quarter" idx="11"/>
          </p:nvPr>
        </p:nvSpPr>
        <p:spPr/>
        <p:txBody>
          <a:bodyPr/>
          <a:lstStyle/>
          <a:p>
            <a:r>
              <a:rPr lang="tr-TR" dirty="0"/>
              <a:t>...</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par>
                                <p:cTn id="10" presetID="37" presetClass="entr" presetSubtype="0" fill="hold"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par>
                                <p:cTn id="16" presetID="37"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1000"/>
                                        <p:tgtEl>
                                          <p:spTgt spid="3">
                                            <p:txEl>
                                              <p:pRg st="3" end="3"/>
                                            </p:txEl>
                                          </p:spTgt>
                                        </p:tgtEl>
                                      </p:cBhvr>
                                    </p:animEffect>
                                    <p:anim calcmode="lin" valueType="num">
                                      <p:cBhvr>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par>
                                <p:cTn id="34" presetID="37" presetClass="entr" presetSubtype="0" fill="hold" nodeType="with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1000"/>
                                        <p:tgtEl>
                                          <p:spTgt spid="3">
                                            <p:txEl>
                                              <p:pRg st="4" end="4"/>
                                            </p:txEl>
                                          </p:spTgt>
                                        </p:tgtEl>
                                      </p:cBhvr>
                                    </p:animEffect>
                                    <p:anim calcmode="lin" valueType="num">
                                      <p:cBhvr>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 CEVAP-4</a:t>
            </a:r>
          </a:p>
        </p:txBody>
      </p:sp>
      <p:sp>
        <p:nvSpPr>
          <p:cNvPr id="3" name="2 İçerik Yer Tutucusu"/>
          <p:cNvSpPr>
            <a:spLocks noGrp="1"/>
          </p:cNvSpPr>
          <p:nvPr>
            <p:ph idx="1"/>
          </p:nvPr>
        </p:nvSpPr>
        <p:spPr>
          <a:xfrm>
            <a:off x="395536" y="1628800"/>
            <a:ext cx="8229600" cy="3816424"/>
          </a:xfrm>
        </p:spPr>
        <p:txBody>
          <a:bodyPr>
            <a:normAutofit/>
          </a:bodyPr>
          <a:lstStyle/>
          <a:p>
            <a:pPr>
              <a:buNone/>
            </a:pPr>
            <a:endParaRPr lang="tr-TR" sz="3600" dirty="0"/>
          </a:p>
          <a:p>
            <a:pPr algn="ctr">
              <a:buNone/>
            </a:pPr>
            <a:r>
              <a:rPr lang="tr-TR" sz="3600" dirty="0"/>
              <a:t>    </a:t>
            </a:r>
            <a:r>
              <a:rPr lang="tr-TR" sz="15000" dirty="0"/>
              <a:t>B</a:t>
            </a:r>
            <a:r>
              <a:rPr lang="tr-TR" sz="3600" dirty="0"/>
              <a:t> </a:t>
            </a:r>
            <a:endParaRPr lang="tr-TR" sz="3600" b="1" dirty="0"/>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par>
                                <p:cTn id="10" presetID="37"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SORU-5</a:t>
            </a:r>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pic>
        <p:nvPicPr>
          <p:cNvPr id="6" name="Image 15"/>
          <p:cNvPicPr>
            <a:picLocks noGrp="1"/>
          </p:cNvPicPr>
          <p:nvPr>
            <p:ph idx="1"/>
          </p:nvPr>
        </p:nvPicPr>
        <p:blipFill>
          <a:blip r:embed="rId3" cstate="print"/>
          <a:stretch>
            <a:fillRect/>
          </a:stretch>
        </p:blipFill>
        <p:spPr>
          <a:xfrm>
            <a:off x="971600" y="2132856"/>
            <a:ext cx="6912768" cy="3600400"/>
          </a:xfrm>
          <a:prstGeom prst="rect">
            <a:avLst/>
          </a:prstGeom>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 </a:t>
            </a:r>
            <a:r>
              <a:rPr lang="tr-TR" b="1" dirty="0"/>
              <a:t>CEVAP-5</a:t>
            </a:r>
          </a:p>
        </p:txBody>
      </p:sp>
      <p:sp>
        <p:nvSpPr>
          <p:cNvPr id="3" name="2 İçerik Yer Tutucusu"/>
          <p:cNvSpPr>
            <a:spLocks noGrp="1"/>
          </p:cNvSpPr>
          <p:nvPr>
            <p:ph idx="1"/>
          </p:nvPr>
        </p:nvSpPr>
        <p:spPr>
          <a:xfrm>
            <a:off x="457200" y="1882808"/>
            <a:ext cx="8229600" cy="3418400"/>
          </a:xfrm>
        </p:spPr>
        <p:txBody>
          <a:bodyPr>
            <a:normAutofit/>
          </a:bodyPr>
          <a:lstStyle/>
          <a:p>
            <a:pPr>
              <a:buNone/>
            </a:pPr>
            <a:endParaRPr lang="tr-TR" dirty="0"/>
          </a:p>
          <a:p>
            <a:pPr>
              <a:buNone/>
            </a:pPr>
            <a:r>
              <a:rPr lang="tr-TR" sz="3600" b="1" dirty="0"/>
              <a:t>                         </a:t>
            </a:r>
            <a:r>
              <a:rPr lang="tr-TR" sz="15000" b="1" dirty="0"/>
              <a:t>A</a:t>
            </a:r>
            <a:endParaRPr lang="tr-TR" sz="4400" b="1" dirty="0"/>
          </a:p>
          <a:p>
            <a:pPr>
              <a:buNone/>
            </a:pPr>
            <a:endParaRPr lang="tr-TR" dirty="0"/>
          </a:p>
          <a:p>
            <a:pPr>
              <a:buNone/>
            </a:pPr>
            <a:endParaRPr lang="tr-TR" dirty="0"/>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SORU-6</a:t>
            </a:r>
          </a:p>
        </p:txBody>
      </p:sp>
      <p:pic>
        <p:nvPicPr>
          <p:cNvPr id="5" name="Picture 2" descr="E:\djkts.png"/>
          <p:cNvPicPr>
            <a:picLocks noChangeAspect="1" noChangeArrowheads="1"/>
          </p:cNvPicPr>
          <p:nvPr/>
        </p:nvPicPr>
        <p:blipFill>
          <a:blip r:embed="rId2"/>
          <a:srcRect/>
          <a:stretch>
            <a:fillRect/>
          </a:stretch>
        </p:blipFill>
        <p:spPr bwMode="auto">
          <a:xfrm>
            <a:off x="7072330" y="1"/>
            <a:ext cx="2071670" cy="1785926"/>
          </a:xfrm>
          <a:prstGeom prst="rect">
            <a:avLst/>
          </a:prstGeom>
          <a:noFill/>
        </p:spPr>
      </p:pic>
      <p:pic>
        <p:nvPicPr>
          <p:cNvPr id="6" name="Image 17"/>
          <p:cNvPicPr>
            <a:picLocks noGrp="1"/>
          </p:cNvPicPr>
          <p:nvPr>
            <p:ph idx="1"/>
          </p:nvPr>
        </p:nvPicPr>
        <p:blipFill>
          <a:blip r:embed="rId3" cstate="print"/>
          <a:stretch>
            <a:fillRect/>
          </a:stretch>
        </p:blipFill>
        <p:spPr>
          <a:xfrm>
            <a:off x="971600" y="1785928"/>
            <a:ext cx="6408712" cy="3546486"/>
          </a:xfrm>
          <a:prstGeom prst="rect">
            <a:avLst/>
          </a:prstGeom>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CEVAP-6</a:t>
            </a:r>
          </a:p>
        </p:txBody>
      </p:sp>
      <p:sp>
        <p:nvSpPr>
          <p:cNvPr id="3" name="2 İçerik Yer Tutucusu"/>
          <p:cNvSpPr>
            <a:spLocks noGrp="1"/>
          </p:cNvSpPr>
          <p:nvPr>
            <p:ph idx="1"/>
          </p:nvPr>
        </p:nvSpPr>
        <p:spPr>
          <a:xfrm>
            <a:off x="785786" y="1844824"/>
            <a:ext cx="7086624" cy="4032448"/>
          </a:xfrm>
        </p:spPr>
        <p:txBody>
          <a:bodyPr>
            <a:normAutofit fontScale="55000" lnSpcReduction="20000"/>
          </a:bodyPr>
          <a:lstStyle/>
          <a:p>
            <a:pPr>
              <a:buNone/>
            </a:pPr>
            <a:endParaRPr lang="tr-TR" dirty="0"/>
          </a:p>
          <a:p>
            <a:pPr>
              <a:buNone/>
            </a:pPr>
            <a:r>
              <a:rPr lang="tr-TR" sz="5900" b="1" dirty="0"/>
              <a:t>                        </a:t>
            </a:r>
            <a:r>
              <a:rPr lang="tr-TR" sz="27300" b="1" dirty="0"/>
              <a:t>B</a:t>
            </a:r>
            <a:r>
              <a:rPr lang="tr-TR" dirty="0"/>
              <a:t>           </a:t>
            </a:r>
          </a:p>
          <a:p>
            <a:pPr>
              <a:buNone/>
            </a:pPr>
            <a:endParaRPr lang="tr-TR" dirty="0"/>
          </a:p>
          <a:p>
            <a:pPr>
              <a:buNone/>
            </a:pPr>
            <a:r>
              <a:rPr lang="tr-TR" sz="6500" dirty="0"/>
              <a:t>                    </a:t>
            </a:r>
            <a:endParaRPr lang="tr-TR" sz="7600" dirty="0"/>
          </a:p>
          <a:p>
            <a:pPr>
              <a:buNone/>
            </a:pPr>
            <a:r>
              <a:rPr lang="tr-TR" dirty="0"/>
              <a:t>                 </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700"/>
                            </p:stCondLst>
                            <p:childTnLst>
                              <p:par>
                                <p:cTn id="18" presetID="37" presetClass="entr" presetSubtype="0" fill="hold" grpId="0"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anim calcmode="lin" valueType="num">
                                      <p:cBhvr>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45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par>
                          <p:cTn id="24" fill="hold">
                            <p:stCondLst>
                              <p:cond delay="2200"/>
                            </p:stCondLst>
                            <p:childTnLst>
                              <p:par>
                                <p:cTn id="25" presetID="37"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anim calcmode="lin" valueType="num">
                                      <p:cBhvr>
                                        <p:cTn id="2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45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0" dur="50" accel="100000" fill="hold">
                                          <p:stCondLst>
                                            <p:cond delay="45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196752"/>
            <a:ext cx="8229600" cy="5186286"/>
          </a:xfrm>
        </p:spPr>
        <p:txBody>
          <a:bodyPr>
            <a:normAutofit/>
          </a:bodyPr>
          <a:lstStyle/>
          <a:p>
            <a:pPr>
              <a:buNone/>
            </a:pPr>
            <a:r>
              <a:rPr lang="tr-TR" b="1" dirty="0"/>
              <a:t>SORU-7</a:t>
            </a:r>
          </a:p>
          <a:p>
            <a:pPr>
              <a:buNone/>
            </a:pPr>
            <a:endParaRPr lang="tr-TR" dirty="0"/>
          </a:p>
        </p:txBody>
      </p:sp>
      <p:pic>
        <p:nvPicPr>
          <p:cNvPr id="5" name="Image 19"/>
          <p:cNvPicPr/>
          <p:nvPr/>
        </p:nvPicPr>
        <p:blipFill>
          <a:blip r:embed="rId2" cstate="print"/>
          <a:stretch>
            <a:fillRect/>
          </a:stretch>
        </p:blipFill>
        <p:spPr>
          <a:xfrm>
            <a:off x="755576" y="1988841"/>
            <a:ext cx="7488832" cy="3744416"/>
          </a:xfrm>
          <a:prstGeom prst="rect">
            <a:avLst/>
          </a:prstGeom>
        </p:spPr>
      </p:pic>
      <p:pic>
        <p:nvPicPr>
          <p:cNvPr id="6" name="Picture 2" descr="E:\djkts.png"/>
          <p:cNvPicPr>
            <a:picLocks noChangeAspect="1" noChangeArrowheads="1"/>
          </p:cNvPicPr>
          <p:nvPr/>
        </p:nvPicPr>
        <p:blipFill>
          <a:blip r:embed="rId3"/>
          <a:srcRect/>
          <a:stretch>
            <a:fillRect/>
          </a:stretch>
        </p:blipFill>
        <p:spPr bwMode="auto">
          <a:xfrm>
            <a:off x="6929438" y="0"/>
            <a:ext cx="2214562" cy="2043111"/>
          </a:xfrm>
          <a:prstGeom prst="rect">
            <a:avLst/>
          </a:prstGeom>
          <a:noFill/>
        </p:spPr>
      </p:pic>
    </p:spTree>
  </p:cSld>
  <p:clrMapOvr>
    <a:masterClrMapping/>
  </p:clrMapOvr>
  <p:transition spd="slow">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7494"/>
            <a:ext cx="8229600" cy="1649338"/>
          </a:xfrm>
        </p:spPr>
        <p:txBody>
          <a:bodyPr>
            <a:normAutofit fontScale="90000"/>
          </a:bodyPr>
          <a:lstStyle/>
          <a:p>
            <a:br>
              <a:rPr lang="tr-TR" b="1" dirty="0"/>
            </a:br>
            <a:br>
              <a:rPr lang="tr-TR" b="1" dirty="0"/>
            </a:br>
            <a:br>
              <a:rPr lang="tr-TR" b="1" dirty="0"/>
            </a:br>
            <a:br>
              <a:rPr lang="tr-TR" b="1" dirty="0"/>
            </a:br>
            <a:r>
              <a:rPr lang="tr-TR" b="1" dirty="0"/>
              <a:t>CEVAP-7</a:t>
            </a:r>
            <a:br>
              <a:rPr lang="tr-TR" b="1" dirty="0"/>
            </a:br>
            <a:r>
              <a:rPr lang="tr-TR" b="1" dirty="0"/>
              <a:t>                       </a:t>
            </a:r>
            <a:r>
              <a:rPr lang="tr-TR" sz="16700" b="1" dirty="0">
                <a:solidFill>
                  <a:schemeClr val="tx1"/>
                </a:solidFill>
                <a:effectLst>
                  <a:outerShdw blurRad="38100" dist="38100" dir="2700000" algn="tl">
                    <a:srgbClr val="000000">
                      <a:alpha val="43137"/>
                    </a:srgbClr>
                  </a:outerShdw>
                </a:effectLst>
              </a:rPr>
              <a:t>C</a:t>
            </a:r>
          </a:p>
        </p:txBody>
      </p:sp>
      <p:pic>
        <p:nvPicPr>
          <p:cNvPr id="5" name="Picture 3" descr="C:\Users\Sezgi Özay\Desktop\imagesCAH6505T.jpg"/>
          <p:cNvPicPr>
            <a:picLocks noGrp="1" noChangeAspect="1" noChangeArrowheads="1"/>
          </p:cNvPicPr>
          <p:nvPr>
            <p:ph idx="1"/>
          </p:nvPr>
        </p:nvPicPr>
        <p:blipFill>
          <a:blip r:embed="rId2" cstate="print"/>
          <a:srcRect/>
          <a:stretch>
            <a:fillRect/>
          </a:stretch>
        </p:blipFill>
        <p:spPr bwMode="auto">
          <a:xfrm>
            <a:off x="6588224" y="4509120"/>
            <a:ext cx="2219325" cy="2057400"/>
          </a:xfrm>
          <a:prstGeom prst="rect">
            <a:avLst/>
          </a:prstGeom>
          <a:noFill/>
        </p:spPr>
      </p:pic>
    </p:spTree>
    <p:extLst>
      <p:ext uri="{BB962C8B-B14F-4D97-AF65-F5344CB8AC3E}">
        <p14:creationId xmlns:p14="http://schemas.microsoft.com/office/powerpoint/2010/main" val="6756075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SORU-8</a:t>
            </a:r>
          </a:p>
        </p:txBody>
      </p:sp>
      <p:sp>
        <p:nvSpPr>
          <p:cNvPr id="3" name="2 İçerik Yer Tutucusu"/>
          <p:cNvSpPr>
            <a:spLocks noGrp="1"/>
          </p:cNvSpPr>
          <p:nvPr>
            <p:ph idx="1"/>
          </p:nvPr>
        </p:nvSpPr>
        <p:spPr>
          <a:xfrm>
            <a:off x="357158" y="1285860"/>
            <a:ext cx="8229600" cy="5214974"/>
          </a:xfrm>
        </p:spPr>
        <p:txBody>
          <a:bodyPr>
            <a:normAutofit/>
          </a:bodyPr>
          <a:lstStyle/>
          <a:p>
            <a:pPr>
              <a:buNone/>
            </a:pPr>
            <a:endParaRPr lang="tr-TR" sz="2400" b="1" dirty="0"/>
          </a:p>
          <a:p>
            <a:pPr>
              <a:buNone/>
            </a:pPr>
            <a:r>
              <a:rPr lang="tr-TR" sz="3200" b="1" dirty="0"/>
              <a:t> </a:t>
            </a:r>
          </a:p>
          <a:p>
            <a:pPr>
              <a:buNone/>
            </a:pPr>
            <a:endParaRPr lang="tr-TR" sz="3600" b="1" dirty="0"/>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pic>
        <p:nvPicPr>
          <p:cNvPr id="6" name="Image 20"/>
          <p:cNvPicPr/>
          <p:nvPr/>
        </p:nvPicPr>
        <p:blipFill>
          <a:blip r:embed="rId3" cstate="print"/>
          <a:stretch>
            <a:fillRect/>
          </a:stretch>
        </p:blipFill>
        <p:spPr>
          <a:xfrm>
            <a:off x="755576" y="1844824"/>
            <a:ext cx="7281143" cy="3528391"/>
          </a:xfrm>
          <a:prstGeom prst="rect">
            <a:avLst/>
          </a:prstGeom>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05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CEVAP-8</a:t>
            </a:r>
          </a:p>
        </p:txBody>
      </p:sp>
      <p:sp>
        <p:nvSpPr>
          <p:cNvPr id="3" name="2 İçerik Yer Tutucusu"/>
          <p:cNvSpPr>
            <a:spLocks noGrp="1"/>
          </p:cNvSpPr>
          <p:nvPr>
            <p:ph idx="1"/>
          </p:nvPr>
        </p:nvSpPr>
        <p:spPr>
          <a:xfrm>
            <a:off x="500034" y="2000240"/>
            <a:ext cx="8229600" cy="2986352"/>
          </a:xfrm>
        </p:spPr>
        <p:txBody>
          <a:bodyPr>
            <a:normAutofit fontScale="92500" lnSpcReduction="10000"/>
          </a:bodyPr>
          <a:lstStyle/>
          <a:p>
            <a:pPr>
              <a:buNone/>
            </a:pPr>
            <a:endParaRPr lang="tr-TR" dirty="0"/>
          </a:p>
          <a:p>
            <a:pPr>
              <a:buNone/>
            </a:pPr>
            <a:r>
              <a:rPr lang="tr-TR" sz="5400" b="1" dirty="0"/>
              <a:t>                   </a:t>
            </a:r>
            <a:r>
              <a:rPr lang="tr-TR" sz="15000" b="1" dirty="0"/>
              <a:t>D</a:t>
            </a:r>
            <a:r>
              <a:rPr lang="tr-TR" dirty="0"/>
              <a:t>                  </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SORU-9</a:t>
            </a:r>
          </a:p>
        </p:txBody>
      </p:sp>
      <p:sp>
        <p:nvSpPr>
          <p:cNvPr id="3" name="2 İçerik Yer Tutucusu"/>
          <p:cNvSpPr>
            <a:spLocks noGrp="1"/>
          </p:cNvSpPr>
          <p:nvPr>
            <p:ph idx="1"/>
          </p:nvPr>
        </p:nvSpPr>
        <p:spPr>
          <a:xfrm>
            <a:off x="357158" y="1500174"/>
            <a:ext cx="8505092" cy="5033978"/>
          </a:xfrm>
        </p:spPr>
        <p:txBody>
          <a:bodyPr>
            <a:normAutofit/>
          </a:bodyPr>
          <a:lstStyle/>
          <a:p>
            <a:pPr>
              <a:buNone/>
            </a:pPr>
            <a:r>
              <a:rPr lang="tr-TR" dirty="0"/>
              <a:t>     </a:t>
            </a:r>
          </a:p>
          <a:p>
            <a:pPr>
              <a:buNone/>
            </a:pPr>
            <a:r>
              <a:rPr lang="tr-TR" dirty="0"/>
              <a:t>    </a:t>
            </a:r>
          </a:p>
          <a:p>
            <a:pPr>
              <a:buNone/>
            </a:pPr>
            <a:r>
              <a:rPr lang="tr-TR" dirty="0"/>
              <a:t>         </a:t>
            </a:r>
          </a:p>
          <a:p>
            <a:pPr>
              <a:buNone/>
            </a:pPr>
            <a:r>
              <a:rPr lang="tr-TR" dirty="0"/>
              <a:t>   </a:t>
            </a:r>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
        <p:nvSpPr>
          <p:cNvPr id="14" name="Dikdörtgen 13"/>
          <p:cNvSpPr/>
          <p:nvPr/>
        </p:nvSpPr>
        <p:spPr>
          <a:xfrm>
            <a:off x="755576" y="1720840"/>
            <a:ext cx="6102424" cy="3416320"/>
          </a:xfrm>
          <a:prstGeom prst="rect">
            <a:avLst/>
          </a:prstGeom>
        </p:spPr>
        <p:txBody>
          <a:bodyPr wrap="square">
            <a:spAutoFit/>
          </a:bodyPr>
          <a:lstStyle/>
          <a:p>
            <a:r>
              <a:rPr lang="tr-TR" dirty="0"/>
              <a:t>Bahar geldiği zaman</a:t>
            </a:r>
          </a:p>
          <a:p>
            <a:r>
              <a:rPr lang="tr-TR" dirty="0"/>
              <a:t>Nasıl çiçek açarsa ağaçlar,</a:t>
            </a:r>
          </a:p>
          <a:p>
            <a:r>
              <a:rPr lang="tr-TR" dirty="0"/>
              <a:t>Nasıl uçarsa kuşlar yuvadan,</a:t>
            </a:r>
          </a:p>
          <a:p>
            <a:r>
              <a:rPr lang="tr-TR" dirty="0"/>
              <a:t>İşte öyle çiçek açarlar,</a:t>
            </a:r>
          </a:p>
          <a:p>
            <a:r>
              <a:rPr lang="tr-TR" dirty="0"/>
              <a:t>İşte öyle uçarlar mutluluktan</a:t>
            </a:r>
          </a:p>
          <a:p>
            <a:r>
              <a:rPr lang="tr-TR" dirty="0"/>
              <a:t>Okumayı öğrenen çocuklar...</a:t>
            </a:r>
          </a:p>
          <a:p>
            <a:r>
              <a:rPr lang="tr-TR" dirty="0"/>
              <a:t>Bu şiire getirilebilecek en uygun başlık aşağıdakilerden hangisidir </a:t>
            </a:r>
            <a:r>
              <a:rPr lang="tr-TR" dirty="0">
                <a:latin typeface="Times New Roman" pitchFamily="18" charset="0"/>
                <a:cs typeface="Times New Roman" pitchFamily="18" charset="0"/>
              </a:rPr>
              <a:t>?</a:t>
            </a:r>
            <a:r>
              <a:rPr lang="tr-TR" dirty="0"/>
              <a:t> </a:t>
            </a:r>
          </a:p>
          <a:p>
            <a:r>
              <a:rPr lang="tr-TR" dirty="0"/>
              <a:t>A) Okuma Sevinci </a:t>
            </a:r>
          </a:p>
          <a:p>
            <a:r>
              <a:rPr lang="tr-TR" dirty="0"/>
              <a:t>B) Bir Yer Düşünüyorum</a:t>
            </a:r>
          </a:p>
          <a:p>
            <a:r>
              <a:rPr lang="tr-TR" dirty="0"/>
              <a:t>C) Bahar Coşkusu</a:t>
            </a:r>
          </a:p>
          <a:p>
            <a:r>
              <a:rPr lang="tr-TR" dirty="0"/>
              <a:t>D) Dünya Çocukları</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050"/>
                            </p:stCondLst>
                            <p:childTnLst>
                              <p:par>
                                <p:cTn id="11" presetID="37"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17" fill="hold">
                            <p:stCondLst>
                              <p:cond delay="2050"/>
                            </p:stCondLst>
                            <p:childTnLst>
                              <p:par>
                                <p:cTn id="18" presetID="37" presetClass="entr" presetSubtype="0" fill="hold"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CEVAP-9</a:t>
            </a:r>
          </a:p>
        </p:txBody>
      </p:sp>
      <p:sp>
        <p:nvSpPr>
          <p:cNvPr id="3" name="2 İçerik Yer Tutucusu"/>
          <p:cNvSpPr>
            <a:spLocks noGrp="1"/>
          </p:cNvSpPr>
          <p:nvPr>
            <p:ph idx="1"/>
          </p:nvPr>
        </p:nvSpPr>
        <p:spPr>
          <a:xfrm>
            <a:off x="179512" y="1988840"/>
            <a:ext cx="7869560" cy="3672408"/>
          </a:xfrm>
        </p:spPr>
        <p:txBody>
          <a:bodyPr>
            <a:normAutofit fontScale="85000" lnSpcReduction="20000"/>
          </a:bodyPr>
          <a:lstStyle/>
          <a:p>
            <a:pPr>
              <a:buNone/>
            </a:pPr>
            <a:endParaRPr lang="tr-TR" dirty="0"/>
          </a:p>
          <a:p>
            <a:pPr>
              <a:buNone/>
            </a:pPr>
            <a:endParaRPr lang="tr-TR" dirty="0"/>
          </a:p>
          <a:p>
            <a:pPr>
              <a:buNone/>
            </a:pPr>
            <a:r>
              <a:rPr lang="tr-TR" dirty="0"/>
              <a:t>                                      </a:t>
            </a:r>
            <a:r>
              <a:rPr lang="tr-TR" sz="6400" b="1" dirty="0"/>
              <a:t>   </a:t>
            </a:r>
            <a:r>
              <a:rPr lang="tr-TR" sz="15000" b="1" dirty="0"/>
              <a:t>A</a:t>
            </a:r>
            <a:endParaRPr lang="tr-TR" sz="7700" b="1" dirty="0"/>
          </a:p>
          <a:p>
            <a:pPr>
              <a:buNone/>
            </a:pPr>
            <a:r>
              <a:rPr lang="tr-TR" sz="5200" b="1" dirty="0"/>
              <a:t>                   </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anim calcmode="lin" valueType="num">
                                      <p:cBhvr>
                                        <p:cTn id="1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700"/>
                            </p:stCondLst>
                            <p:childTnLst>
                              <p:par>
                                <p:cTn id="18" presetID="37" presetClass="entr" presetSubtype="0" fill="hold" grpId="0"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anim calcmode="lin" valueType="num">
                                      <p:cBhvr>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45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SORU-10</a:t>
            </a:r>
          </a:p>
        </p:txBody>
      </p:sp>
      <p:sp>
        <p:nvSpPr>
          <p:cNvPr id="3" name="2 İçerik Yer Tutucusu"/>
          <p:cNvSpPr>
            <a:spLocks noGrp="1"/>
          </p:cNvSpPr>
          <p:nvPr>
            <p:ph idx="1"/>
          </p:nvPr>
        </p:nvSpPr>
        <p:spPr>
          <a:xfrm>
            <a:off x="457200" y="1500174"/>
            <a:ext cx="8229600" cy="4643470"/>
          </a:xfrm>
        </p:spPr>
        <p:txBody>
          <a:bodyPr>
            <a:normAutofit/>
          </a:bodyPr>
          <a:lstStyle/>
          <a:p>
            <a:pPr>
              <a:buNone/>
            </a:pPr>
            <a:endParaRPr lang="tr-TR" dirty="0"/>
          </a:p>
          <a:p>
            <a:pPr>
              <a:buNone/>
            </a:pPr>
            <a:r>
              <a:rPr lang="tr-TR" b="1" dirty="0"/>
              <a:t>    </a:t>
            </a:r>
            <a:endParaRPr lang="tr-TR" dirty="0"/>
          </a:p>
          <a:p>
            <a:pPr>
              <a:buNone/>
            </a:pPr>
            <a:endParaRPr lang="tr-TR" dirty="0"/>
          </a:p>
          <a:p>
            <a:pPr>
              <a:buNone/>
            </a:pPr>
            <a:endParaRPr lang="tr-TR" dirty="0"/>
          </a:p>
          <a:p>
            <a:pPr>
              <a:buNone/>
            </a:pPr>
            <a:r>
              <a:rPr lang="tr-TR" sz="2000" dirty="0"/>
              <a:t>        </a:t>
            </a:r>
          </a:p>
        </p:txBody>
      </p:sp>
      <p:pic>
        <p:nvPicPr>
          <p:cNvPr id="6" name="Picture 2" descr="E:\djkts.png"/>
          <p:cNvPicPr>
            <a:picLocks noChangeAspect="1" noChangeArrowheads="1"/>
          </p:cNvPicPr>
          <p:nvPr/>
        </p:nvPicPr>
        <p:blipFill>
          <a:blip r:embed="rId2"/>
          <a:srcRect/>
          <a:stretch>
            <a:fillRect/>
          </a:stretch>
        </p:blipFill>
        <p:spPr bwMode="auto">
          <a:xfrm>
            <a:off x="7143768" y="1"/>
            <a:ext cx="2000232" cy="1571612"/>
          </a:xfrm>
          <a:prstGeom prst="rect">
            <a:avLst/>
          </a:prstGeom>
          <a:noFill/>
        </p:spPr>
      </p:pic>
      <p:pic>
        <p:nvPicPr>
          <p:cNvPr id="7" name="Image 8"/>
          <p:cNvPicPr/>
          <p:nvPr/>
        </p:nvPicPr>
        <p:blipFill>
          <a:blip r:embed="rId3" cstate="print"/>
          <a:stretch>
            <a:fillRect/>
          </a:stretch>
        </p:blipFill>
        <p:spPr>
          <a:xfrm>
            <a:off x="1187624" y="2348880"/>
            <a:ext cx="6336704" cy="2736304"/>
          </a:xfrm>
          <a:prstGeom prst="rect">
            <a:avLst/>
          </a:prstGeom>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CEVAP-10</a:t>
            </a:r>
          </a:p>
        </p:txBody>
      </p:sp>
      <p:sp>
        <p:nvSpPr>
          <p:cNvPr id="3" name="2 İçerik Yer Tutucusu"/>
          <p:cNvSpPr>
            <a:spLocks noGrp="1"/>
          </p:cNvSpPr>
          <p:nvPr>
            <p:ph idx="1"/>
          </p:nvPr>
        </p:nvSpPr>
        <p:spPr>
          <a:xfrm>
            <a:off x="2143108" y="1268760"/>
            <a:ext cx="4896544" cy="3600400"/>
          </a:xfrm>
        </p:spPr>
        <p:txBody>
          <a:bodyPr>
            <a:normAutofit lnSpcReduction="10000"/>
          </a:bodyPr>
          <a:lstStyle/>
          <a:p>
            <a:pPr>
              <a:buNone/>
            </a:pPr>
            <a:endParaRPr lang="tr-TR" dirty="0"/>
          </a:p>
          <a:p>
            <a:pPr>
              <a:buNone/>
            </a:pPr>
            <a:endParaRPr lang="tr-TR" dirty="0"/>
          </a:p>
          <a:p>
            <a:pPr>
              <a:buNone/>
            </a:pPr>
            <a:r>
              <a:rPr lang="tr-TR" sz="15000" dirty="0"/>
              <a:t>   </a:t>
            </a:r>
            <a:r>
              <a:rPr lang="tr-TR" sz="15000" b="1" dirty="0"/>
              <a:t>D</a:t>
            </a:r>
            <a:r>
              <a:rPr lang="tr-TR" sz="3600" dirty="0"/>
              <a:t>              </a:t>
            </a:r>
            <a:endParaRPr lang="tr-TR" sz="3600" b="1" dirty="0"/>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350"/>
                            </p:stCondLst>
                            <p:childTnLst>
                              <p:par>
                                <p:cTn id="11" presetID="37"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anim calcmode="lin" valueType="num">
                                      <p:cBhvr>
                                        <p:cTn id="1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SORU-11</a:t>
            </a:r>
          </a:p>
        </p:txBody>
      </p:sp>
      <p:sp>
        <p:nvSpPr>
          <p:cNvPr id="3" name="2 İçerik Yer Tutucusu"/>
          <p:cNvSpPr>
            <a:spLocks noGrp="1"/>
          </p:cNvSpPr>
          <p:nvPr>
            <p:ph idx="1"/>
          </p:nvPr>
        </p:nvSpPr>
        <p:spPr/>
        <p:txBody>
          <a:bodyPr>
            <a:normAutofit/>
          </a:bodyPr>
          <a:lstStyle/>
          <a:p>
            <a:pPr>
              <a:buNone/>
            </a:pPr>
            <a:r>
              <a:rPr lang="tr-TR" sz="3200" b="1" dirty="0"/>
              <a:t> </a:t>
            </a:r>
            <a:r>
              <a:rPr lang="tr-TR" sz="3200" dirty="0"/>
              <a:t>”</a:t>
            </a:r>
            <a:r>
              <a:rPr lang="tr-TR" sz="3200" b="1" dirty="0"/>
              <a:t>Hediye</a:t>
            </a:r>
            <a:r>
              <a:rPr lang="tr-TR" sz="3200" b="1" u="heavy" dirty="0"/>
              <a:t>niz</a:t>
            </a:r>
            <a:r>
              <a:rPr lang="tr-TR" sz="3200" b="1" dirty="0"/>
              <a:t> biz</a:t>
            </a:r>
            <a:r>
              <a:rPr lang="tr-TR" sz="3200" b="1" u="heavy" dirty="0"/>
              <a:t>de</a:t>
            </a:r>
            <a:r>
              <a:rPr lang="tr-TR" sz="3200" b="1" dirty="0"/>
              <a:t> duruyor.'' cümlesinde altı çizili eklerin çeşidi aşağıdaki seçeneklerin hangisinde </a:t>
            </a:r>
            <a:r>
              <a:rPr lang="tr-TR" sz="3200" b="1" u="sng" dirty="0"/>
              <a:t>sırasıyla</a:t>
            </a:r>
            <a:r>
              <a:rPr lang="tr-TR" sz="3200" b="1" dirty="0"/>
              <a:t> verilmiştir? </a:t>
            </a:r>
            <a:br>
              <a:rPr lang="tr-TR" sz="3200" dirty="0"/>
            </a:br>
            <a:r>
              <a:rPr lang="tr-TR" sz="3200" b="1" dirty="0"/>
              <a:t>A)</a:t>
            </a:r>
            <a:r>
              <a:rPr lang="tr-TR" sz="3200" dirty="0"/>
              <a:t> iyelik eki -  hal (durum) eki</a:t>
            </a:r>
            <a:br>
              <a:rPr lang="tr-TR" sz="3200" dirty="0"/>
            </a:br>
            <a:r>
              <a:rPr lang="tr-TR" sz="3200" b="1" dirty="0"/>
              <a:t>B)</a:t>
            </a:r>
            <a:r>
              <a:rPr lang="tr-TR" sz="3200" dirty="0"/>
              <a:t> yapım eki - hal (durum) eki</a:t>
            </a:r>
            <a:br>
              <a:rPr lang="tr-TR" sz="3200" dirty="0"/>
            </a:br>
            <a:r>
              <a:rPr lang="tr-TR" sz="3200" b="1" dirty="0"/>
              <a:t>C)</a:t>
            </a:r>
            <a:r>
              <a:rPr lang="tr-TR" sz="3200" dirty="0"/>
              <a:t> çoğul eki – iyelik eki </a:t>
            </a:r>
            <a:br>
              <a:rPr lang="tr-TR" sz="3200" dirty="0"/>
            </a:br>
            <a:r>
              <a:rPr lang="tr-TR" sz="3200" b="1" dirty="0"/>
              <a:t>D)</a:t>
            </a:r>
            <a:r>
              <a:rPr lang="tr-TR" sz="3200" dirty="0"/>
              <a:t> hal (durum) eki - iyelik eki</a:t>
            </a:r>
          </a:p>
          <a:p>
            <a:pPr>
              <a:buNone/>
            </a:pPr>
            <a:endParaRPr lang="tr-TR" sz="3600" b="1" dirty="0"/>
          </a:p>
        </p:txBody>
      </p:sp>
      <p:pic>
        <p:nvPicPr>
          <p:cNvPr id="6" name="Picture 2" descr="E:\djkts.png"/>
          <p:cNvPicPr>
            <a:picLocks noChangeAspect="1" noChangeArrowheads="1"/>
          </p:cNvPicPr>
          <p:nvPr/>
        </p:nvPicPr>
        <p:blipFill>
          <a:blip r:embed="rId2"/>
          <a:srcRect/>
          <a:stretch>
            <a:fillRect/>
          </a:stretch>
        </p:blipFill>
        <p:spPr bwMode="auto">
          <a:xfrm>
            <a:off x="7143768" y="1"/>
            <a:ext cx="2000232" cy="1785926"/>
          </a:xfrm>
          <a:prstGeom prst="rect">
            <a:avLst/>
          </a:prstGeom>
          <a:noFill/>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CEVAP-11</a:t>
            </a:r>
          </a:p>
        </p:txBody>
      </p:sp>
      <p:sp>
        <p:nvSpPr>
          <p:cNvPr id="3" name="2 İçerik Yer Tutucusu"/>
          <p:cNvSpPr>
            <a:spLocks noGrp="1"/>
          </p:cNvSpPr>
          <p:nvPr>
            <p:ph idx="1"/>
          </p:nvPr>
        </p:nvSpPr>
        <p:spPr>
          <a:xfrm>
            <a:off x="611560" y="1484784"/>
            <a:ext cx="8136904" cy="3744416"/>
          </a:xfrm>
        </p:spPr>
        <p:txBody>
          <a:bodyPr>
            <a:normAutofit fontScale="92500" lnSpcReduction="20000"/>
          </a:bodyPr>
          <a:lstStyle/>
          <a:p>
            <a:pPr>
              <a:buNone/>
            </a:pPr>
            <a:endParaRPr lang="tr-TR" dirty="0"/>
          </a:p>
          <a:p>
            <a:pPr>
              <a:buNone/>
            </a:pPr>
            <a:endParaRPr lang="tr-TR" dirty="0"/>
          </a:p>
          <a:p>
            <a:pPr>
              <a:buNone/>
            </a:pPr>
            <a:endParaRPr lang="tr-TR" dirty="0"/>
          </a:p>
          <a:p>
            <a:pPr>
              <a:buNone/>
            </a:pPr>
            <a:r>
              <a:rPr lang="tr-TR" sz="8000" dirty="0"/>
              <a:t>             </a:t>
            </a:r>
            <a:r>
              <a:rPr lang="tr-TR" sz="15000" b="1" dirty="0"/>
              <a:t>A</a:t>
            </a:r>
            <a:r>
              <a:rPr lang="tr-TR" sz="12800" b="1" dirty="0"/>
              <a:t>        </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350"/>
                            </p:stCondLst>
                            <p:childTnLst>
                              <p:par>
                                <p:cTn id="11" presetID="37" presetClass="entr" presetSubtype="0" fill="hold" grpId="0" nodeType="after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anim calcmode="lin" valueType="num">
                                      <p:cBhvr>
                                        <p:cTn id="1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SORU-12</a:t>
            </a:r>
          </a:p>
        </p:txBody>
      </p:sp>
      <p:sp>
        <p:nvSpPr>
          <p:cNvPr id="3" name="2 İçerik Yer Tutucusu"/>
          <p:cNvSpPr>
            <a:spLocks noGrp="1"/>
          </p:cNvSpPr>
          <p:nvPr>
            <p:ph idx="1"/>
          </p:nvPr>
        </p:nvSpPr>
        <p:spPr>
          <a:solidFill>
            <a:schemeClr val="bg1"/>
          </a:solidFill>
        </p:spPr>
        <p:txBody>
          <a:bodyPr>
            <a:normAutofit fontScale="77500" lnSpcReduction="20000"/>
          </a:bodyPr>
          <a:lstStyle/>
          <a:p>
            <a:pPr>
              <a:buNone/>
            </a:pPr>
            <a:endParaRPr lang="tr-TR" dirty="0"/>
          </a:p>
          <a:p>
            <a:pPr>
              <a:buNone/>
            </a:pPr>
            <a:r>
              <a:rPr lang="tr-TR" dirty="0"/>
              <a:t>    </a:t>
            </a:r>
          </a:p>
          <a:p>
            <a:pPr marL="64008" indent="0">
              <a:buNone/>
            </a:pPr>
            <a:r>
              <a:rPr lang="tr-TR" b="1" dirty="0"/>
              <a:t>   Aşağıdaki cümlelerin hangisinde </a:t>
            </a:r>
            <a:r>
              <a:rPr lang="tr-TR" b="1" i="1" u="sng" dirty="0"/>
              <a:t>neden - sonuç</a:t>
            </a:r>
            <a:r>
              <a:rPr lang="tr-TR" b="1" dirty="0"/>
              <a:t> ilişkisi </a:t>
            </a:r>
            <a:r>
              <a:rPr lang="tr-TR" b="1" u="sng" dirty="0"/>
              <a:t>yoktur</a:t>
            </a:r>
            <a:r>
              <a:rPr lang="tr-TR" b="1" dirty="0"/>
              <a:t>? </a:t>
            </a:r>
          </a:p>
          <a:p>
            <a:pPr marL="64008" indent="0">
              <a:buNone/>
            </a:pPr>
            <a:r>
              <a:rPr lang="tr-TR" dirty="0"/>
              <a:t> </a:t>
            </a:r>
          </a:p>
          <a:p>
            <a:pPr marL="64008" indent="0">
              <a:buNone/>
            </a:pPr>
            <a:r>
              <a:rPr lang="tr-TR" dirty="0"/>
              <a:t>    </a:t>
            </a:r>
            <a:r>
              <a:rPr lang="tr-TR" b="1" dirty="0"/>
              <a:t>A)</a:t>
            </a:r>
            <a:r>
              <a:rPr lang="tr-TR" dirty="0"/>
              <a:t> Annesinin geleceğini öğrendiği için çok sevindi.</a:t>
            </a:r>
          </a:p>
          <a:p>
            <a:pPr marL="64008" indent="0">
              <a:buNone/>
            </a:pPr>
            <a:r>
              <a:rPr lang="tr-TR" dirty="0"/>
              <a:t>    </a:t>
            </a:r>
            <a:r>
              <a:rPr lang="tr-TR" b="1" dirty="0"/>
              <a:t>B)</a:t>
            </a:r>
            <a:r>
              <a:rPr lang="tr-TR" dirty="0"/>
              <a:t> Bayramlık almak için çarşıya gideceğim. </a:t>
            </a:r>
          </a:p>
          <a:p>
            <a:pPr marL="64008" indent="0">
              <a:buNone/>
            </a:pPr>
            <a:r>
              <a:rPr lang="tr-TR" dirty="0"/>
              <a:t>    </a:t>
            </a:r>
            <a:r>
              <a:rPr lang="tr-TR" b="1" dirty="0"/>
              <a:t>C)</a:t>
            </a:r>
            <a:r>
              <a:rPr lang="tr-TR" dirty="0"/>
              <a:t> Güzel şiirler yazdığı için ödül aldı.</a:t>
            </a:r>
          </a:p>
          <a:p>
            <a:pPr marL="64008" indent="0">
              <a:buNone/>
            </a:pPr>
            <a:r>
              <a:rPr lang="tr-TR" dirty="0"/>
              <a:t>    </a:t>
            </a:r>
            <a:r>
              <a:rPr lang="tr-TR" b="1" dirty="0"/>
              <a:t>D)</a:t>
            </a:r>
            <a:r>
              <a:rPr lang="tr-TR" dirty="0"/>
              <a:t> Ağır çanta taşıdığından sırtı ağrıdı.</a:t>
            </a:r>
          </a:p>
          <a:p>
            <a:pPr marL="64008" indent="0">
              <a:buNone/>
            </a:pPr>
            <a:r>
              <a:rPr lang="tr-TR" b="1" dirty="0"/>
              <a:t> </a:t>
            </a:r>
            <a:endParaRPr lang="tr-TR" dirty="0"/>
          </a:p>
          <a:p>
            <a:pPr>
              <a:buNone/>
            </a:pPr>
            <a:r>
              <a:rPr lang="tr-TR" dirty="0"/>
              <a:t>    </a:t>
            </a:r>
            <a:endParaRPr lang="tr-TR" sz="2400" dirty="0"/>
          </a:p>
          <a:p>
            <a:pPr>
              <a:buNone/>
            </a:pPr>
            <a:endParaRPr lang="tr-TR" sz="2400" dirty="0"/>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
        <p:nvSpPr>
          <p:cNvPr id="4" name="Altbilgi Yer Tutucusu 3"/>
          <p:cNvSpPr>
            <a:spLocks noGrp="1"/>
          </p:cNvSpPr>
          <p:nvPr>
            <p:ph type="ftr" sz="quarter" idx="11"/>
          </p:nvPr>
        </p:nvSpPr>
        <p:spPr/>
        <p:txBody>
          <a:bodyPr/>
          <a:lstStyle/>
          <a:p>
            <a:endParaRPr lang="tr-TR" dirty="0"/>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par>
                                <p:cTn id="10" presetID="37" presetClass="entr" presetSubtype="0" fill="hold" grpId="0" nodeType="with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1000"/>
                                        <p:tgtEl>
                                          <p:spTgt spid="3">
                                            <p:bg/>
                                          </p:spTgt>
                                        </p:tgtEl>
                                      </p:cBhvr>
                                    </p:animEffect>
                                    <p:anim calcmode="lin" valueType="num">
                                      <p:cBhvr>
                                        <p:cTn id="13" dur="1000" fill="hold"/>
                                        <p:tgtEl>
                                          <p:spTgt spid="3">
                                            <p:bg/>
                                          </p:spTgt>
                                        </p:tgtEl>
                                        <p:attrNameLst>
                                          <p:attrName>ppt_x</p:attrName>
                                        </p:attrNameLst>
                                      </p:cBhvr>
                                      <p:tavLst>
                                        <p:tav tm="0">
                                          <p:val>
                                            <p:strVal val="#ppt_x"/>
                                          </p:val>
                                        </p:tav>
                                        <p:tav tm="100000">
                                          <p:val>
                                            <p:strVal val="#ppt_x"/>
                                          </p:val>
                                        </p:tav>
                                      </p:tavLst>
                                    </p:anim>
                                    <p:anim calcmode="lin" valueType="num">
                                      <p:cBhvr>
                                        <p:cTn id="14" dur="900" decel="100000" fill="hold"/>
                                        <p:tgtEl>
                                          <p:spTgt spid="3">
                                            <p:bg/>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bg/>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24" presetID="37" presetClass="entr" presetSubtype="0" fill="hold" grpId="0"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1000"/>
                                        <p:tgtEl>
                                          <p:spTgt spid="3">
                                            <p:txEl>
                                              <p:pRg st="3" end="3"/>
                                            </p:txEl>
                                          </p:spTgt>
                                        </p:tgtEl>
                                      </p:cBhvr>
                                    </p:animEffect>
                                    <p:anim calcmode="lin" valueType="num">
                                      <p:cBhvr>
                                        <p:cTn id="3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4"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par>
                                <p:cTn id="36" presetID="37" presetClass="entr" presetSubtype="0" fill="hold" grpId="0" nodeType="with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fade">
                                      <p:cBhvr>
                                        <p:cTn id="38" dur="1000"/>
                                        <p:tgtEl>
                                          <p:spTgt spid="3">
                                            <p:txEl>
                                              <p:pRg st="4" end="4"/>
                                            </p:txEl>
                                          </p:spTgt>
                                        </p:tgtEl>
                                      </p:cBhvr>
                                    </p:animEffect>
                                    <p:anim calcmode="lin" valueType="num">
                                      <p:cBhvr>
                                        <p:cTn id="3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0"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par>
                                <p:cTn id="42" presetID="37" presetClass="entr" presetSubtype="0" fill="hold" grpId="0" nodeType="with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fade">
                                      <p:cBhvr>
                                        <p:cTn id="44" dur="1000"/>
                                        <p:tgtEl>
                                          <p:spTgt spid="3">
                                            <p:txEl>
                                              <p:pRg st="5" end="5"/>
                                            </p:txEl>
                                          </p:spTgt>
                                        </p:tgtEl>
                                      </p:cBhvr>
                                    </p:animEffect>
                                    <p:anim calcmode="lin" valueType="num">
                                      <p:cBhvr>
                                        <p:cTn id="4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6"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par>
                                <p:cTn id="48" presetID="37" presetClass="entr" presetSubtype="0" fill="hold" grpId="0" nodeType="with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Effect transition="in" filter="fade">
                                      <p:cBhvr>
                                        <p:cTn id="50" dur="1000"/>
                                        <p:tgtEl>
                                          <p:spTgt spid="3">
                                            <p:txEl>
                                              <p:pRg st="6" end="6"/>
                                            </p:txEl>
                                          </p:spTgt>
                                        </p:tgtEl>
                                      </p:cBhvr>
                                    </p:animEffect>
                                    <p:anim calcmode="lin" valueType="num">
                                      <p:cBhvr>
                                        <p:cTn id="5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2"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par>
                                <p:cTn id="54" presetID="37" presetClass="entr" presetSubtype="0" fill="hold" grpId="0" nodeType="with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9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3">
                                            <p:txEl>
                                              <p:pRg st="7" end="7"/>
                                            </p:txEl>
                                          </p:spTgt>
                                        </p:tgtEl>
                                        <p:attrNameLst>
                                          <p:attrName>ppt_y</p:attrName>
                                        </p:attrNameLst>
                                      </p:cBhvr>
                                      <p:tavLst>
                                        <p:tav tm="0">
                                          <p:val>
                                            <p:strVal val="#ppt_y-.03"/>
                                          </p:val>
                                        </p:tav>
                                        <p:tav tm="100000">
                                          <p:val>
                                            <p:strVal val="#ppt_y"/>
                                          </p:val>
                                        </p:tav>
                                      </p:tavLst>
                                    </p:anim>
                                  </p:childTnLst>
                                </p:cTn>
                              </p:par>
                              <p:par>
                                <p:cTn id="60" presetID="37" presetClass="entr" presetSubtype="0" fill="hold" grpId="0" nodeType="withEffect">
                                  <p:stCondLst>
                                    <p:cond delay="0"/>
                                  </p:stCondLst>
                                  <p:childTnLst>
                                    <p:set>
                                      <p:cBhvr>
                                        <p:cTn id="61" dur="1" fill="hold">
                                          <p:stCondLst>
                                            <p:cond delay="0"/>
                                          </p:stCondLst>
                                        </p:cTn>
                                        <p:tgtEl>
                                          <p:spTgt spid="3">
                                            <p:txEl>
                                              <p:pRg st="8" end="8"/>
                                            </p:txEl>
                                          </p:spTgt>
                                        </p:tgtEl>
                                        <p:attrNameLst>
                                          <p:attrName>style.visibility</p:attrName>
                                        </p:attrNameLst>
                                      </p:cBhvr>
                                      <p:to>
                                        <p:strVal val="visible"/>
                                      </p:to>
                                    </p:set>
                                    <p:animEffect transition="in" filter="fade">
                                      <p:cBhvr>
                                        <p:cTn id="62" dur="1000"/>
                                        <p:tgtEl>
                                          <p:spTgt spid="3">
                                            <p:txEl>
                                              <p:pRg st="8" end="8"/>
                                            </p:txEl>
                                          </p:spTgt>
                                        </p:tgtEl>
                                      </p:cBhvr>
                                    </p:animEffect>
                                    <p:anim calcmode="lin" valueType="num">
                                      <p:cBhvr>
                                        <p:cTn id="6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4" dur="9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65" dur="100" accel="100000" fill="hold">
                                          <p:stCondLst>
                                            <p:cond delay="900"/>
                                          </p:stCondLst>
                                        </p:cTn>
                                        <p:tgtEl>
                                          <p:spTgt spid="3">
                                            <p:txEl>
                                              <p:pRg st="8" end="8"/>
                                            </p:txEl>
                                          </p:spTgt>
                                        </p:tgtEl>
                                        <p:attrNameLst>
                                          <p:attrName>ppt_y</p:attrName>
                                        </p:attrNameLst>
                                      </p:cBhvr>
                                      <p:tavLst>
                                        <p:tav tm="0">
                                          <p:val>
                                            <p:strVal val="#ppt_y-.03"/>
                                          </p:val>
                                        </p:tav>
                                        <p:tav tm="100000">
                                          <p:val>
                                            <p:strVal val="#ppt_y"/>
                                          </p:val>
                                        </p:tav>
                                      </p:tavLst>
                                    </p:anim>
                                  </p:childTnLst>
                                </p:cTn>
                              </p:par>
                              <p:par>
                                <p:cTn id="66" presetID="37" presetClass="entr" presetSubtype="0" fill="hold" grpId="0" nodeType="withEffect">
                                  <p:stCondLst>
                                    <p:cond delay="0"/>
                                  </p:stCondLst>
                                  <p:childTnLst>
                                    <p:set>
                                      <p:cBhvr>
                                        <p:cTn id="67" dur="1" fill="hold">
                                          <p:stCondLst>
                                            <p:cond delay="0"/>
                                          </p:stCondLst>
                                        </p:cTn>
                                        <p:tgtEl>
                                          <p:spTgt spid="3">
                                            <p:txEl>
                                              <p:pRg st="9" end="9"/>
                                            </p:txEl>
                                          </p:spTgt>
                                        </p:tgtEl>
                                        <p:attrNameLst>
                                          <p:attrName>style.visibility</p:attrName>
                                        </p:attrNameLst>
                                      </p:cBhvr>
                                      <p:to>
                                        <p:strVal val="visible"/>
                                      </p:to>
                                    </p:set>
                                    <p:animEffect transition="in" filter="fade">
                                      <p:cBhvr>
                                        <p:cTn id="68" dur="1000"/>
                                        <p:tgtEl>
                                          <p:spTgt spid="3">
                                            <p:txEl>
                                              <p:pRg st="9" end="9"/>
                                            </p:txEl>
                                          </p:spTgt>
                                        </p:tgtEl>
                                      </p:cBhvr>
                                    </p:animEffect>
                                    <p:anim calcmode="lin" valueType="num">
                                      <p:cBhvr>
                                        <p:cTn id="6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0" dur="9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71" dur="100" accel="100000" fill="hold">
                                          <p:stCondLst>
                                            <p:cond delay="9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 </a:t>
            </a:r>
            <a:r>
              <a:rPr lang="tr-TR" b="1" dirty="0"/>
              <a:t>CEVAP-12</a:t>
            </a:r>
          </a:p>
        </p:txBody>
      </p:sp>
      <p:sp>
        <p:nvSpPr>
          <p:cNvPr id="3" name="2 İçerik Yer Tutucusu"/>
          <p:cNvSpPr>
            <a:spLocks noGrp="1"/>
          </p:cNvSpPr>
          <p:nvPr>
            <p:ph idx="1"/>
          </p:nvPr>
        </p:nvSpPr>
        <p:spPr>
          <a:xfrm>
            <a:off x="2915816" y="2071678"/>
            <a:ext cx="5456660" cy="3805594"/>
          </a:xfrm>
        </p:spPr>
        <p:txBody>
          <a:bodyPr>
            <a:normAutofit fontScale="92500" lnSpcReduction="10000"/>
          </a:bodyPr>
          <a:lstStyle/>
          <a:p>
            <a:pPr>
              <a:buNone/>
            </a:pPr>
            <a:endParaRPr lang="tr-TR" dirty="0"/>
          </a:p>
          <a:p>
            <a:pPr>
              <a:buNone/>
            </a:pPr>
            <a:r>
              <a:rPr lang="tr-TR" dirty="0"/>
              <a:t>       </a:t>
            </a:r>
            <a:r>
              <a:rPr lang="tr-TR" sz="15000" b="1" dirty="0"/>
              <a:t>B</a:t>
            </a:r>
            <a:endParaRPr lang="tr-TR" b="1" dirty="0"/>
          </a:p>
          <a:p>
            <a:pPr>
              <a:buNone/>
            </a:pPr>
            <a:r>
              <a:rPr lang="tr-TR" sz="4400" dirty="0"/>
              <a:t>            </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35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850"/>
                            </p:stCondLst>
                            <p:childTnLst>
                              <p:par>
                                <p:cTn id="18" presetID="37" presetClass="entr" presetSubtype="0" fill="hold" grpId="0"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anim calcmode="lin" valueType="num">
                                      <p:cBhvr>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45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SORU-13</a:t>
            </a:r>
          </a:p>
        </p:txBody>
      </p:sp>
      <p:sp>
        <p:nvSpPr>
          <p:cNvPr id="3" name="2 İçerik Yer Tutucusu"/>
          <p:cNvSpPr>
            <a:spLocks noGrp="1"/>
          </p:cNvSpPr>
          <p:nvPr>
            <p:ph idx="1"/>
          </p:nvPr>
        </p:nvSpPr>
        <p:spPr>
          <a:xfrm>
            <a:off x="457200" y="1500174"/>
            <a:ext cx="8229600" cy="4857784"/>
          </a:xfrm>
        </p:spPr>
        <p:txBody>
          <a:bodyPr/>
          <a:lstStyle/>
          <a:p>
            <a:pPr>
              <a:buNone/>
            </a:pPr>
            <a:endParaRPr lang="tr-TR" dirty="0"/>
          </a:p>
          <a:p>
            <a:pPr>
              <a:buNone/>
            </a:pPr>
            <a:endParaRPr lang="tr-TR" b="1" dirty="0"/>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
        <p:nvSpPr>
          <p:cNvPr id="6" name="Dikdörtgen 5"/>
          <p:cNvSpPr/>
          <p:nvPr/>
        </p:nvSpPr>
        <p:spPr>
          <a:xfrm>
            <a:off x="611560" y="1997839"/>
            <a:ext cx="6984776" cy="2031325"/>
          </a:xfrm>
          <a:prstGeom prst="rect">
            <a:avLst/>
          </a:prstGeom>
        </p:spPr>
        <p:txBody>
          <a:bodyPr wrap="square">
            <a:spAutoFit/>
          </a:bodyPr>
          <a:lstStyle/>
          <a:p>
            <a:r>
              <a:rPr lang="tr-TR" dirty="0"/>
              <a:t>Maymun: “ Belli olmaz. Yarışalım da görelim bakalım, kim önce ağacın yanına varacak. “ dedi.</a:t>
            </a:r>
          </a:p>
          <a:p>
            <a:r>
              <a:rPr lang="tr-TR" b="1" dirty="0"/>
              <a:t>Yukarıdaki cümlede aşağıdaki </a:t>
            </a:r>
            <a:r>
              <a:rPr lang="tr-TR" b="1" u="sng" dirty="0"/>
              <a:t>söz sanatlarından</a:t>
            </a:r>
            <a:r>
              <a:rPr lang="tr-TR" b="1" dirty="0"/>
              <a:t> hangisi kullanılmıştır? </a:t>
            </a:r>
            <a:endParaRPr lang="tr-TR" dirty="0"/>
          </a:p>
          <a:p>
            <a:r>
              <a:rPr lang="tr-TR" dirty="0"/>
              <a:t>A) Tezat </a:t>
            </a:r>
            <a:r>
              <a:rPr lang="tr-TR" b="1" dirty="0"/>
              <a:t>			</a:t>
            </a:r>
            <a:r>
              <a:rPr lang="tr-TR" dirty="0"/>
              <a:t>B) Kişileştirme</a:t>
            </a:r>
          </a:p>
          <a:p>
            <a:r>
              <a:rPr lang="tr-TR" dirty="0"/>
              <a:t>C) Benzetme</a:t>
            </a:r>
            <a:r>
              <a:rPr lang="tr-TR" b="1" dirty="0"/>
              <a:t>			</a:t>
            </a:r>
            <a:r>
              <a:rPr lang="tr-TR" dirty="0"/>
              <a:t>D) Konuşturma </a:t>
            </a:r>
          </a:p>
          <a:p>
            <a:r>
              <a:rPr lang="tr-TR" dirty="0"/>
              <a:t> </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CEVAP-13</a:t>
            </a:r>
          </a:p>
        </p:txBody>
      </p:sp>
      <p:sp>
        <p:nvSpPr>
          <p:cNvPr id="3" name="2 İçerik Yer Tutucusu"/>
          <p:cNvSpPr>
            <a:spLocks noGrp="1"/>
          </p:cNvSpPr>
          <p:nvPr>
            <p:ph idx="1"/>
          </p:nvPr>
        </p:nvSpPr>
        <p:spPr>
          <a:xfrm>
            <a:off x="539552" y="1484784"/>
            <a:ext cx="8229600" cy="4104456"/>
          </a:xfrm>
        </p:spPr>
        <p:txBody>
          <a:bodyPr>
            <a:normAutofit fontScale="92500" lnSpcReduction="10000"/>
          </a:bodyPr>
          <a:lstStyle/>
          <a:p>
            <a:pPr>
              <a:buNone/>
            </a:pPr>
            <a:endParaRPr lang="tr-TR" dirty="0"/>
          </a:p>
          <a:p>
            <a:pPr>
              <a:buNone/>
            </a:pPr>
            <a:endParaRPr lang="tr-TR" dirty="0"/>
          </a:p>
          <a:p>
            <a:pPr>
              <a:buNone/>
            </a:pPr>
            <a:r>
              <a:rPr lang="tr-TR" sz="4400" b="1" dirty="0"/>
              <a:t>                     </a:t>
            </a:r>
            <a:r>
              <a:rPr lang="tr-TR" sz="15000" b="1" dirty="0"/>
              <a:t> D</a:t>
            </a:r>
          </a:p>
          <a:p>
            <a:pPr>
              <a:buNone/>
            </a:pPr>
            <a:r>
              <a:rPr lang="tr-TR" sz="4000" b="1" dirty="0"/>
              <a:t>                        </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350"/>
                            </p:stCondLst>
                            <p:childTnLst>
                              <p:par>
                                <p:cTn id="11" presetID="37"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anim calcmode="lin" valueType="num">
                                      <p:cBhvr>
                                        <p:cTn id="1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850"/>
                            </p:stCondLst>
                            <p:childTnLst>
                              <p:par>
                                <p:cTn id="18" presetID="37" presetClass="entr" presetSubtype="0" fill="hold" grpId="0"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anim calcmode="lin" valueType="num">
                                      <p:cBhvr>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45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SORU-14</a:t>
            </a:r>
          </a:p>
        </p:txBody>
      </p:sp>
      <p:pic>
        <p:nvPicPr>
          <p:cNvPr id="5" name="Picture 2" descr="E:\djkts.png"/>
          <p:cNvPicPr>
            <a:picLocks noChangeAspect="1" noChangeArrowheads="1"/>
          </p:cNvPicPr>
          <p:nvPr/>
        </p:nvPicPr>
        <p:blipFill>
          <a:blip r:embed="rId2"/>
          <a:srcRect/>
          <a:stretch>
            <a:fillRect/>
          </a:stretch>
        </p:blipFill>
        <p:spPr bwMode="auto">
          <a:xfrm>
            <a:off x="7000892" y="1"/>
            <a:ext cx="2143108" cy="1857364"/>
          </a:xfrm>
          <a:prstGeom prst="rect">
            <a:avLst/>
          </a:prstGeom>
          <a:noFill/>
        </p:spPr>
      </p:pic>
      <p:pic>
        <p:nvPicPr>
          <p:cNvPr id="7" name="Image 18"/>
          <p:cNvPicPr>
            <a:picLocks/>
          </p:cNvPicPr>
          <p:nvPr/>
        </p:nvPicPr>
        <p:blipFill>
          <a:blip r:embed="rId3" cstate="print"/>
          <a:stretch>
            <a:fillRect/>
          </a:stretch>
        </p:blipFill>
        <p:spPr>
          <a:xfrm>
            <a:off x="467544" y="2132856"/>
            <a:ext cx="7272808" cy="3317389"/>
          </a:xfrm>
          <a:prstGeom prst="rect">
            <a:avLst/>
          </a:prstGeom>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CEVAP-14</a:t>
            </a:r>
          </a:p>
        </p:txBody>
      </p:sp>
      <p:sp>
        <p:nvSpPr>
          <p:cNvPr id="3" name="2 İçerik Yer Tutucusu"/>
          <p:cNvSpPr>
            <a:spLocks noGrp="1"/>
          </p:cNvSpPr>
          <p:nvPr>
            <p:ph idx="1"/>
          </p:nvPr>
        </p:nvSpPr>
        <p:spPr>
          <a:xfrm>
            <a:off x="571472" y="1928802"/>
            <a:ext cx="8229600" cy="3202376"/>
          </a:xfrm>
        </p:spPr>
        <p:txBody>
          <a:bodyPr>
            <a:normAutofit/>
          </a:bodyPr>
          <a:lstStyle/>
          <a:p>
            <a:pPr algn="ctr">
              <a:buNone/>
            </a:pPr>
            <a:r>
              <a:rPr lang="tr-TR" sz="15000" b="1" dirty="0"/>
              <a:t>B</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SORU-15</a:t>
            </a:r>
          </a:p>
        </p:txBody>
      </p:sp>
      <p:sp>
        <p:nvSpPr>
          <p:cNvPr id="3" name="2 İçerik Yer Tutucusu"/>
          <p:cNvSpPr>
            <a:spLocks noGrp="1"/>
          </p:cNvSpPr>
          <p:nvPr>
            <p:ph idx="1"/>
          </p:nvPr>
        </p:nvSpPr>
        <p:spPr>
          <a:xfrm>
            <a:off x="457200" y="1882808"/>
            <a:ext cx="8229600" cy="4138480"/>
          </a:xfrm>
        </p:spPr>
        <p:txBody>
          <a:bodyPr>
            <a:normAutofit fontScale="85000" lnSpcReduction="20000"/>
          </a:bodyPr>
          <a:lstStyle/>
          <a:p>
            <a:r>
              <a:rPr lang="tr-TR" b="1" dirty="0"/>
              <a:t>Aşağıdakilerin hangisinde ‘’</a:t>
            </a:r>
            <a:r>
              <a:rPr lang="tr-TR" i="1" dirty="0"/>
              <a:t>-</a:t>
            </a:r>
            <a:r>
              <a:rPr lang="tr-TR" i="1" dirty="0" err="1"/>
              <a:t>lar</a:t>
            </a:r>
            <a:r>
              <a:rPr lang="tr-TR" i="1" dirty="0"/>
              <a:t>,-</a:t>
            </a:r>
            <a:r>
              <a:rPr lang="tr-TR" i="1" dirty="0" err="1"/>
              <a:t>ler</a:t>
            </a:r>
            <a:r>
              <a:rPr lang="tr-TR" i="1" dirty="0"/>
              <a:t>’’</a:t>
            </a:r>
            <a:r>
              <a:rPr lang="tr-TR" b="1" dirty="0"/>
              <a:t> ekinin cümleye kattığı anlam </a:t>
            </a:r>
            <a:r>
              <a:rPr lang="tr-TR" b="1" u="sng" dirty="0"/>
              <a:t>yanlış</a:t>
            </a:r>
            <a:r>
              <a:rPr lang="tr-TR" b="1" dirty="0"/>
              <a:t> verilmiştir?</a:t>
            </a:r>
            <a:endParaRPr lang="tr-TR" dirty="0"/>
          </a:p>
          <a:p>
            <a:r>
              <a:rPr lang="tr-TR" b="1" dirty="0"/>
              <a:t>A) </a:t>
            </a:r>
            <a:r>
              <a:rPr lang="tr-TR" dirty="0"/>
              <a:t>Onu görünce dünya</a:t>
            </a:r>
            <a:r>
              <a:rPr lang="tr-TR" b="1" dirty="0"/>
              <a:t>lar</a:t>
            </a:r>
            <a:r>
              <a:rPr lang="tr-TR" dirty="0"/>
              <a:t> benim oluyor. (</a:t>
            </a:r>
            <a:r>
              <a:rPr lang="tr-TR" b="1" i="1" dirty="0"/>
              <a:t>Abartma</a:t>
            </a:r>
            <a:r>
              <a:rPr lang="tr-TR" dirty="0"/>
              <a:t>)               </a:t>
            </a:r>
          </a:p>
          <a:p>
            <a:r>
              <a:rPr lang="tr-TR" b="1" dirty="0"/>
              <a:t>B)</a:t>
            </a:r>
            <a:r>
              <a:rPr lang="tr-TR" dirty="0"/>
              <a:t> Kaymakam Bey</a:t>
            </a:r>
            <a:r>
              <a:rPr lang="tr-TR" b="1" dirty="0"/>
              <a:t>ler</a:t>
            </a:r>
            <a:r>
              <a:rPr lang="tr-TR" dirty="0"/>
              <a:t> geldi mi? ( </a:t>
            </a:r>
            <a:r>
              <a:rPr lang="tr-TR" b="1" i="1" dirty="0"/>
              <a:t>Saygı</a:t>
            </a:r>
            <a:r>
              <a:rPr lang="tr-TR" dirty="0"/>
              <a:t>) </a:t>
            </a:r>
          </a:p>
          <a:p>
            <a:r>
              <a:rPr lang="tr-TR" b="1" dirty="0"/>
              <a:t>C)</a:t>
            </a:r>
            <a:r>
              <a:rPr lang="tr-TR" dirty="0"/>
              <a:t> Sokaktaki ihtiyar, elli yaş</a:t>
            </a:r>
            <a:r>
              <a:rPr lang="tr-TR" b="1" dirty="0"/>
              <a:t>lar</a:t>
            </a:r>
            <a:r>
              <a:rPr lang="tr-TR" dirty="0"/>
              <a:t>ındaydı (</a:t>
            </a:r>
            <a:r>
              <a:rPr lang="tr-TR" b="1" i="1" dirty="0" err="1"/>
              <a:t>Yaklaşıklık</a:t>
            </a:r>
            <a:r>
              <a:rPr lang="tr-TR" dirty="0"/>
              <a:t>)             </a:t>
            </a:r>
          </a:p>
          <a:p>
            <a:r>
              <a:rPr lang="tr-TR" b="1" dirty="0"/>
              <a:t>D)</a:t>
            </a:r>
            <a:r>
              <a:rPr lang="tr-TR" dirty="0"/>
              <a:t> Metin amcam</a:t>
            </a:r>
            <a:r>
              <a:rPr lang="tr-TR" b="1" dirty="0"/>
              <a:t>lar</a:t>
            </a:r>
            <a:r>
              <a:rPr lang="tr-TR" dirty="0"/>
              <a:t> bugün gelecekmiş. (</a:t>
            </a:r>
            <a:r>
              <a:rPr lang="tr-TR" b="1" i="1" dirty="0"/>
              <a:t>Çokluk</a:t>
            </a:r>
            <a:r>
              <a:rPr lang="tr-TR" dirty="0"/>
              <a:t>)</a:t>
            </a:r>
          </a:p>
          <a:p>
            <a:pPr>
              <a:buNone/>
            </a:pPr>
            <a:endParaRPr lang="tr-TR" dirty="0"/>
          </a:p>
          <a:p>
            <a:pPr>
              <a:buNone/>
            </a:pPr>
            <a:r>
              <a:rPr lang="tr-TR" dirty="0"/>
              <a:t>    </a:t>
            </a:r>
            <a:endParaRPr lang="tr-TR" sz="3600" b="1" dirty="0"/>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par>
                                <p:cTn id="10" presetID="37"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par>
                                <p:cTn id="16" presetID="37" presetClass="entr" presetSubtype="0" fill="hold" grpId="0"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22" presetID="37"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1000"/>
                                        <p:tgtEl>
                                          <p:spTgt spid="3">
                                            <p:txEl>
                                              <p:pRg st="3" end="3"/>
                                            </p:txEl>
                                          </p:spTgt>
                                        </p:tgtEl>
                                      </p:cBhvr>
                                    </p:animEffect>
                                    <p:anim calcmode="lin" valueType="num">
                                      <p:cBhvr>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par>
                                <p:cTn id="34" presetID="37" presetClass="entr" presetSubtype="0" fill="hold" grpId="0" nodeType="with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1000"/>
                                        <p:tgtEl>
                                          <p:spTgt spid="3">
                                            <p:txEl>
                                              <p:pRg st="4" end="4"/>
                                            </p:txEl>
                                          </p:spTgt>
                                        </p:tgtEl>
                                      </p:cBhvr>
                                    </p:animEffect>
                                    <p:anim calcmode="lin" valueType="num">
                                      <p:cBhvr>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7" presetClass="entr" presetSubtype="0" fill="hold" grpId="0"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1000"/>
                                        <p:tgtEl>
                                          <p:spTgt spid="3">
                                            <p:txEl>
                                              <p:pRg st="6" end="6"/>
                                            </p:txEl>
                                          </p:spTgt>
                                        </p:tgtEl>
                                      </p:cBhvr>
                                    </p:animEffect>
                                    <p:anim calcmode="lin" valueType="num">
                                      <p:cBhvr>
                                        <p:cTn id="4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6"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CEVAP-15</a:t>
            </a:r>
          </a:p>
        </p:txBody>
      </p:sp>
      <p:sp>
        <p:nvSpPr>
          <p:cNvPr id="3" name="2 İçerik Yer Tutucusu"/>
          <p:cNvSpPr>
            <a:spLocks noGrp="1"/>
          </p:cNvSpPr>
          <p:nvPr>
            <p:ph idx="1"/>
          </p:nvPr>
        </p:nvSpPr>
        <p:spPr>
          <a:xfrm>
            <a:off x="2843808" y="1484784"/>
            <a:ext cx="4176464" cy="3816424"/>
          </a:xfrm>
        </p:spPr>
        <p:txBody>
          <a:bodyPr>
            <a:normAutofit fontScale="47500" lnSpcReduction="20000"/>
          </a:bodyPr>
          <a:lstStyle/>
          <a:p>
            <a:pPr marL="64008" indent="0">
              <a:buNone/>
            </a:pPr>
            <a:endParaRPr lang="tr-TR" sz="17600" b="1" dirty="0"/>
          </a:p>
          <a:p>
            <a:pPr marL="64008" indent="0">
              <a:buNone/>
            </a:pPr>
            <a:r>
              <a:rPr lang="tr-TR" sz="27300" b="1" dirty="0"/>
              <a:t>D</a:t>
            </a:r>
          </a:p>
          <a:p>
            <a:pPr>
              <a:buNone/>
            </a:pPr>
            <a:endParaRPr lang="tr-TR" sz="3600" dirty="0"/>
          </a:p>
          <a:p>
            <a:pPr>
              <a:buNone/>
            </a:pPr>
            <a:r>
              <a:rPr lang="tr-TR" sz="3600" dirty="0"/>
              <a:t>                </a:t>
            </a:r>
            <a:endParaRPr lang="tr-TR" sz="3600" b="1" dirty="0"/>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35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850"/>
                            </p:stCondLst>
                            <p:childTnLst>
                              <p:par>
                                <p:cTn id="18" presetID="37" presetClass="entr" presetSubtype="0" fill="hold" grpId="0"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anim calcmode="lin" valueType="num">
                                      <p:cBhvr>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45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79512" y="0"/>
            <a:ext cx="8229600" cy="1399032"/>
          </a:xfrm>
        </p:spPr>
        <p:txBody>
          <a:bodyPr/>
          <a:lstStyle/>
          <a:p>
            <a:r>
              <a:rPr lang="tr-TR" b="1" dirty="0"/>
              <a:t>SORU-16</a:t>
            </a:r>
          </a:p>
        </p:txBody>
      </p:sp>
      <p:sp>
        <p:nvSpPr>
          <p:cNvPr id="3" name="2 İçerik Yer Tutucusu"/>
          <p:cNvSpPr>
            <a:spLocks noGrp="1"/>
          </p:cNvSpPr>
          <p:nvPr>
            <p:ph idx="1"/>
          </p:nvPr>
        </p:nvSpPr>
        <p:spPr>
          <a:xfrm>
            <a:off x="457200" y="1882808"/>
            <a:ext cx="8229600" cy="3903646"/>
          </a:xfrm>
        </p:spPr>
        <p:txBody>
          <a:bodyPr>
            <a:normAutofit fontScale="92500" lnSpcReduction="10000"/>
          </a:bodyPr>
          <a:lstStyle/>
          <a:p>
            <a:pPr marL="457200" lvl="1" indent="0" fontAlgn="base">
              <a:spcBef>
                <a:spcPct val="0"/>
              </a:spcBef>
              <a:spcAft>
                <a:spcPct val="0"/>
              </a:spcAft>
              <a:buClr>
                <a:srgbClr val="FFFFFF"/>
              </a:buClr>
              <a:buSzPct val="100000"/>
              <a:buNone/>
              <a:tabLst>
                <a:tab pos="650875" algn="l"/>
              </a:tabLst>
            </a:pPr>
            <a:r>
              <a:rPr lang="tr-TR" sz="2400" b="1" dirty="0">
                <a:solidFill>
                  <a:srgbClr val="231F20"/>
                </a:solidFill>
                <a:latin typeface="Arial" pitchFamily="34" charset="0"/>
                <a:ea typeface="Arial" pitchFamily="34" charset="0"/>
                <a:cs typeface="Arial" pitchFamily="34" charset="0"/>
              </a:rPr>
              <a:t>Aşağıdaki cümlelerin hangisinde soru anlamı sıfatla sağlanmıştır?</a:t>
            </a:r>
          </a:p>
          <a:p>
            <a:pPr marL="457200" lvl="1" indent="0" fontAlgn="base">
              <a:spcBef>
                <a:spcPct val="0"/>
              </a:spcBef>
              <a:spcAft>
                <a:spcPct val="0"/>
              </a:spcAft>
              <a:buClr>
                <a:srgbClr val="FFFFFF"/>
              </a:buClr>
              <a:buSzPct val="100000"/>
              <a:buNone/>
              <a:tabLst>
                <a:tab pos="650875" algn="l"/>
              </a:tabLst>
            </a:pPr>
            <a:endParaRPr lang="tr-TR" sz="2400" b="1" dirty="0">
              <a:latin typeface="Arial" pitchFamily="34" charset="0"/>
              <a:ea typeface="Arial" pitchFamily="34" charset="0"/>
              <a:cs typeface="Arial" pitchFamily="34" charset="0"/>
            </a:endParaRPr>
          </a:p>
          <a:p>
            <a:pPr marL="914400" lvl="2" indent="0" eaLnBrk="0" fontAlgn="base" hangingPunct="0">
              <a:spcBef>
                <a:spcPct val="0"/>
              </a:spcBef>
              <a:spcAft>
                <a:spcPct val="0"/>
              </a:spcAft>
              <a:buClr>
                <a:srgbClr val="ED1C24"/>
              </a:buClr>
              <a:buSzPct val="100000"/>
              <a:buNone/>
              <a:tabLst>
                <a:tab pos="650875" algn="l"/>
              </a:tabLst>
            </a:pPr>
            <a:r>
              <a:rPr lang="tr-TR" b="1" dirty="0">
                <a:solidFill>
                  <a:srgbClr val="231F20"/>
                </a:solidFill>
                <a:latin typeface="Arial" pitchFamily="34" charset="0"/>
                <a:cs typeface="Arial" pitchFamily="34" charset="0"/>
              </a:rPr>
              <a:t>A)</a:t>
            </a:r>
            <a:r>
              <a:rPr lang="tr-TR" dirty="0">
                <a:solidFill>
                  <a:srgbClr val="231F20"/>
                </a:solidFill>
                <a:latin typeface="Arial" pitchFamily="34" charset="0"/>
                <a:cs typeface="Arial" pitchFamily="34" charset="0"/>
              </a:rPr>
              <a:t>Yeni işinden aylık kaç lira kazanıyorsun?</a:t>
            </a:r>
            <a:endParaRPr lang="tr-TR" dirty="0">
              <a:latin typeface="Arial" pitchFamily="34" charset="0"/>
              <a:cs typeface="Arial" pitchFamily="34" charset="0"/>
            </a:endParaRPr>
          </a:p>
          <a:p>
            <a:pPr marL="914400" lvl="2" indent="0" eaLnBrk="0" fontAlgn="base" hangingPunct="0">
              <a:spcBef>
                <a:spcPct val="0"/>
              </a:spcBef>
              <a:spcAft>
                <a:spcPct val="0"/>
              </a:spcAft>
              <a:buClr>
                <a:srgbClr val="ED1C24"/>
              </a:buClr>
              <a:buSzPct val="100000"/>
              <a:buNone/>
              <a:tabLst>
                <a:tab pos="650875" algn="l"/>
              </a:tabLst>
            </a:pPr>
            <a:r>
              <a:rPr lang="tr-TR" b="1" dirty="0">
                <a:solidFill>
                  <a:srgbClr val="231F20"/>
                </a:solidFill>
                <a:latin typeface="Arial" pitchFamily="34" charset="0"/>
                <a:cs typeface="Arial" pitchFamily="34" charset="0"/>
              </a:rPr>
              <a:t>B)</a:t>
            </a:r>
            <a:r>
              <a:rPr lang="tr-TR" dirty="0">
                <a:solidFill>
                  <a:srgbClr val="231F20"/>
                </a:solidFill>
                <a:latin typeface="Arial" pitchFamily="34" charset="0"/>
                <a:cs typeface="Arial" pitchFamily="34" charset="0"/>
              </a:rPr>
              <a:t>Bugün gelemeyeceğini niçin söylemedin?</a:t>
            </a:r>
          </a:p>
          <a:p>
            <a:pPr marL="0" lvl="0" indent="0" fontAlgn="base">
              <a:spcBef>
                <a:spcPct val="0"/>
              </a:spcBef>
              <a:spcAft>
                <a:spcPct val="0"/>
              </a:spcAft>
              <a:buClrTx/>
              <a:buSzTx/>
              <a:buNone/>
              <a:tabLst>
                <a:tab pos="650875" algn="l"/>
              </a:tabLst>
            </a:pPr>
            <a:r>
              <a:rPr lang="tr-TR" sz="2400" dirty="0">
                <a:solidFill>
                  <a:srgbClr val="231F20"/>
                </a:solidFill>
                <a:latin typeface="Arial" pitchFamily="34" charset="0"/>
                <a:cs typeface="Arial" pitchFamily="34" charset="0"/>
              </a:rPr>
              <a:t>            </a:t>
            </a:r>
            <a:r>
              <a:rPr lang="tr-TR" sz="2400" b="1" dirty="0">
                <a:solidFill>
                  <a:srgbClr val="231F20"/>
                </a:solidFill>
                <a:latin typeface="Arial" pitchFamily="34" charset="0"/>
                <a:cs typeface="Arial" pitchFamily="34" charset="0"/>
              </a:rPr>
              <a:t>C)</a:t>
            </a:r>
            <a:r>
              <a:rPr lang="tr-TR" sz="2400" dirty="0">
                <a:solidFill>
                  <a:srgbClr val="231F20"/>
                </a:solidFill>
                <a:latin typeface="Arial" pitchFamily="34" charset="0"/>
                <a:cs typeface="Arial" pitchFamily="34" charset="0"/>
              </a:rPr>
              <a:t>Sen de halk oyunları kursuna katıldın mı?</a:t>
            </a:r>
            <a:endParaRPr lang="tr-TR" sz="2400" dirty="0">
              <a:latin typeface="Arial" pitchFamily="34" charset="0"/>
              <a:cs typeface="Arial" pitchFamily="34" charset="0"/>
            </a:endParaRPr>
          </a:p>
          <a:p>
            <a:pPr marL="914400" lvl="2" indent="0" eaLnBrk="0" fontAlgn="base" hangingPunct="0">
              <a:spcBef>
                <a:spcPct val="0"/>
              </a:spcBef>
              <a:spcAft>
                <a:spcPct val="0"/>
              </a:spcAft>
              <a:buClr>
                <a:srgbClr val="ED1C24"/>
              </a:buClr>
              <a:buSzPct val="100000"/>
              <a:buNone/>
              <a:tabLst>
                <a:tab pos="650875" algn="l"/>
              </a:tabLst>
            </a:pPr>
            <a:r>
              <a:rPr lang="tr-TR" b="1" dirty="0">
                <a:solidFill>
                  <a:srgbClr val="231F20"/>
                </a:solidFill>
                <a:latin typeface="Arial" pitchFamily="34" charset="0"/>
                <a:cs typeface="Arial" pitchFamily="34" charset="0"/>
              </a:rPr>
              <a:t>D)</a:t>
            </a:r>
            <a:r>
              <a:rPr lang="tr-TR" dirty="0">
                <a:solidFill>
                  <a:srgbClr val="231F20"/>
                </a:solidFill>
                <a:latin typeface="Arial" pitchFamily="34" charset="0"/>
                <a:cs typeface="Arial" pitchFamily="34" charset="0"/>
              </a:rPr>
              <a:t>Bu çantaları buraya kim bıraktı?</a:t>
            </a:r>
            <a:endParaRPr lang="tr-TR" dirty="0">
              <a:latin typeface="Arial" pitchFamily="34" charset="0"/>
              <a:cs typeface="Arial" pitchFamily="34" charset="0"/>
            </a:endParaRPr>
          </a:p>
          <a:p>
            <a:pPr marL="914400" lvl="2" indent="0" eaLnBrk="0" fontAlgn="base" hangingPunct="0">
              <a:spcBef>
                <a:spcPct val="0"/>
              </a:spcBef>
              <a:spcAft>
                <a:spcPct val="0"/>
              </a:spcAft>
              <a:buClr>
                <a:srgbClr val="ED1C24"/>
              </a:buClr>
              <a:buSzPct val="100000"/>
              <a:buNone/>
              <a:tabLst>
                <a:tab pos="650875" algn="l"/>
              </a:tabLst>
            </a:pPr>
            <a:endParaRPr lang="tr-TR" dirty="0">
              <a:latin typeface="Arial" pitchFamily="34" charset="0"/>
              <a:cs typeface="Arial" pitchFamily="34" charset="0"/>
            </a:endParaRPr>
          </a:p>
          <a:p>
            <a:pPr marL="0" lvl="0" indent="0" eaLnBrk="0" fontAlgn="base" hangingPunct="0">
              <a:spcBef>
                <a:spcPct val="0"/>
              </a:spcBef>
              <a:spcAft>
                <a:spcPct val="0"/>
              </a:spcAft>
              <a:buClrTx/>
              <a:buSzTx/>
              <a:buNone/>
              <a:tabLst>
                <a:tab pos="650875" algn="l"/>
              </a:tabLst>
            </a:pPr>
            <a:endParaRPr lang="tr-TR" sz="2400" dirty="0">
              <a:latin typeface="Arial" pitchFamily="34" charset="0"/>
              <a:cs typeface="Arial" pitchFamily="34" charset="0"/>
            </a:endParaRPr>
          </a:p>
          <a:p>
            <a:pPr>
              <a:buNone/>
            </a:pPr>
            <a:endParaRPr lang="tr-TR" dirty="0"/>
          </a:p>
          <a:p>
            <a:pPr>
              <a:buNone/>
            </a:pPr>
            <a:r>
              <a:rPr lang="tr-TR" dirty="0"/>
              <a:t>    </a:t>
            </a:r>
            <a:endParaRPr lang="tr-TR" sz="3600" b="1" dirty="0"/>
          </a:p>
          <a:p>
            <a:pPr>
              <a:buNone/>
            </a:pPr>
            <a:endParaRPr lang="tr-TR" dirty="0"/>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
        <p:nvSpPr>
          <p:cNvPr id="8"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3882" tIns="45720" rIns="73002" bIns="0" numCol="1" anchor="ctr" anchorCtr="0" compatLnSpc="1">
            <a:prstTxWarp prst="textNoShape">
              <a:avLst/>
            </a:prstTxWarp>
            <a:spAutoFit/>
          </a:bodyPr>
          <a:lstStyle/>
          <a:p>
            <a:endParaRPr lang="tr-T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par>
                                <p:cTn id="10" presetID="37"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par>
                                <p:cTn id="16" presetID="37"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anim calcmode="lin" valueType="num">
                                      <p:cBhvr>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par>
                                <p:cTn id="22" presetID="37"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7"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1000"/>
                                        <p:tgtEl>
                                          <p:spTgt spid="3">
                                            <p:txEl>
                                              <p:pRg st="4" end="4"/>
                                            </p:txEl>
                                          </p:spTgt>
                                        </p:tgtEl>
                                      </p:cBhvr>
                                    </p:animEffect>
                                    <p:anim calcmode="lin" valueType="num">
                                      <p:cBhvr>
                                        <p:cTn id="3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4"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par>
                                <p:cTn id="36" presetID="37" presetClass="entr" presetSubtype="0" fill="hold" grpId="0"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par>
                                <p:cTn id="42" presetID="37" presetClass="entr" presetSubtype="0" fill="hold" grpId="0" nodeType="with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Effect transition="in" filter="fade">
                                      <p:cBhvr>
                                        <p:cTn id="44" dur="1000"/>
                                        <p:tgtEl>
                                          <p:spTgt spid="3">
                                            <p:txEl>
                                              <p:pRg st="9" end="9"/>
                                            </p:txEl>
                                          </p:spTgt>
                                        </p:tgtEl>
                                      </p:cBhvr>
                                    </p:animEffect>
                                    <p:anim calcmode="lin" valueType="num">
                                      <p:cBhvr>
                                        <p:cTn id="4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6" dur="9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CEVAP-17</a:t>
            </a:r>
          </a:p>
        </p:txBody>
      </p:sp>
      <p:sp>
        <p:nvSpPr>
          <p:cNvPr id="3" name="2 İçerik Yer Tutucusu"/>
          <p:cNvSpPr>
            <a:spLocks noGrp="1"/>
          </p:cNvSpPr>
          <p:nvPr>
            <p:ph idx="1"/>
          </p:nvPr>
        </p:nvSpPr>
        <p:spPr>
          <a:xfrm>
            <a:off x="457200" y="1882808"/>
            <a:ext cx="8229600" cy="3260704"/>
          </a:xfrm>
        </p:spPr>
        <p:txBody>
          <a:bodyPr>
            <a:normAutofit fontScale="77500" lnSpcReduction="20000"/>
          </a:bodyPr>
          <a:lstStyle/>
          <a:p>
            <a:pPr algn="ctr">
              <a:buNone/>
            </a:pPr>
            <a:endParaRPr lang="tr-TR" sz="3200" dirty="0"/>
          </a:p>
          <a:p>
            <a:pPr>
              <a:buNone/>
            </a:pPr>
            <a:r>
              <a:rPr lang="tr-TR" sz="21000" dirty="0"/>
              <a:t>     A</a:t>
            </a:r>
          </a:p>
          <a:p>
            <a:pPr>
              <a:buNone/>
            </a:pPr>
            <a:r>
              <a:rPr lang="tr-TR" dirty="0"/>
              <a:t>                  </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SORU-18</a:t>
            </a:r>
          </a:p>
        </p:txBody>
      </p:sp>
      <p:sp>
        <p:nvSpPr>
          <p:cNvPr id="3" name="2 İçerik Yer Tutucusu"/>
          <p:cNvSpPr>
            <a:spLocks noGrp="1"/>
          </p:cNvSpPr>
          <p:nvPr>
            <p:ph idx="1"/>
          </p:nvPr>
        </p:nvSpPr>
        <p:spPr/>
        <p:txBody>
          <a:bodyPr/>
          <a:lstStyle/>
          <a:p>
            <a:pPr>
              <a:buNone/>
            </a:pPr>
            <a:endParaRPr lang="tr-TR" dirty="0"/>
          </a:p>
          <a:p>
            <a:pPr marL="64008" indent="0">
              <a:buNone/>
            </a:pPr>
            <a:r>
              <a:rPr lang="tr-TR" dirty="0"/>
              <a:t> </a:t>
            </a:r>
            <a:r>
              <a:rPr lang="tr-TR" b="1" dirty="0"/>
              <a:t>Aşağıdaki atasözlerinden hangisi “Suçluların yanında, hatası olmayanlar da zarar görür.” anlamındadır? </a:t>
            </a:r>
          </a:p>
          <a:p>
            <a:pPr marL="64008" indent="0">
              <a:buNone/>
            </a:pPr>
            <a:r>
              <a:rPr lang="tr-TR" b="1" dirty="0"/>
              <a:t>A) Kurunun yanında yaş da yanar. </a:t>
            </a:r>
          </a:p>
          <a:p>
            <a:pPr marL="64008" indent="0">
              <a:buNone/>
            </a:pPr>
            <a:r>
              <a:rPr lang="tr-TR" b="1" dirty="0"/>
              <a:t>B) Kör ölünce badem gözlü olur. </a:t>
            </a:r>
          </a:p>
          <a:p>
            <a:pPr marL="64008" indent="0">
              <a:buNone/>
            </a:pPr>
            <a:r>
              <a:rPr lang="tr-TR" b="1" dirty="0"/>
              <a:t>C) İtle yatan bitle kalkar. </a:t>
            </a:r>
          </a:p>
          <a:p>
            <a:pPr marL="64008" indent="0">
              <a:buNone/>
            </a:pPr>
            <a:r>
              <a:rPr lang="tr-TR" b="1" dirty="0"/>
              <a:t>D) Kör ile yatan şaşı kalkar.</a:t>
            </a:r>
          </a:p>
          <a:p>
            <a:pPr>
              <a:buNone/>
            </a:pPr>
            <a:endParaRPr lang="tr-TR" dirty="0"/>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par>
                                <p:cTn id="10" presetID="37"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16" presetID="37"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anim calcmode="lin" valueType="num">
                                      <p:cBhvr>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1000"/>
                                        <p:tgtEl>
                                          <p:spTgt spid="3">
                                            <p:txEl>
                                              <p:pRg st="4" end="4"/>
                                            </p:txEl>
                                          </p:spTgt>
                                        </p:tgtEl>
                                      </p:cBhvr>
                                    </p:animEffect>
                                    <p:anim calcmode="lin" valueType="num">
                                      <p:cBhvr>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par>
                                <p:cTn id="34" presetID="37" presetClass="entr" presetSubtype="0"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CEVAP-18</a:t>
            </a:r>
          </a:p>
        </p:txBody>
      </p:sp>
      <p:sp>
        <p:nvSpPr>
          <p:cNvPr id="3" name="2 İçerik Yer Tutucusu"/>
          <p:cNvSpPr>
            <a:spLocks noGrp="1"/>
          </p:cNvSpPr>
          <p:nvPr>
            <p:ph idx="1"/>
          </p:nvPr>
        </p:nvSpPr>
        <p:spPr>
          <a:xfrm>
            <a:off x="571472" y="2428868"/>
            <a:ext cx="8229600" cy="3232380"/>
          </a:xfrm>
        </p:spPr>
        <p:txBody>
          <a:bodyPr>
            <a:normAutofit fontScale="70000" lnSpcReduction="20000"/>
          </a:bodyPr>
          <a:lstStyle/>
          <a:p>
            <a:pPr>
              <a:buNone/>
            </a:pPr>
            <a:endParaRPr lang="tr-TR" dirty="0"/>
          </a:p>
          <a:p>
            <a:pPr>
              <a:buNone/>
            </a:pPr>
            <a:r>
              <a:rPr lang="tr-TR" dirty="0"/>
              <a:t>                                       </a:t>
            </a:r>
            <a:r>
              <a:rPr lang="tr-TR" sz="21000" dirty="0"/>
              <a:t>A</a:t>
            </a:r>
            <a:endParaRPr lang="tr-TR" b="1" dirty="0"/>
          </a:p>
          <a:p>
            <a:pPr>
              <a:buNone/>
            </a:pPr>
            <a:endParaRPr lang="tr-TR" dirty="0"/>
          </a:p>
          <a:p>
            <a:pPr>
              <a:buNone/>
            </a:pPr>
            <a:r>
              <a:rPr lang="tr-TR" dirty="0"/>
              <a:t>             </a:t>
            </a:r>
            <a:endParaRPr lang="tr-TR" sz="3600" b="1" dirty="0"/>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350"/>
                            </p:stCondLst>
                            <p:childTnLst>
                              <p:par>
                                <p:cTn id="11" presetID="37"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SORU-19</a:t>
            </a:r>
          </a:p>
        </p:txBody>
      </p:sp>
      <p:sp>
        <p:nvSpPr>
          <p:cNvPr id="3" name="2 İçerik Yer Tutucusu"/>
          <p:cNvSpPr>
            <a:spLocks noGrp="1"/>
          </p:cNvSpPr>
          <p:nvPr>
            <p:ph idx="1"/>
          </p:nvPr>
        </p:nvSpPr>
        <p:spPr>
          <a:xfrm>
            <a:off x="457200" y="1882808"/>
            <a:ext cx="8229600" cy="4426512"/>
          </a:xfrm>
        </p:spPr>
        <p:txBody>
          <a:bodyPr>
            <a:normAutofit fontScale="92500"/>
          </a:bodyPr>
          <a:lstStyle/>
          <a:p>
            <a:pPr marL="64008" indent="0">
              <a:buNone/>
            </a:pPr>
            <a:r>
              <a:rPr lang="tr-TR" b="1" dirty="0"/>
              <a:t>1.ilerleme                               4.ders alırsa</a:t>
            </a:r>
          </a:p>
          <a:p>
            <a:pPr marL="64008" indent="0">
              <a:buNone/>
            </a:pPr>
            <a:r>
              <a:rPr lang="tr-TR" b="1" dirty="0"/>
              <a:t>2.hatalarından                       5.insan</a:t>
            </a:r>
          </a:p>
          <a:p>
            <a:pPr marL="64008" indent="0">
              <a:buNone/>
            </a:pPr>
            <a:r>
              <a:rPr lang="tr-TR" b="1" dirty="0"/>
              <a:t>3.kaydeder</a:t>
            </a:r>
          </a:p>
          <a:p>
            <a:pPr marL="64008" indent="0">
              <a:buNone/>
            </a:pPr>
            <a:r>
              <a:rPr lang="tr-TR" b="1" dirty="0"/>
              <a:t>Yukarıdaki sözlerden anlamlı bir cümle kurarsak doğru sıralama nasıl olmalıdır?</a:t>
            </a:r>
          </a:p>
          <a:p>
            <a:pPr marL="64008" indent="0">
              <a:buNone/>
            </a:pPr>
            <a:r>
              <a:rPr lang="tr-TR" b="1" dirty="0"/>
              <a:t>A) 2 -4 – 5 – 3 – 1                B)  5 – 1 – 4 – 2 – 3 </a:t>
            </a:r>
          </a:p>
          <a:p>
            <a:pPr marL="64008" indent="0">
              <a:buNone/>
            </a:pPr>
            <a:r>
              <a:rPr lang="tr-TR" b="1" dirty="0"/>
              <a:t>C) 5 – 2 – 4 – 1 – 3               D) 1 – 2 – 4 – 3 – 5                    </a:t>
            </a:r>
          </a:p>
          <a:p>
            <a:pPr marL="64008" indent="0">
              <a:buNone/>
            </a:pPr>
            <a:r>
              <a:rPr lang="tr-TR" b="1" dirty="0"/>
              <a:t> </a:t>
            </a:r>
          </a:p>
          <a:p>
            <a:pPr>
              <a:buNone/>
            </a:pPr>
            <a:endParaRPr lang="tr-TR" dirty="0"/>
          </a:p>
          <a:p>
            <a:pPr>
              <a:buNone/>
            </a:pPr>
            <a:endParaRPr lang="tr-TR" dirty="0"/>
          </a:p>
          <a:p>
            <a:pPr>
              <a:buNone/>
            </a:pPr>
            <a:endParaRPr lang="tr-TR" dirty="0"/>
          </a:p>
          <a:p>
            <a:pPr>
              <a:buNone/>
            </a:pPr>
            <a:endParaRPr lang="tr-TR" dirty="0"/>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CEVAP-19</a:t>
            </a:r>
          </a:p>
        </p:txBody>
      </p:sp>
      <p:sp>
        <p:nvSpPr>
          <p:cNvPr id="3" name="2 İçerik Yer Tutucusu"/>
          <p:cNvSpPr>
            <a:spLocks noGrp="1"/>
          </p:cNvSpPr>
          <p:nvPr>
            <p:ph idx="1"/>
          </p:nvPr>
        </p:nvSpPr>
        <p:spPr>
          <a:xfrm>
            <a:off x="457200" y="1882808"/>
            <a:ext cx="8229600" cy="3202376"/>
          </a:xfrm>
        </p:spPr>
        <p:txBody>
          <a:bodyPr>
            <a:normAutofit fontScale="77500" lnSpcReduction="20000"/>
          </a:bodyPr>
          <a:lstStyle/>
          <a:p>
            <a:pPr>
              <a:buNone/>
            </a:pPr>
            <a:endParaRPr lang="tr-TR" dirty="0"/>
          </a:p>
          <a:p>
            <a:pPr>
              <a:buNone/>
            </a:pPr>
            <a:r>
              <a:rPr lang="tr-TR" sz="15000" b="1" dirty="0"/>
              <a:t>         C</a:t>
            </a:r>
          </a:p>
          <a:p>
            <a:pPr>
              <a:buNone/>
            </a:pPr>
            <a:endParaRPr lang="tr-TR" dirty="0"/>
          </a:p>
          <a:p>
            <a:pPr>
              <a:buNone/>
            </a:pPr>
            <a:r>
              <a:rPr lang="tr-TR" dirty="0"/>
              <a:t>           </a:t>
            </a:r>
            <a:r>
              <a:rPr lang="tr-TR" sz="4400" b="1" dirty="0"/>
              <a:t>      </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35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17" fill="hold">
                            <p:stCondLst>
                              <p:cond delay="1850"/>
                            </p:stCondLst>
                            <p:childTnLst>
                              <p:par>
                                <p:cTn id="18" presetID="37" presetClass="entr" presetSubtype="0" fill="hold" grpId="0"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anim calcmode="lin" valueType="num">
                                      <p:cBhvr>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45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SORU-20</a:t>
            </a:r>
          </a:p>
        </p:txBody>
      </p:sp>
      <p:sp>
        <p:nvSpPr>
          <p:cNvPr id="3" name="2 İçerik Yer Tutucusu"/>
          <p:cNvSpPr>
            <a:spLocks noGrp="1"/>
          </p:cNvSpPr>
          <p:nvPr>
            <p:ph idx="1"/>
          </p:nvPr>
        </p:nvSpPr>
        <p:spPr>
          <a:xfrm>
            <a:off x="457200" y="1953344"/>
            <a:ext cx="8229600" cy="4572000"/>
          </a:xfrm>
        </p:spPr>
        <p:txBody>
          <a:bodyPr>
            <a:normAutofit fontScale="55000" lnSpcReduction="20000"/>
          </a:bodyPr>
          <a:lstStyle/>
          <a:p>
            <a:pPr>
              <a:buNone/>
            </a:pPr>
            <a:endParaRPr lang="tr-TR" dirty="0"/>
          </a:p>
          <a:p>
            <a:pPr marL="64008" indent="0">
              <a:buNone/>
            </a:pPr>
            <a:r>
              <a:rPr lang="tr-TR" b="1" dirty="0"/>
              <a:t> “Hintli bir adam suda bata çıka ilerlemeye çalışan bir akrep görür. Onu kurtarmaya karar verir ve parmağını uzatır ama akrep onu sokar. Hintli tekrar akrebi sudan kurtarmaya çalışır ama akrep onu tekrar sokar. Yakınlardaki başka birisi ona, onu sürekli sokmaya çalışan akrebi kurtarmaya çalışmaktan vazgeçmesini söyler. Ama Hintli adam şöyle der:</a:t>
            </a:r>
          </a:p>
          <a:p>
            <a:pPr marL="64008" indent="0">
              <a:buNone/>
            </a:pPr>
            <a:r>
              <a:rPr lang="tr-TR" b="1" dirty="0"/>
              <a:t>"Sokmak akrebin doğasında vardır. Benim doğamda ise sevmek var. Neden sokmak akrebin doğasında var diye kendi doğamda olan sevmekten vazgeçeyim?«</a:t>
            </a:r>
          </a:p>
          <a:p>
            <a:pPr marL="64008" indent="0">
              <a:buNone/>
            </a:pPr>
            <a:r>
              <a:rPr lang="tr-TR" b="1" dirty="0"/>
              <a:t>Yukarıdaki parçanın ana düşüncesi aşağıdakilerden hangisidir? </a:t>
            </a:r>
          </a:p>
          <a:p>
            <a:pPr marL="64008" indent="0">
              <a:buNone/>
            </a:pPr>
            <a:r>
              <a:rPr lang="tr-TR" b="1" dirty="0"/>
              <a:t>A) Akrebin doğasında zehirlemek vardır. </a:t>
            </a:r>
          </a:p>
          <a:p>
            <a:pPr marL="64008" indent="0">
              <a:buNone/>
            </a:pPr>
            <a:r>
              <a:rPr lang="tr-TR" b="1" dirty="0"/>
              <a:t>B) Hintli insanlar, diğer insanlara göre daha yardımseverdir.</a:t>
            </a:r>
          </a:p>
          <a:p>
            <a:pPr marL="64008" indent="0">
              <a:buNone/>
            </a:pPr>
            <a:r>
              <a:rPr lang="tr-TR" b="1" dirty="0"/>
              <a:t>C) Bazen dostlarımızın tavsiyelerine kulak vermeliyiz.</a:t>
            </a:r>
          </a:p>
          <a:p>
            <a:pPr marL="64008" indent="0">
              <a:buNone/>
            </a:pPr>
            <a:r>
              <a:rPr lang="tr-TR" b="1" dirty="0"/>
              <a:t>D) Ne olursa olsun doğamızda bulunan iyilik ve sevgiden vazgeçmemeliyiz.</a:t>
            </a:r>
          </a:p>
          <a:p>
            <a:pPr>
              <a:buNone/>
            </a:pPr>
            <a:endParaRPr lang="tr-TR" sz="3600" b="1" dirty="0"/>
          </a:p>
          <a:p>
            <a:pPr>
              <a:buNone/>
            </a:pPr>
            <a:r>
              <a:rPr lang="tr-TR" dirty="0"/>
              <a:t>     </a:t>
            </a:r>
            <a:endParaRPr lang="tr-TR" b="1" dirty="0"/>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
        <p:nvSpPr>
          <p:cNvPr id="4" name="Altbilgi Yer Tutucusu 3"/>
          <p:cNvSpPr>
            <a:spLocks noGrp="1"/>
          </p:cNvSpPr>
          <p:nvPr>
            <p:ph type="ftr" sz="quarter" idx="11"/>
          </p:nvPr>
        </p:nvSpPr>
        <p:spPr/>
        <p:txBody>
          <a:bodyPr/>
          <a:lstStyle/>
          <a:p>
            <a:endParaRPr lang="tr-TR" dirty="0"/>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17" fill="hold">
                            <p:stCondLst>
                              <p:cond delay="2200"/>
                            </p:stCondLst>
                            <p:childTnLst>
                              <p:par>
                                <p:cTn id="18" presetID="37" presetClass="entr" presetSubtype="0" fill="hold"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par>
                          <p:cTn id="24" fill="hold">
                            <p:stCondLst>
                              <p:cond delay="3200"/>
                            </p:stCondLst>
                            <p:childTnLst>
                              <p:par>
                                <p:cTn id="25" presetID="37" presetClass="entr" presetSubtype="0" fill="hold"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par>
                          <p:cTn id="31" fill="hold">
                            <p:stCondLst>
                              <p:cond delay="4200"/>
                            </p:stCondLst>
                            <p:childTnLst>
                              <p:par>
                                <p:cTn id="32" presetID="37" presetClass="entr" presetSubtype="0" fill="hold" nodeType="after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par>
                          <p:cTn id="38" fill="hold">
                            <p:stCondLst>
                              <p:cond delay="5200"/>
                            </p:stCondLst>
                            <p:childTnLst>
                              <p:par>
                                <p:cTn id="39" presetID="37" presetClass="entr" presetSubtype="0" fill="hold" nodeType="after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fade">
                                      <p:cBhvr>
                                        <p:cTn id="41" dur="1000"/>
                                        <p:tgtEl>
                                          <p:spTgt spid="3">
                                            <p:txEl>
                                              <p:pRg st="5" end="5"/>
                                            </p:txEl>
                                          </p:spTgt>
                                        </p:tgtEl>
                                      </p:cBhvr>
                                    </p:animEffect>
                                    <p:anim calcmode="lin" valueType="num">
                                      <p:cBhvr>
                                        <p:cTn id="4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3"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par>
                          <p:cTn id="45" fill="hold">
                            <p:stCondLst>
                              <p:cond delay="6200"/>
                            </p:stCondLst>
                            <p:childTnLst>
                              <p:par>
                                <p:cTn id="46" presetID="37" presetClass="entr" presetSubtype="0" fill="hold" nodeType="after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fade">
                                      <p:cBhvr>
                                        <p:cTn id="48" dur="1000"/>
                                        <p:tgtEl>
                                          <p:spTgt spid="3">
                                            <p:txEl>
                                              <p:pRg st="6" end="6"/>
                                            </p:txEl>
                                          </p:spTgt>
                                        </p:tgtEl>
                                      </p:cBhvr>
                                    </p:animEffect>
                                    <p:anim calcmode="lin" valueType="num">
                                      <p:cBhvr>
                                        <p:cTn id="4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0"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par>
                          <p:cTn id="52" fill="hold">
                            <p:stCondLst>
                              <p:cond delay="7200"/>
                            </p:stCondLst>
                            <p:childTnLst>
                              <p:par>
                                <p:cTn id="53" presetID="37" presetClass="entr" presetSubtype="0" fill="hold" nodeType="after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1000"/>
                                        <p:tgtEl>
                                          <p:spTgt spid="3">
                                            <p:txEl>
                                              <p:pRg st="7" end="7"/>
                                            </p:txEl>
                                          </p:spTgt>
                                        </p:tgtEl>
                                      </p:cBhvr>
                                    </p:animEffect>
                                    <p:anim calcmode="lin" valueType="num">
                                      <p:cBhvr>
                                        <p:cTn id="5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9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par>
                          <p:cTn id="59" fill="hold">
                            <p:stCondLst>
                              <p:cond delay="8200"/>
                            </p:stCondLst>
                            <p:childTnLst>
                              <p:par>
                                <p:cTn id="60" presetID="37" presetClass="entr" presetSubtype="0" fill="hold" nodeType="afterEffect">
                                  <p:stCondLst>
                                    <p:cond delay="0"/>
                                  </p:stCondLst>
                                  <p:childTnLst>
                                    <p:set>
                                      <p:cBhvr>
                                        <p:cTn id="61" dur="1" fill="hold">
                                          <p:stCondLst>
                                            <p:cond delay="0"/>
                                          </p:stCondLst>
                                        </p:cTn>
                                        <p:tgtEl>
                                          <p:spTgt spid="3">
                                            <p:txEl>
                                              <p:pRg st="9" end="9"/>
                                            </p:txEl>
                                          </p:spTgt>
                                        </p:tgtEl>
                                        <p:attrNameLst>
                                          <p:attrName>style.visibility</p:attrName>
                                        </p:attrNameLst>
                                      </p:cBhvr>
                                      <p:to>
                                        <p:strVal val="visible"/>
                                      </p:to>
                                    </p:set>
                                    <p:animEffect transition="in" filter="fade">
                                      <p:cBhvr>
                                        <p:cTn id="62" dur="1000"/>
                                        <p:tgtEl>
                                          <p:spTgt spid="3">
                                            <p:txEl>
                                              <p:pRg st="9" end="9"/>
                                            </p:txEl>
                                          </p:spTgt>
                                        </p:tgtEl>
                                      </p:cBhvr>
                                    </p:animEffect>
                                    <p:anim calcmode="lin" valueType="num">
                                      <p:cBhvr>
                                        <p:cTn id="6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4" dur="9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65" dur="100" accel="100000" fill="hold">
                                          <p:stCondLst>
                                            <p:cond delay="9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CEVAP-20</a:t>
            </a:r>
          </a:p>
        </p:txBody>
      </p:sp>
      <p:sp>
        <p:nvSpPr>
          <p:cNvPr id="3" name="2 İçerik Yer Tutucusu"/>
          <p:cNvSpPr>
            <a:spLocks noGrp="1"/>
          </p:cNvSpPr>
          <p:nvPr>
            <p:ph idx="1"/>
          </p:nvPr>
        </p:nvSpPr>
        <p:spPr>
          <a:xfrm>
            <a:off x="457200" y="1882808"/>
            <a:ext cx="8229600" cy="2914344"/>
          </a:xfrm>
        </p:spPr>
        <p:txBody>
          <a:bodyPr>
            <a:normAutofit fontScale="92500" lnSpcReduction="10000"/>
          </a:bodyPr>
          <a:lstStyle/>
          <a:p>
            <a:pPr>
              <a:buNone/>
            </a:pPr>
            <a:endParaRPr lang="tr-TR" dirty="0"/>
          </a:p>
          <a:p>
            <a:pPr>
              <a:buNone/>
            </a:pPr>
            <a:r>
              <a:rPr lang="tr-TR" dirty="0"/>
              <a:t>                                   </a:t>
            </a:r>
            <a:r>
              <a:rPr lang="tr-TR" sz="15000" dirty="0"/>
              <a:t>D</a:t>
            </a:r>
            <a:r>
              <a:rPr lang="tr-TR" dirty="0"/>
              <a:t>       </a:t>
            </a:r>
            <a:r>
              <a:rPr lang="tr-TR" sz="4400" dirty="0"/>
              <a:t> </a:t>
            </a:r>
            <a:endParaRPr lang="tr-TR" b="1" dirty="0"/>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35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buNone/>
            </a:pPr>
            <a:endParaRPr lang="tr-TR" dirty="0"/>
          </a:p>
          <a:p>
            <a:pPr algn="ctr">
              <a:buNone/>
            </a:pPr>
            <a:r>
              <a:rPr lang="tr-TR" dirty="0"/>
              <a:t>   </a:t>
            </a:r>
            <a:r>
              <a:rPr lang="tr-TR" sz="8800" b="1" dirty="0"/>
              <a:t>	YEDEK SORULAR</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3" presetClass="emph" presetSubtype="0" fill="remove" grpId="0" nodeType="withEffect">
                                  <p:stCondLst>
                                    <p:cond delay="0"/>
                                  </p:stCondLst>
                                  <p:childTnLst>
                                    <p:animClr clrSpc="rgb" dir="cw">
                                      <p:cBhvr override="childStyle">
                                        <p:cTn id="6" dur="1000" accel="50000" autoRev="1" fill="hold" tmFilter="0, 0; .33333, 1; 1, 1">
                                          <p:stCondLst>
                                            <p:cond delay="0"/>
                                          </p:stCondLst>
                                        </p:cTn>
                                        <p:tgtEl>
                                          <p:spTgt spid="3">
                                            <p:txEl>
                                              <p:pRg st="1" end="1"/>
                                            </p:txEl>
                                          </p:spTgt>
                                        </p:tgtEl>
                                        <p:attrNameLst>
                                          <p:attrName>style.color</p:attrName>
                                        </p:attrNameLst>
                                      </p:cBhvr>
                                      <p:to>
                                        <a:srgbClr val="0099FF"/>
                                      </p:to>
                                    </p:animClr>
                                    <p:animClr clrSpc="rgb" dir="cw">
                                      <p:cBhvr>
                                        <p:cTn id="7" dur="1000" accel="50000" autoRev="1" fill="hold" tmFilter="0, 0; .33333, 1; 1, 1">
                                          <p:stCondLst>
                                            <p:cond delay="0"/>
                                          </p:stCondLst>
                                        </p:cTn>
                                        <p:tgtEl>
                                          <p:spTgt spid="3">
                                            <p:txEl>
                                              <p:pRg st="1" end="1"/>
                                            </p:txEl>
                                          </p:spTgt>
                                        </p:tgtEl>
                                        <p:attrNameLst>
                                          <p:attrName>fillcolor</p:attrName>
                                        </p:attrNameLst>
                                      </p:cBhvr>
                                      <p:to>
                                        <a:srgbClr val="0099FF"/>
                                      </p:to>
                                    </p:animClr>
                                    <p:set>
                                      <p:cBhvr>
                                        <p:cTn id="8" dur="2000" fill="hold"/>
                                        <p:tgtEl>
                                          <p:spTgt spid="3">
                                            <p:txEl>
                                              <p:pRg st="1" end="1"/>
                                            </p:txEl>
                                          </p:spTgt>
                                        </p:tgtEl>
                                        <p:attrNameLst>
                                          <p:attrName>fill.type</p:attrName>
                                        </p:attrNameLst>
                                      </p:cBhvr>
                                      <p:to>
                                        <p:strVal val="solid"/>
                                      </p:to>
                                    </p:set>
                                    <p:set>
                                      <p:cBhvr>
                                        <p:cTn id="9" dur="2000" fill="hold"/>
                                        <p:tgtEl>
                                          <p:spTgt spid="3">
                                            <p:txEl>
                                              <p:pRg st="1" end="1"/>
                                            </p:txEl>
                                          </p:spTgt>
                                        </p:tgtEl>
                                        <p:attrNameLst>
                                          <p:attrName>fill.on</p:attrName>
                                        </p:attrNameLst>
                                      </p:cBhvr>
                                      <p:to>
                                        <p:strVal val="true"/>
                                      </p:to>
                                    </p:set>
                                    <p:animScale>
                                      <p:cBhvr>
                                        <p:cTn id="10" dur="1000" accel="50000" autoRev="1" fill="hold" tmFilter="0, 0; .33333, 1; 1, 1">
                                          <p:stCondLst>
                                            <p:cond delay="0"/>
                                          </p:stCondLst>
                                        </p:cTn>
                                        <p:tgtEl>
                                          <p:spTgt spid="3">
                                            <p:txEl>
                                              <p:pRg st="1" end="1"/>
                                            </p:txEl>
                                          </p:spTgt>
                                        </p:tgtEl>
                                      </p:cBhvr>
                                      <p:from x="100000" y="100000"/>
                                      <p:to x="100000" y="14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SORU-1</a:t>
            </a:r>
          </a:p>
        </p:txBody>
      </p:sp>
      <p:sp>
        <p:nvSpPr>
          <p:cNvPr id="3" name="2 İçerik Yer Tutucusu"/>
          <p:cNvSpPr>
            <a:spLocks noGrp="1"/>
          </p:cNvSpPr>
          <p:nvPr>
            <p:ph idx="1"/>
          </p:nvPr>
        </p:nvSpPr>
        <p:spPr>
          <a:xfrm>
            <a:off x="457200" y="1882808"/>
            <a:ext cx="8229600" cy="2689200"/>
          </a:xfrm>
        </p:spPr>
        <p:txBody>
          <a:bodyPr>
            <a:normAutofit fontScale="77500" lnSpcReduction="20000"/>
          </a:bodyPr>
          <a:lstStyle/>
          <a:p>
            <a:pPr marL="64008" indent="0">
              <a:buNone/>
            </a:pPr>
            <a:r>
              <a:rPr lang="tr-TR" b="1" dirty="0"/>
              <a:t> “Dün köye gidemedim - - - -“</a:t>
            </a:r>
          </a:p>
          <a:p>
            <a:pPr marL="64008" indent="0">
              <a:buNone/>
            </a:pPr>
            <a:r>
              <a:rPr lang="tr-TR" b="1" dirty="0"/>
              <a:t>Bu cümle aşağıdakilerden hangisiyle tamamlanırsa</a:t>
            </a:r>
          </a:p>
          <a:p>
            <a:pPr marL="64008" indent="0">
              <a:buNone/>
            </a:pPr>
            <a:r>
              <a:rPr lang="tr-TR" b="1" dirty="0"/>
              <a:t>cümlede neden-sonuç ilişkisi ortaya çıkar? </a:t>
            </a:r>
          </a:p>
          <a:p>
            <a:pPr marL="64008" indent="0">
              <a:buNone/>
            </a:pPr>
            <a:r>
              <a:rPr lang="tr-TR" b="1" dirty="0"/>
              <a:t>A) ama bugün gideceğim.</a:t>
            </a:r>
          </a:p>
          <a:p>
            <a:pPr marL="64008" indent="0">
              <a:buNone/>
            </a:pPr>
            <a:r>
              <a:rPr lang="tr-TR" b="1" dirty="0"/>
              <a:t>B) çünkü araba yolda kaldı.</a:t>
            </a:r>
          </a:p>
          <a:p>
            <a:pPr marL="64008" indent="0">
              <a:buNone/>
            </a:pPr>
            <a:r>
              <a:rPr lang="tr-TR" b="1" dirty="0"/>
              <a:t>C) buna rağmen hiç üzülmedim.</a:t>
            </a:r>
          </a:p>
          <a:p>
            <a:pPr marL="64008" indent="0">
              <a:buNone/>
            </a:pPr>
            <a:r>
              <a:rPr lang="tr-TR" b="1" dirty="0"/>
              <a:t>D) bakalım yarın gidebilecek mi    </a:t>
            </a:r>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par>
                                <p:cTn id="10" presetID="37"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par>
                                <p:cTn id="16" presetID="37" presetClass="entr" presetSubtype="0" fill="hold" grpId="0"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22" presetID="37"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1000"/>
                                        <p:tgtEl>
                                          <p:spTgt spid="3">
                                            <p:txEl>
                                              <p:pRg st="3" end="3"/>
                                            </p:txEl>
                                          </p:spTgt>
                                        </p:tgtEl>
                                      </p:cBhvr>
                                    </p:animEffect>
                                    <p:anim calcmode="lin" valueType="num">
                                      <p:cBhvr>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par>
                                <p:cTn id="34" presetID="37" presetClass="entr" presetSubtype="0" fill="hold" grpId="0" nodeType="with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1000"/>
                                        <p:tgtEl>
                                          <p:spTgt spid="3">
                                            <p:txEl>
                                              <p:pRg st="4" end="4"/>
                                            </p:txEl>
                                          </p:spTgt>
                                        </p:tgtEl>
                                      </p:cBhvr>
                                    </p:animEffect>
                                    <p:anim calcmode="lin" valueType="num">
                                      <p:cBhvr>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par>
                                <p:cTn id="40" presetID="37" presetClass="entr" presetSubtype="0" fill="hold" grpId="0" nodeType="with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par>
                                <p:cTn id="46" presetID="37" presetClass="entr" presetSubtype="0" fill="hold" grpId="0" nodeType="with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fade">
                                      <p:cBhvr>
                                        <p:cTn id="48" dur="1000"/>
                                        <p:tgtEl>
                                          <p:spTgt spid="3">
                                            <p:txEl>
                                              <p:pRg st="6" end="6"/>
                                            </p:txEl>
                                          </p:spTgt>
                                        </p:tgtEl>
                                      </p:cBhvr>
                                    </p:animEffect>
                                    <p:anim calcmode="lin" valueType="num">
                                      <p:cBhvr>
                                        <p:cTn id="4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0"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CEVAP-1</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
        <p:nvSpPr>
          <p:cNvPr id="5" name="Altbilgi Yer Tutucusu 4"/>
          <p:cNvSpPr>
            <a:spLocks noGrp="1"/>
          </p:cNvSpPr>
          <p:nvPr>
            <p:ph type="ftr" sz="quarter" idx="11"/>
          </p:nvPr>
        </p:nvSpPr>
        <p:spPr/>
        <p:txBody>
          <a:bodyPr/>
          <a:lstStyle/>
          <a:p>
            <a:r>
              <a:rPr lang="tr-TR" sz="15000" dirty="0"/>
              <a:t>B</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SORU-2</a:t>
            </a:r>
          </a:p>
        </p:txBody>
      </p:sp>
      <p:sp>
        <p:nvSpPr>
          <p:cNvPr id="3" name="2 İçerik Yer Tutucusu"/>
          <p:cNvSpPr>
            <a:spLocks noGrp="1"/>
          </p:cNvSpPr>
          <p:nvPr>
            <p:ph idx="1"/>
          </p:nvPr>
        </p:nvSpPr>
        <p:spPr>
          <a:xfrm>
            <a:off x="457200" y="1882808"/>
            <a:ext cx="8229600" cy="4282496"/>
          </a:xfrm>
        </p:spPr>
        <p:txBody>
          <a:bodyPr>
            <a:normAutofit fontScale="77500" lnSpcReduction="20000"/>
          </a:bodyPr>
          <a:lstStyle/>
          <a:p>
            <a:pPr>
              <a:buNone/>
            </a:pPr>
            <a:endParaRPr lang="tr-TR" b="1" dirty="0"/>
          </a:p>
          <a:p>
            <a:pPr>
              <a:buNone/>
            </a:pPr>
            <a:r>
              <a:rPr lang="tr-TR" b="1" dirty="0"/>
              <a:t>   </a:t>
            </a:r>
          </a:p>
          <a:p>
            <a:pPr marL="64008" indent="0">
              <a:buNone/>
            </a:pPr>
            <a:r>
              <a:rPr lang="tr-TR" dirty="0"/>
              <a:t> </a:t>
            </a:r>
            <a:r>
              <a:rPr lang="tr-TR" b="1" dirty="0"/>
              <a:t>“ </a:t>
            </a:r>
            <a:r>
              <a:rPr lang="tr-TR" dirty="0"/>
              <a:t>Boş boş durmaktan sıkılmıştı korkuluk.” </a:t>
            </a:r>
            <a:r>
              <a:rPr lang="tr-TR" b="1" dirty="0"/>
              <a:t>Cümlesinde hangi söz sanatı kullanılmıştır? </a:t>
            </a:r>
            <a:endParaRPr lang="tr-TR" dirty="0"/>
          </a:p>
          <a:p>
            <a:pPr marL="64008" indent="0">
              <a:buNone/>
            </a:pPr>
            <a:r>
              <a:rPr lang="tr-TR" b="1" dirty="0"/>
              <a:t> A)</a:t>
            </a:r>
            <a:r>
              <a:rPr lang="tr-TR" dirty="0"/>
              <a:t> Kişileştirme</a:t>
            </a:r>
          </a:p>
          <a:p>
            <a:pPr marL="64008" indent="0">
              <a:buNone/>
            </a:pPr>
            <a:r>
              <a:rPr lang="tr-TR" dirty="0"/>
              <a:t> </a:t>
            </a:r>
            <a:r>
              <a:rPr lang="tr-TR" b="1" dirty="0"/>
              <a:t>B)</a:t>
            </a:r>
            <a:r>
              <a:rPr lang="tr-TR" dirty="0"/>
              <a:t> Konuşturma </a:t>
            </a:r>
          </a:p>
          <a:p>
            <a:pPr marL="64008" indent="0">
              <a:buNone/>
            </a:pPr>
            <a:r>
              <a:rPr lang="tr-TR" dirty="0"/>
              <a:t> </a:t>
            </a:r>
            <a:r>
              <a:rPr lang="tr-TR" b="1" dirty="0"/>
              <a:t>C)</a:t>
            </a:r>
            <a:r>
              <a:rPr lang="tr-TR" dirty="0"/>
              <a:t> Benzetme  </a:t>
            </a:r>
          </a:p>
          <a:p>
            <a:pPr marL="64008" indent="0">
              <a:buNone/>
            </a:pPr>
            <a:r>
              <a:rPr lang="tr-TR" b="1" dirty="0"/>
              <a:t>D)</a:t>
            </a:r>
            <a:r>
              <a:rPr lang="tr-TR" dirty="0"/>
              <a:t>Abartma</a:t>
            </a:r>
          </a:p>
          <a:p>
            <a:pPr>
              <a:buNone/>
            </a:pPr>
            <a:endParaRPr lang="tr-TR" dirty="0"/>
          </a:p>
          <a:p>
            <a:pPr>
              <a:buNone/>
            </a:pPr>
            <a:r>
              <a:rPr lang="tr-TR" dirty="0"/>
              <a:t>     </a:t>
            </a:r>
          </a:p>
          <a:p>
            <a:pPr>
              <a:buNone/>
            </a:pPr>
            <a:r>
              <a:rPr lang="tr-TR" dirty="0"/>
              <a:t>   </a:t>
            </a:r>
            <a:r>
              <a:rPr lang="tr-TR" b="1" dirty="0"/>
              <a:t> </a:t>
            </a:r>
          </a:p>
        </p:txBody>
      </p:sp>
      <p:pic>
        <p:nvPicPr>
          <p:cNvPr id="6"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par>
                                <p:cTn id="10" presetID="37"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16" presetID="37"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anim calcmode="lin" valueType="num">
                                      <p:cBhvr>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par>
                                <p:cTn id="22" presetID="37"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1000"/>
                                        <p:tgtEl>
                                          <p:spTgt spid="3">
                                            <p:txEl>
                                              <p:pRg st="4" end="4"/>
                                            </p:txEl>
                                          </p:spTgt>
                                        </p:tgtEl>
                                      </p:cBhvr>
                                    </p:animEffect>
                                    <p:anim calcmode="lin" valueType="num">
                                      <p:cBhvr>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par>
                                <p:cTn id="34" presetID="37" presetClass="entr" presetSubtype="0" fill="hold" grpId="0"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par>
                                <p:cTn id="40" presetID="37" presetClass="entr" presetSubtype="0" fill="hold" grpId="0" nodeType="with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par>
                                <p:cTn id="46" presetID="37" presetClass="entr" presetSubtype="0" fill="hold" grpId="0" nodeType="with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fade">
                                      <p:cBhvr>
                                        <p:cTn id="48" dur="1000"/>
                                        <p:tgtEl>
                                          <p:spTgt spid="3">
                                            <p:txEl>
                                              <p:pRg st="8" end="8"/>
                                            </p:txEl>
                                          </p:spTgt>
                                        </p:tgtEl>
                                      </p:cBhvr>
                                    </p:animEffect>
                                    <p:anim calcmode="lin" valueType="num">
                                      <p:cBhvr>
                                        <p:cTn id="4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0" dur="9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3">
                                            <p:txEl>
                                              <p:pRg st="8" end="8"/>
                                            </p:txEl>
                                          </p:spTgt>
                                        </p:tgtEl>
                                        <p:attrNameLst>
                                          <p:attrName>ppt_y</p:attrName>
                                        </p:attrNameLst>
                                      </p:cBhvr>
                                      <p:tavLst>
                                        <p:tav tm="0">
                                          <p:val>
                                            <p:strVal val="#ppt_y-.03"/>
                                          </p:val>
                                        </p:tav>
                                        <p:tav tm="100000">
                                          <p:val>
                                            <p:strVal val="#ppt_y"/>
                                          </p:val>
                                        </p:tav>
                                      </p:tavLst>
                                    </p:anim>
                                  </p:childTnLst>
                                </p:cTn>
                              </p:par>
                              <p:par>
                                <p:cTn id="52" presetID="37" presetClass="entr" presetSubtype="0" fill="hold" grpId="0" nodeType="with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Effect transition="in" filter="fade">
                                      <p:cBhvr>
                                        <p:cTn id="54" dur="1000"/>
                                        <p:tgtEl>
                                          <p:spTgt spid="3">
                                            <p:txEl>
                                              <p:pRg st="9" end="9"/>
                                            </p:txEl>
                                          </p:spTgt>
                                        </p:tgtEl>
                                      </p:cBhvr>
                                    </p:animEffect>
                                    <p:anim calcmode="lin" valueType="num">
                                      <p:cBhvr>
                                        <p:cTn id="5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6" dur="9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CEVAP-2</a:t>
            </a:r>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
        <p:nvSpPr>
          <p:cNvPr id="6" name="İçerik Yer Tutucusu 5"/>
          <p:cNvSpPr>
            <a:spLocks noGrp="1"/>
          </p:cNvSpPr>
          <p:nvPr>
            <p:ph idx="1"/>
          </p:nvPr>
        </p:nvSpPr>
        <p:spPr/>
        <p:txBody>
          <a:bodyPr>
            <a:normAutofit/>
          </a:bodyPr>
          <a:lstStyle/>
          <a:p>
            <a:pPr marL="64008" indent="0">
              <a:buNone/>
            </a:pPr>
            <a:r>
              <a:rPr lang="tr-TR" sz="15000" dirty="0"/>
              <a:t>     A</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 SORU-3</a:t>
            </a:r>
          </a:p>
        </p:txBody>
      </p:sp>
      <p:sp>
        <p:nvSpPr>
          <p:cNvPr id="3" name="2 İçerik Yer Tutucusu"/>
          <p:cNvSpPr>
            <a:spLocks noGrp="1"/>
          </p:cNvSpPr>
          <p:nvPr>
            <p:ph idx="1"/>
          </p:nvPr>
        </p:nvSpPr>
        <p:spPr>
          <a:xfrm>
            <a:off x="395536" y="1340768"/>
            <a:ext cx="8229600" cy="4572000"/>
          </a:xfrm>
        </p:spPr>
        <p:txBody>
          <a:bodyPr/>
          <a:lstStyle/>
          <a:p>
            <a:pPr>
              <a:buNone/>
            </a:pPr>
            <a:endParaRPr lang="tr-TR" dirty="0"/>
          </a:p>
          <a:p>
            <a:pPr>
              <a:buNone/>
            </a:pPr>
            <a:r>
              <a:rPr lang="tr-TR" b="1" dirty="0"/>
              <a:t>    </a:t>
            </a:r>
            <a:endParaRPr lang="tr-TR" sz="3600" b="1" dirty="0"/>
          </a:p>
          <a:p>
            <a:pPr>
              <a:buNone/>
            </a:pPr>
            <a:r>
              <a:rPr lang="tr-TR" dirty="0"/>
              <a:t>   </a:t>
            </a:r>
          </a:p>
        </p:txBody>
      </p:sp>
      <p:pic>
        <p:nvPicPr>
          <p:cNvPr id="5" name="Picture 2" descr="E:\djkts.png"/>
          <p:cNvPicPr>
            <a:picLocks noChangeAspect="1" noChangeArrowheads="1"/>
          </p:cNvPicPr>
          <p:nvPr/>
        </p:nvPicPr>
        <p:blipFill>
          <a:blip r:embed="rId2"/>
          <a:srcRect/>
          <a:stretch>
            <a:fillRect/>
          </a:stretch>
        </p:blipFill>
        <p:spPr bwMode="auto">
          <a:xfrm>
            <a:off x="6929438" y="0"/>
            <a:ext cx="2214562" cy="2043111"/>
          </a:xfrm>
          <a:prstGeom prst="rect">
            <a:avLst/>
          </a:prstGeom>
          <a:noFill/>
        </p:spPr>
      </p:pic>
      <p:sp>
        <p:nvSpPr>
          <p:cNvPr id="7" name="Dikdörtgen 6"/>
          <p:cNvSpPr/>
          <p:nvPr/>
        </p:nvSpPr>
        <p:spPr>
          <a:xfrm>
            <a:off x="899592" y="2413338"/>
            <a:ext cx="6912768" cy="1477328"/>
          </a:xfrm>
          <a:prstGeom prst="rect">
            <a:avLst/>
          </a:prstGeom>
        </p:spPr>
        <p:txBody>
          <a:bodyPr wrap="square">
            <a:spAutoFit/>
          </a:bodyPr>
          <a:lstStyle/>
          <a:p>
            <a:pPr marL="64008" indent="0">
              <a:buNone/>
            </a:pPr>
            <a:r>
              <a:rPr lang="tr-TR" dirty="0"/>
              <a:t> Sabahleyin güneşin ışıklarını saçtığı, kuş cıvıltılarının yükseldiği, nemli toprak kokularıyla güne başladım.</a:t>
            </a:r>
          </a:p>
          <a:p>
            <a:pPr marL="64008" indent="0">
              <a:buNone/>
            </a:pPr>
            <a:r>
              <a:rPr lang="tr-TR" b="1" dirty="0"/>
              <a:t>15.)Parçada hangi duyumuzla ilgili bir ayrıntıya yer </a:t>
            </a:r>
            <a:r>
              <a:rPr lang="tr-TR" b="1" u="sng" dirty="0"/>
              <a:t>verilmemiştir</a:t>
            </a:r>
            <a:r>
              <a:rPr lang="tr-TR" b="1" dirty="0"/>
              <a:t>? </a:t>
            </a:r>
            <a:endParaRPr lang="tr-TR" dirty="0"/>
          </a:p>
          <a:p>
            <a:pPr marL="64008" indent="0">
              <a:buNone/>
            </a:pPr>
            <a:r>
              <a:rPr lang="tr-TR" b="1" dirty="0"/>
              <a:t> A)</a:t>
            </a:r>
            <a:r>
              <a:rPr lang="tr-TR" dirty="0"/>
              <a:t> Tatma  </a:t>
            </a:r>
            <a:r>
              <a:rPr lang="tr-TR" b="1" dirty="0"/>
              <a:t>B)</a:t>
            </a:r>
            <a:r>
              <a:rPr lang="tr-TR" dirty="0"/>
              <a:t> Görme  </a:t>
            </a:r>
            <a:r>
              <a:rPr lang="tr-TR" b="1" dirty="0"/>
              <a:t>C)</a:t>
            </a:r>
            <a:r>
              <a:rPr lang="tr-TR" dirty="0"/>
              <a:t> İşitme  </a:t>
            </a:r>
            <a:r>
              <a:rPr lang="tr-TR" b="1" dirty="0"/>
              <a:t>D)</a:t>
            </a:r>
            <a:r>
              <a:rPr lang="tr-TR" dirty="0"/>
              <a:t> Koklama</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par>
                                <p:cTn id="10" presetID="37"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t>CEVAP-3</a:t>
            </a:r>
          </a:p>
        </p:txBody>
      </p:sp>
      <p:sp>
        <p:nvSpPr>
          <p:cNvPr id="3" name="2 İçerik Yer Tutucusu"/>
          <p:cNvSpPr>
            <a:spLocks noGrp="1"/>
          </p:cNvSpPr>
          <p:nvPr>
            <p:ph idx="1"/>
          </p:nvPr>
        </p:nvSpPr>
        <p:spPr>
          <a:xfrm>
            <a:off x="457200" y="1882808"/>
            <a:ext cx="8229600" cy="3130368"/>
          </a:xfrm>
        </p:spPr>
        <p:txBody>
          <a:bodyPr>
            <a:normAutofit fontScale="92500" lnSpcReduction="20000"/>
          </a:bodyPr>
          <a:lstStyle/>
          <a:p>
            <a:pPr>
              <a:buNone/>
            </a:pPr>
            <a:endParaRPr lang="tr-TR" dirty="0"/>
          </a:p>
          <a:p>
            <a:pPr>
              <a:buNone/>
            </a:pPr>
            <a:r>
              <a:rPr lang="tr-TR" b="1" dirty="0"/>
              <a:t>                        </a:t>
            </a:r>
            <a:endParaRPr lang="tr-TR" sz="15000" b="1" dirty="0"/>
          </a:p>
          <a:p>
            <a:pPr>
              <a:buNone/>
            </a:pPr>
            <a:r>
              <a:rPr lang="tr-TR" sz="15000" b="1" dirty="0"/>
              <a:t>	     A</a:t>
            </a:r>
            <a:endParaRPr lang="tr-TR" sz="3600" b="1" dirty="0"/>
          </a:p>
        </p:txBody>
      </p:sp>
      <p:pic>
        <p:nvPicPr>
          <p:cNvPr id="4" name="Picture 3" descr="C:\Users\Sezgi Özay\Desktop\imagesCAH6505T.jpg"/>
          <p:cNvPicPr>
            <a:picLocks noChangeAspect="1" noChangeArrowheads="1"/>
          </p:cNvPicPr>
          <p:nvPr/>
        </p:nvPicPr>
        <p:blipFill>
          <a:blip r:embed="rId2" cstate="print"/>
          <a:srcRect/>
          <a:stretch>
            <a:fillRect/>
          </a:stretch>
        </p:blipFill>
        <p:spPr bwMode="auto">
          <a:xfrm>
            <a:off x="7308304" y="5229200"/>
            <a:ext cx="1835696" cy="162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30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300"/>
                                        <p:tgtEl>
                                          <p:spTgt spid="2"/>
                                        </p:tgtEl>
                                        <p:attrNameLst>
                                          <p:attrName>fillcolor</p:attrName>
                                        </p:attrNameLst>
                                      </p:cBhvr>
                                      <p:tavLst>
                                        <p:tav tm="0">
                                          <p:val>
                                            <p:clrVal>
                                              <a:schemeClr val="accent2"/>
                                            </p:clrVal>
                                          </p:val>
                                        </p:tav>
                                        <p:tav tm="50000">
                                          <p:val>
                                            <p:clrVal>
                                              <a:schemeClr val="hlink"/>
                                            </p:clrVal>
                                          </p:val>
                                        </p:tav>
                                      </p:tavLst>
                                    </p:anim>
                                    <p:set>
                                      <p:cBhvr>
                                        <p:cTn id="9" dur="300"/>
                                        <p:tgtEl>
                                          <p:spTgt spid="2"/>
                                        </p:tgtEl>
                                        <p:attrNameLst>
                                          <p:attrName>fill.type</p:attrName>
                                        </p:attrNameLst>
                                      </p:cBhvr>
                                      <p:to>
                                        <p:strVal val="solid"/>
                                      </p:to>
                                    </p:set>
                                  </p:childTnLst>
                                </p:cTn>
                              </p:par>
                            </p:childTnLst>
                          </p:cTn>
                        </p:par>
                        <p:par>
                          <p:cTn id="10" fill="hold">
                            <p:stCondLst>
                              <p:cond delay="1200"/>
                            </p:stCondLst>
                            <p:childTnLst>
                              <p:par>
                                <p:cTn id="11" presetID="3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anim calcmode="lin" valueType="num">
                                      <p:cBhvr>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45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4" dur="50" accel="100000" fill="hold">
                                          <p:stCondLst>
                                            <p:cond delay="45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Canlı">
  <a:themeElements>
    <a:clrScheme name="Canlı">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Canlı">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nlı">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1311</TotalTime>
  <Words>929</Words>
  <Application>Microsoft Office PowerPoint</Application>
  <PresentationFormat>Ekran Gösterisi (4:3)</PresentationFormat>
  <Paragraphs>270</Paragraphs>
  <Slides>52</Slides>
  <Notes>0</Notes>
  <HiddenSlides>0</HiddenSlides>
  <MMClips>0</MMClips>
  <ScaleCrop>false</ScaleCrop>
  <HeadingPairs>
    <vt:vector size="4" baseType="variant">
      <vt:variant>
        <vt:lpstr>Tema</vt:lpstr>
      </vt:variant>
      <vt:variant>
        <vt:i4>1</vt:i4>
      </vt:variant>
      <vt:variant>
        <vt:lpstr>Slayt Başlıkları</vt:lpstr>
      </vt:variant>
      <vt:variant>
        <vt:i4>52</vt:i4>
      </vt:variant>
    </vt:vector>
  </HeadingPairs>
  <TitlesOfParts>
    <vt:vector size="53" baseType="lpstr">
      <vt:lpstr>Canlı</vt:lpstr>
      <vt:lpstr>        2023-2024 EĞİTİM ÖĞRETİM YILI MUSTAFA ÖZKAYA ORTAOKULU </vt:lpstr>
      <vt:lpstr>PowerPoint Sunusu</vt:lpstr>
      <vt:lpstr>BU YARIŞMANIN GAYESİ HEM EĞLENMEK HEM ÖĞRENMEKTİR.</vt:lpstr>
      <vt:lpstr>YARIŞMACILAR</vt:lpstr>
      <vt:lpstr>YARIŞMACILAR</vt:lpstr>
      <vt:lpstr>HAZIR MISINIZ?</vt:lpstr>
      <vt:lpstr>PowerPoint Sunusu</vt:lpstr>
      <vt:lpstr>SORU-1</vt:lpstr>
      <vt:lpstr>CEVAP-1</vt:lpstr>
      <vt:lpstr>SORU-2</vt:lpstr>
      <vt:lpstr> CEVAP-2</vt:lpstr>
      <vt:lpstr>SORU-3</vt:lpstr>
      <vt:lpstr>CEVAP-3</vt:lpstr>
      <vt:lpstr>SORU-4</vt:lpstr>
      <vt:lpstr> CEVAP-4</vt:lpstr>
      <vt:lpstr>SORU-5</vt:lpstr>
      <vt:lpstr> CEVAP-5</vt:lpstr>
      <vt:lpstr>SORU-6</vt:lpstr>
      <vt:lpstr>CEVAP-6</vt:lpstr>
      <vt:lpstr>PowerPoint Sunusu</vt:lpstr>
      <vt:lpstr>    CEVAP-7                        C</vt:lpstr>
      <vt:lpstr>SORU-8</vt:lpstr>
      <vt:lpstr>CEVAP-8</vt:lpstr>
      <vt:lpstr>SORU-9</vt:lpstr>
      <vt:lpstr>CEVAP-9</vt:lpstr>
      <vt:lpstr>SORU-10</vt:lpstr>
      <vt:lpstr>CEVAP-10</vt:lpstr>
      <vt:lpstr>SORU-11</vt:lpstr>
      <vt:lpstr>CEVAP-11</vt:lpstr>
      <vt:lpstr>SORU-12</vt:lpstr>
      <vt:lpstr> CEVAP-12</vt:lpstr>
      <vt:lpstr>SORU-13</vt:lpstr>
      <vt:lpstr>CEVAP-13</vt:lpstr>
      <vt:lpstr>SORU-14</vt:lpstr>
      <vt:lpstr>CEVAP-14</vt:lpstr>
      <vt:lpstr>SORU-15</vt:lpstr>
      <vt:lpstr>CEVAP-15</vt:lpstr>
      <vt:lpstr>SORU-16</vt:lpstr>
      <vt:lpstr>CEVAP-17</vt:lpstr>
      <vt:lpstr>SORU-18</vt:lpstr>
      <vt:lpstr>CEVAP-18</vt:lpstr>
      <vt:lpstr>SORU-19</vt:lpstr>
      <vt:lpstr>CEVAP-19</vt:lpstr>
      <vt:lpstr>SORU-20</vt:lpstr>
      <vt:lpstr>CEVAP-20</vt:lpstr>
      <vt:lpstr>PowerPoint Sunusu</vt:lpstr>
      <vt:lpstr>SORU-1</vt:lpstr>
      <vt:lpstr>CEVAP-1</vt:lpstr>
      <vt:lpstr>SORU-2</vt:lpstr>
      <vt:lpstr>CEVAP-2</vt:lpstr>
      <vt:lpstr> SORU-3</vt:lpstr>
      <vt:lpstr>CEVAP-3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SORU-1</dc:title>
  <dc:creator>exper</dc:creator>
  <cp:lastModifiedBy>Arife Çal</cp:lastModifiedBy>
  <cp:revision>226</cp:revision>
  <dcterms:created xsi:type="dcterms:W3CDTF">2013-04-24T09:02:17Z</dcterms:created>
  <dcterms:modified xsi:type="dcterms:W3CDTF">2024-01-04T21:00:55Z</dcterms:modified>
</cp:coreProperties>
</file>