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6"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80" r:id="rId20"/>
    <p:sldId id="275" r:id="rId21"/>
    <p:sldId id="276" r:id="rId22"/>
    <p:sldId id="277" r:id="rId23"/>
    <p:sldId id="278" r:id="rId24"/>
    <p:sldId id="279" r:id="rId25"/>
    <p:sldId id="281" r:id="rId26"/>
    <p:sldId id="282" r:id="rId27"/>
    <p:sldId id="283" r:id="rId28"/>
    <p:sldId id="284" r:id="rId29"/>
    <p:sldId id="285" r:id="rId3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3" d="100"/>
          <a:sy n="73" d="100"/>
        </p:scale>
        <p:origin x="168"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E14A92-8E51-4D2E-A313-5DBB08B21DE1}" type="datetimeFigureOut">
              <a:rPr lang="tr-TR" smtClean="0"/>
              <a:t>3.05.2026</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975194-889A-450A-AD67-F14B4D70FFDA}" type="slidenum">
              <a:rPr lang="tr-TR" smtClean="0"/>
              <a:t>‹#›</a:t>
            </a:fld>
            <a:endParaRPr lang="tr-TR"/>
          </a:p>
        </p:txBody>
      </p:sp>
    </p:spTree>
    <p:extLst>
      <p:ext uri="{BB962C8B-B14F-4D97-AF65-F5344CB8AC3E}">
        <p14:creationId xmlns:p14="http://schemas.microsoft.com/office/powerpoint/2010/main" val="3136702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9975194-889A-450A-AD67-F14B4D70FFDA}" type="slidenum">
              <a:rPr lang="tr-TR" smtClean="0"/>
              <a:t>23</a:t>
            </a:fld>
            <a:endParaRPr lang="tr-TR"/>
          </a:p>
        </p:txBody>
      </p:sp>
    </p:spTree>
    <p:extLst>
      <p:ext uri="{BB962C8B-B14F-4D97-AF65-F5344CB8AC3E}">
        <p14:creationId xmlns:p14="http://schemas.microsoft.com/office/powerpoint/2010/main" val="13447532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tr-TR"/>
              <a:t>Asıl başlık stili için tıklatın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endParaRPr lang="en-US" dirty="0"/>
          </a:p>
        </p:txBody>
      </p:sp>
      <p:sp>
        <p:nvSpPr>
          <p:cNvPr id="4" name="Date Placeholder 3"/>
          <p:cNvSpPr>
            <a:spLocks noGrp="1"/>
          </p:cNvSpPr>
          <p:nvPr>
            <p:ph type="dt" sz="half" idx="10"/>
          </p:nvPr>
        </p:nvSpPr>
        <p:spPr/>
        <p:txBody>
          <a:bodyPr/>
          <a:lstStyle/>
          <a:p>
            <a:fld id="{CAEC0DA1-E323-4B70-80F3-8A083CD26E7C}" type="datetimeFigureOut">
              <a:rPr lang="tr-TR" smtClean="0"/>
              <a:t>3.05.2026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835F399-E06C-4D17-BDF8-28AB5CC27790}" type="slidenum">
              <a:rPr lang="tr-TR" smtClean="0"/>
              <a:t>‹#›</a:t>
            </a:fld>
            <a:endParaRPr lang="tr-TR"/>
          </a:p>
        </p:txBody>
      </p:sp>
    </p:spTree>
    <p:extLst>
      <p:ext uri="{BB962C8B-B14F-4D97-AF65-F5344CB8AC3E}">
        <p14:creationId xmlns:p14="http://schemas.microsoft.com/office/powerpoint/2010/main" val="2314226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AEC0DA1-E323-4B70-80F3-8A083CD26E7C}" type="datetimeFigureOut">
              <a:rPr lang="tr-TR" smtClean="0"/>
              <a:t>3.05.2026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835F399-E06C-4D17-BDF8-28AB5CC27790}" type="slidenum">
              <a:rPr lang="tr-TR" smtClean="0"/>
              <a:t>‹#›</a:t>
            </a:fld>
            <a:endParaRPr lang="tr-TR"/>
          </a:p>
        </p:txBody>
      </p:sp>
    </p:spTree>
    <p:extLst>
      <p:ext uri="{BB962C8B-B14F-4D97-AF65-F5344CB8AC3E}">
        <p14:creationId xmlns:p14="http://schemas.microsoft.com/office/powerpoint/2010/main" val="864590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tr-TR"/>
              <a:t>Asıl başlık stili için tıklatın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CAEC0DA1-E323-4B70-80F3-8A083CD26E7C}" type="datetimeFigureOut">
              <a:rPr lang="tr-TR" smtClean="0"/>
              <a:t>3.05.2026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835F399-E06C-4D17-BDF8-28AB5CC27790}" type="slidenum">
              <a:rPr lang="tr-TR" smtClean="0"/>
              <a:t>‹#›</a:t>
            </a:fld>
            <a:endParaRPr lang="tr-TR"/>
          </a:p>
        </p:txBody>
      </p:sp>
    </p:spTree>
    <p:extLst>
      <p:ext uri="{BB962C8B-B14F-4D97-AF65-F5344CB8AC3E}">
        <p14:creationId xmlns:p14="http://schemas.microsoft.com/office/powerpoint/2010/main" val="2420563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CAEC0DA1-E323-4B70-80F3-8A083CD26E7C}" type="datetimeFigureOut">
              <a:rPr lang="tr-TR" smtClean="0"/>
              <a:t>3.05.2026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835F399-E06C-4D17-BDF8-28AB5CC27790}" type="slidenum">
              <a:rPr lang="tr-TR" smtClean="0"/>
              <a:t>‹#›</a:t>
            </a:fld>
            <a:endParaRPr lang="tr-TR"/>
          </a:p>
        </p:txBody>
      </p:sp>
    </p:spTree>
    <p:extLst>
      <p:ext uri="{BB962C8B-B14F-4D97-AF65-F5344CB8AC3E}">
        <p14:creationId xmlns:p14="http://schemas.microsoft.com/office/powerpoint/2010/main" val="1140557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CAEC0DA1-E323-4B70-80F3-8A083CD26E7C}" type="datetimeFigureOut">
              <a:rPr lang="tr-TR" smtClean="0"/>
              <a:t>3.05.2026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0835F399-E06C-4D17-BDF8-28AB5CC27790}" type="slidenum">
              <a:rPr lang="tr-TR" smtClean="0"/>
              <a:t>‹#›</a:t>
            </a:fld>
            <a:endParaRPr lang="tr-TR"/>
          </a:p>
        </p:txBody>
      </p:sp>
    </p:spTree>
    <p:extLst>
      <p:ext uri="{BB962C8B-B14F-4D97-AF65-F5344CB8AC3E}">
        <p14:creationId xmlns:p14="http://schemas.microsoft.com/office/powerpoint/2010/main" val="4294184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CAEC0DA1-E323-4B70-80F3-8A083CD26E7C}" type="datetimeFigureOut">
              <a:rPr lang="tr-TR" smtClean="0"/>
              <a:t>3.05.2026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0835F399-E06C-4D17-BDF8-28AB5CC27790}" type="slidenum">
              <a:rPr lang="tr-TR" smtClean="0"/>
              <a:t>‹#›</a:t>
            </a:fld>
            <a:endParaRPr lang="tr-TR"/>
          </a:p>
        </p:txBody>
      </p:sp>
    </p:spTree>
    <p:extLst>
      <p:ext uri="{BB962C8B-B14F-4D97-AF65-F5344CB8AC3E}">
        <p14:creationId xmlns:p14="http://schemas.microsoft.com/office/powerpoint/2010/main" val="2858963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EC0DA1-E323-4B70-80F3-8A083CD26E7C}" type="datetimeFigureOut">
              <a:rPr lang="tr-TR" smtClean="0"/>
              <a:t>3.05.2026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0835F399-E06C-4D17-BDF8-28AB5CC27790}" type="slidenum">
              <a:rPr lang="tr-TR" smtClean="0"/>
              <a:t>‹#›</a:t>
            </a:fld>
            <a:endParaRPr lang="tr-TR"/>
          </a:p>
        </p:txBody>
      </p:sp>
    </p:spTree>
    <p:extLst>
      <p:ext uri="{BB962C8B-B14F-4D97-AF65-F5344CB8AC3E}">
        <p14:creationId xmlns:p14="http://schemas.microsoft.com/office/powerpoint/2010/main" val="1866928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tr-TR"/>
              <a:t>Asıl başlık stili için tıklatın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CAEC0DA1-E323-4B70-80F3-8A083CD26E7C}" type="datetimeFigureOut">
              <a:rPr lang="tr-TR" smtClean="0"/>
              <a:t>3.05.2026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835F399-E06C-4D17-BDF8-28AB5CC27790}" type="slidenum">
              <a:rPr lang="tr-TR" smtClean="0"/>
              <a:t>‹#›</a:t>
            </a:fld>
            <a:endParaRPr lang="tr-TR"/>
          </a:p>
        </p:txBody>
      </p:sp>
    </p:spTree>
    <p:extLst>
      <p:ext uri="{BB962C8B-B14F-4D97-AF65-F5344CB8AC3E}">
        <p14:creationId xmlns:p14="http://schemas.microsoft.com/office/powerpoint/2010/main" val="2634957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CAEC0DA1-E323-4B70-80F3-8A083CD26E7C}" type="datetimeFigureOut">
              <a:rPr lang="tr-TR" smtClean="0"/>
              <a:t>3.05.2026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835F399-E06C-4D17-BDF8-28AB5CC27790}" type="slidenum">
              <a:rPr lang="tr-TR" smtClean="0"/>
              <a:t>‹#›</a:t>
            </a:fld>
            <a:endParaRPr lang="tr-TR"/>
          </a:p>
        </p:txBody>
      </p:sp>
    </p:spTree>
    <p:extLst>
      <p:ext uri="{BB962C8B-B14F-4D97-AF65-F5344CB8AC3E}">
        <p14:creationId xmlns:p14="http://schemas.microsoft.com/office/powerpoint/2010/main" val="353238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tr-TR"/>
              <a:t>Asıl başlık stili için tıklatın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CAEC0DA1-E323-4B70-80F3-8A083CD26E7C}" type="datetimeFigureOut">
              <a:rPr lang="tr-TR" smtClean="0"/>
              <a:t>3.05.2026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835F399-E06C-4D17-BDF8-28AB5CC27790}" type="slidenum">
              <a:rPr lang="tr-TR" smtClean="0"/>
              <a:t>‹#›</a:t>
            </a:fld>
            <a:endParaRPr lang="tr-TR"/>
          </a:p>
        </p:txBody>
      </p:sp>
    </p:spTree>
    <p:extLst>
      <p:ext uri="{BB962C8B-B14F-4D97-AF65-F5344CB8AC3E}">
        <p14:creationId xmlns:p14="http://schemas.microsoft.com/office/powerpoint/2010/main" val="100068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a:t>Asıl başlık stili için tıklatın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tıklatın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CAEC0DA1-E323-4B70-80F3-8A083CD26E7C}" type="datetimeFigureOut">
              <a:rPr lang="tr-TR" smtClean="0"/>
              <a:t>3.05.2026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835F399-E06C-4D17-BDF8-28AB5CC27790}" type="slidenum">
              <a:rPr lang="tr-TR" smtClean="0"/>
              <a:t>‹#›</a:t>
            </a:fld>
            <a:endParaRPr lang="tr-T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910404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tr-TR"/>
              <a:t>Asıl başlık stili için tıklatın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CAEC0DA1-E323-4B70-80F3-8A083CD26E7C}" type="datetimeFigureOut">
              <a:rPr lang="tr-TR" smtClean="0"/>
              <a:t>3.05.2026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835F399-E06C-4D17-BDF8-28AB5CC27790}" type="slidenum">
              <a:rPr lang="tr-TR" smtClean="0"/>
              <a:t>‹#›</a:t>
            </a:fld>
            <a:endParaRPr lang="tr-TR"/>
          </a:p>
        </p:txBody>
      </p:sp>
    </p:spTree>
    <p:extLst>
      <p:ext uri="{BB962C8B-B14F-4D97-AF65-F5344CB8AC3E}">
        <p14:creationId xmlns:p14="http://schemas.microsoft.com/office/powerpoint/2010/main" val="2431758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tıklatın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CAEC0DA1-E323-4B70-80F3-8A083CD26E7C}" type="datetimeFigureOut">
              <a:rPr lang="tr-TR" smtClean="0"/>
              <a:t>3.05.2026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835F399-E06C-4D17-BDF8-28AB5CC27790}" type="slidenum">
              <a:rPr lang="tr-TR" smtClean="0"/>
              <a:t>‹#›</a:t>
            </a:fld>
            <a:endParaRPr lang="tr-T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029247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tr-TR"/>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tıklatın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CAEC0DA1-E323-4B70-80F3-8A083CD26E7C}" type="datetimeFigureOut">
              <a:rPr lang="tr-TR" smtClean="0"/>
              <a:t>3.05.2026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835F399-E06C-4D17-BDF8-28AB5CC27790}" type="slidenum">
              <a:rPr lang="tr-TR" smtClean="0"/>
              <a:t>‹#›</a:t>
            </a:fld>
            <a:endParaRPr lang="tr-TR"/>
          </a:p>
        </p:txBody>
      </p:sp>
    </p:spTree>
    <p:extLst>
      <p:ext uri="{BB962C8B-B14F-4D97-AF65-F5344CB8AC3E}">
        <p14:creationId xmlns:p14="http://schemas.microsoft.com/office/powerpoint/2010/main" val="22302677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AEC0DA1-E323-4B70-80F3-8A083CD26E7C}" type="datetimeFigureOut">
              <a:rPr lang="tr-TR" smtClean="0"/>
              <a:t>3.05.2026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835F399-E06C-4D17-BDF8-28AB5CC27790}" type="slidenum">
              <a:rPr lang="tr-TR" smtClean="0"/>
              <a:t>‹#›</a:t>
            </a:fld>
            <a:endParaRPr lang="tr-TR"/>
          </a:p>
        </p:txBody>
      </p:sp>
    </p:spTree>
    <p:extLst>
      <p:ext uri="{BB962C8B-B14F-4D97-AF65-F5344CB8AC3E}">
        <p14:creationId xmlns:p14="http://schemas.microsoft.com/office/powerpoint/2010/main" val="14687755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tr-TR"/>
              <a:t>Asıl başlık stili için tıklatın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AEC0DA1-E323-4B70-80F3-8A083CD26E7C}" type="datetimeFigureOut">
              <a:rPr lang="tr-TR" smtClean="0"/>
              <a:t>3.05.2026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835F399-E06C-4D17-BDF8-28AB5CC27790}" type="slidenum">
              <a:rPr lang="tr-TR" smtClean="0"/>
              <a:t>‹#›</a:t>
            </a:fld>
            <a:endParaRPr lang="tr-TR"/>
          </a:p>
        </p:txBody>
      </p:sp>
    </p:spTree>
    <p:extLst>
      <p:ext uri="{BB962C8B-B14F-4D97-AF65-F5344CB8AC3E}">
        <p14:creationId xmlns:p14="http://schemas.microsoft.com/office/powerpoint/2010/main" val="9976116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tr-TR"/>
              <a:t>Asıl başlık stili için tıklatın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AEC0DA1-E323-4B70-80F3-8A083CD26E7C}" type="datetimeFigureOut">
              <a:rPr lang="tr-TR" smtClean="0"/>
              <a:t>3.05.2026</a:t>
            </a:fld>
            <a:endParaRPr lang="tr-T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835F399-E06C-4D17-BDF8-28AB5CC27790}" type="slidenum">
              <a:rPr lang="tr-TR" smtClean="0"/>
              <a:t>‹#›</a:t>
            </a:fld>
            <a:endParaRPr lang="tr-TR"/>
          </a:p>
        </p:txBody>
      </p:sp>
    </p:spTree>
    <p:extLst>
      <p:ext uri="{BB962C8B-B14F-4D97-AF65-F5344CB8AC3E}">
        <p14:creationId xmlns:p14="http://schemas.microsoft.com/office/powerpoint/2010/main" val="745139184"/>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 id="2147483868" r:id="rId12"/>
    <p:sldLayoutId id="2147483869" r:id="rId13"/>
    <p:sldLayoutId id="2147483870" r:id="rId14"/>
    <p:sldLayoutId id="2147483871" r:id="rId15"/>
    <p:sldLayoutId id="214748387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scribd.com/document/917835648/5-Sinif-Indirilebilir-Etkinlik-Soz-Gruplari-03" TargetMode="External"/><Relationship Id="rId2" Type="http://schemas.openxmlformats.org/officeDocument/2006/relationships/hyperlink" Target="https://www.youtube.com/watch?v=SBMOfAg--aI"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Unvan 3"/>
          <p:cNvSpPr>
            <a:spLocks noGrp="1"/>
          </p:cNvSpPr>
          <p:nvPr>
            <p:ph type="ctrTitle"/>
          </p:nvPr>
        </p:nvSpPr>
        <p:spPr>
          <a:xfrm>
            <a:off x="1289282" y="1652694"/>
            <a:ext cx="7712478" cy="2228426"/>
          </a:xfrm>
        </p:spPr>
        <p:txBody>
          <a:bodyPr/>
          <a:lstStyle/>
          <a:p>
            <a:pPr algn="ctr"/>
            <a:r>
              <a:rPr lang="tr-TR" sz="7200" b="1" dirty="0">
                <a:solidFill>
                  <a:schemeClr val="accent5">
                    <a:lumMod val="75000"/>
                  </a:schemeClr>
                </a:solidFill>
                <a:effectLst>
                  <a:outerShdw blurRad="38100" dist="38100" dir="2700000" algn="tl">
                    <a:srgbClr val="000000">
                      <a:alpha val="43137"/>
                    </a:srgbClr>
                  </a:outerShdw>
                </a:effectLst>
              </a:rPr>
              <a:t>DEYİM – ATASÖZÜ VE ÖZDEYİŞLER</a:t>
            </a:r>
          </a:p>
        </p:txBody>
      </p:sp>
    </p:spTree>
    <p:extLst>
      <p:ext uri="{BB962C8B-B14F-4D97-AF65-F5344CB8AC3E}">
        <p14:creationId xmlns:p14="http://schemas.microsoft.com/office/powerpoint/2010/main" val="1339574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00854" y="1778000"/>
            <a:ext cx="8596668" cy="1320800"/>
          </a:xfrm>
          <a:noFill/>
          <a:scene3d>
            <a:camera prst="orthographicFront"/>
            <a:lightRig rig="threePt" dir="t"/>
          </a:scene3d>
          <a:sp3d>
            <a:bevelT w="101600" prst="riblet"/>
          </a:sp3d>
        </p:spPr>
        <p:txBody>
          <a:bodyPr>
            <a:normAutofit/>
          </a:bodyPr>
          <a:lstStyle/>
          <a:p>
            <a:pPr algn="ctr"/>
            <a:r>
              <a:rPr lang="tr-TR" sz="8000" b="1" dirty="0">
                <a:solidFill>
                  <a:schemeClr val="accent5">
                    <a:lumMod val="75000"/>
                  </a:schemeClr>
                </a:solidFill>
                <a:effectLst>
                  <a:outerShdw blurRad="38100" dist="38100" dir="2700000" algn="tl">
                    <a:srgbClr val="000000">
                      <a:alpha val="43137"/>
                    </a:srgbClr>
                  </a:outerShdw>
                </a:effectLst>
              </a:rPr>
              <a:t>DEYİMLER </a:t>
            </a:r>
          </a:p>
        </p:txBody>
      </p:sp>
    </p:spTree>
    <p:extLst>
      <p:ext uri="{BB962C8B-B14F-4D97-AF65-F5344CB8AC3E}">
        <p14:creationId xmlns:p14="http://schemas.microsoft.com/office/powerpoint/2010/main" val="746184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1120" y="1"/>
            <a:ext cx="4927600" cy="6654800"/>
          </a:xfrm>
        </p:spPr>
        <p:txBody>
          <a:bodyPr>
            <a:normAutofit fontScale="90000"/>
          </a:bodyPr>
          <a:lstStyle/>
          <a:p>
            <a:r>
              <a:rPr lang="tr-TR" b="1" dirty="0">
                <a:solidFill>
                  <a:schemeClr val="tx1"/>
                </a:solidFill>
              </a:rPr>
              <a:t>Bir olayı, bir durumu, bir kavramı daha etkileyici anlatmak için en az iki sözcüğün bir araya gelmesiyle oluşan ve çoğu zaman gerçek anlamdan uzaklaşıp kendine özgü anlam kazanan kelime gruplarına </a:t>
            </a:r>
            <a:r>
              <a:rPr lang="tr-TR" b="1" dirty="0">
                <a:solidFill>
                  <a:schemeClr val="accent4"/>
                </a:solidFill>
              </a:rPr>
              <a:t>deyim</a:t>
            </a:r>
            <a:r>
              <a:rPr lang="tr-TR" b="1" dirty="0">
                <a:solidFill>
                  <a:schemeClr val="tx1"/>
                </a:solidFill>
              </a:rPr>
              <a:t> denir.</a:t>
            </a:r>
          </a:p>
        </p:txBody>
      </p:sp>
      <p:pic>
        <p:nvPicPr>
          <p:cNvPr id="2050" name="Picture 2" descr="Burnunun Dikine Gitmek Deyiminin Karikatürü"/>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867234" y="1"/>
            <a:ext cx="732476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2766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58614" y="2225040"/>
            <a:ext cx="9167706" cy="3108960"/>
          </a:xfrm>
        </p:spPr>
        <p:txBody>
          <a:bodyPr>
            <a:normAutofit/>
          </a:bodyPr>
          <a:lstStyle/>
          <a:p>
            <a:r>
              <a:rPr lang="tr-TR" sz="6000" b="1" dirty="0">
                <a:solidFill>
                  <a:srgbClr val="C00000"/>
                </a:solidFill>
                <a:effectLst>
                  <a:outerShdw blurRad="38100" dist="38100" dir="2700000" algn="tl">
                    <a:srgbClr val="000000">
                      <a:alpha val="43137"/>
                    </a:srgbClr>
                  </a:outerShdw>
                </a:effectLst>
              </a:rPr>
              <a:t>Deyimlerin Özellikleri</a:t>
            </a:r>
            <a:br>
              <a:rPr lang="tr-TR" b="1" dirty="0">
                <a:effectLst>
                  <a:outerShdw blurRad="38100" dist="38100" dir="2700000" algn="tl">
                    <a:srgbClr val="000000">
                      <a:alpha val="43137"/>
                    </a:srgbClr>
                  </a:outerShdw>
                </a:effectLst>
              </a:rPr>
            </a:br>
            <a:endParaRPr lang="tr-TR"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33881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20134" y="433389"/>
            <a:ext cx="9218506" cy="5022531"/>
          </a:xfrm>
        </p:spPr>
        <p:txBody>
          <a:bodyPr>
            <a:normAutofit lnSpcReduction="10000"/>
          </a:bodyPr>
          <a:lstStyle/>
          <a:p>
            <a:pPr marL="0" indent="0">
              <a:buNone/>
            </a:pPr>
            <a:r>
              <a:rPr lang="tr-TR" sz="3200" b="1" dirty="0">
                <a:solidFill>
                  <a:srgbClr val="C00000"/>
                </a:solidFill>
              </a:rPr>
              <a:t>1. </a:t>
            </a:r>
            <a:r>
              <a:rPr lang="tr-TR" sz="3200" b="1" dirty="0"/>
              <a:t> </a:t>
            </a:r>
            <a:r>
              <a:rPr lang="tr-TR" sz="3200" dirty="0"/>
              <a:t>Deyimler </a:t>
            </a:r>
            <a:r>
              <a:rPr lang="tr-TR" sz="3200" b="1" dirty="0"/>
              <a:t>kalıplaşmış sözcüklerdir</a:t>
            </a:r>
            <a:r>
              <a:rPr lang="tr-TR" sz="3200" dirty="0"/>
              <a:t>. Deyimlerde bulunan sözcüklerin yerine eş anlamlıları bile getirilemez. Sözcüklerin yerleri değiştirilemez. Bu şekilde bir kullanım anlatım bozukluğuna yol açar.</a:t>
            </a:r>
          </a:p>
          <a:p>
            <a:pPr marL="0" indent="0">
              <a:buNone/>
            </a:pPr>
            <a:r>
              <a:rPr lang="tr-TR" sz="3200" b="1" dirty="0">
                <a:solidFill>
                  <a:srgbClr val="C00000"/>
                </a:solidFill>
              </a:rPr>
              <a:t>Örnek:</a:t>
            </a:r>
          </a:p>
          <a:p>
            <a:pPr marL="0" indent="0">
              <a:buNone/>
            </a:pPr>
            <a:r>
              <a:rPr lang="tr-TR" sz="3200" b="1" dirty="0"/>
              <a:t>»</a:t>
            </a:r>
            <a:r>
              <a:rPr lang="tr-TR" sz="3200" dirty="0"/>
              <a:t> </a:t>
            </a:r>
            <a:r>
              <a:rPr lang="tr-TR" sz="3200" b="1" dirty="0"/>
              <a:t>Sürahiden</a:t>
            </a:r>
            <a:r>
              <a:rPr lang="tr-TR" sz="3200" dirty="0"/>
              <a:t> boşalırcasına yağmak (Yanlış)</a:t>
            </a:r>
            <a:br>
              <a:rPr lang="tr-TR" sz="3200" dirty="0"/>
            </a:br>
            <a:r>
              <a:rPr lang="tr-TR" sz="3200" b="1" dirty="0"/>
              <a:t>»</a:t>
            </a:r>
            <a:r>
              <a:rPr lang="tr-TR" sz="3200" dirty="0"/>
              <a:t> </a:t>
            </a:r>
            <a:r>
              <a:rPr lang="tr-TR" sz="3200" b="1" dirty="0"/>
              <a:t>Bardaktan</a:t>
            </a:r>
            <a:r>
              <a:rPr lang="tr-TR" sz="3200" dirty="0"/>
              <a:t> boşalırcasına yağmak (Doğru)</a:t>
            </a:r>
            <a:r>
              <a:rPr lang="tr-TR" sz="3200" b="1" dirty="0"/>
              <a:t>»</a:t>
            </a:r>
            <a:r>
              <a:rPr lang="tr-TR" sz="3200" dirty="0"/>
              <a:t> </a:t>
            </a:r>
            <a:r>
              <a:rPr lang="tr-TR" sz="3200" b="1" dirty="0"/>
              <a:t>Suratından</a:t>
            </a:r>
            <a:r>
              <a:rPr lang="tr-TR" sz="3200" dirty="0"/>
              <a:t> düşen bin parça (Yanlış)</a:t>
            </a:r>
            <a:br>
              <a:rPr lang="tr-TR" sz="3200" dirty="0"/>
            </a:br>
            <a:r>
              <a:rPr lang="tr-TR" sz="3200" b="1" dirty="0"/>
              <a:t>» Yüzünden</a:t>
            </a:r>
            <a:r>
              <a:rPr lang="tr-TR" sz="3200" dirty="0"/>
              <a:t> düşen bin parça (Doğru)</a:t>
            </a:r>
          </a:p>
          <a:p>
            <a:endParaRPr lang="tr-TR" dirty="0"/>
          </a:p>
        </p:txBody>
      </p:sp>
    </p:spTree>
    <p:extLst>
      <p:ext uri="{BB962C8B-B14F-4D97-AF65-F5344CB8AC3E}">
        <p14:creationId xmlns:p14="http://schemas.microsoft.com/office/powerpoint/2010/main" val="3779428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20134" y="280989"/>
            <a:ext cx="10671386" cy="6353491"/>
          </a:xfrm>
        </p:spPr>
        <p:txBody>
          <a:bodyPr/>
          <a:lstStyle/>
          <a:p>
            <a:pPr marL="0" indent="0">
              <a:buNone/>
            </a:pPr>
            <a:r>
              <a:rPr lang="tr-TR" sz="2800" b="1" dirty="0">
                <a:solidFill>
                  <a:srgbClr val="C00000"/>
                </a:solidFill>
              </a:rPr>
              <a:t> 2. </a:t>
            </a:r>
            <a:r>
              <a:rPr lang="tr-TR" sz="2800" b="1" dirty="0"/>
              <a:t> </a:t>
            </a:r>
            <a:r>
              <a:rPr lang="tr-TR" sz="2800" dirty="0"/>
              <a:t>Deyimler şahsa ve zamana göre </a:t>
            </a:r>
            <a:r>
              <a:rPr lang="tr-TR" sz="2800" dirty="0" err="1"/>
              <a:t>çekimlenebilir</a:t>
            </a:r>
            <a:r>
              <a:rPr lang="tr-TR" sz="2800" dirty="0"/>
              <a:t>.</a:t>
            </a:r>
          </a:p>
          <a:p>
            <a:pPr marL="0" indent="0">
              <a:buNone/>
            </a:pPr>
            <a:r>
              <a:rPr lang="tr-TR" sz="2800" b="1" dirty="0">
                <a:solidFill>
                  <a:srgbClr val="C00000"/>
                </a:solidFill>
              </a:rPr>
              <a:t>Örnek:</a:t>
            </a:r>
          </a:p>
          <a:p>
            <a:pPr marL="0" indent="0">
              <a:buNone/>
            </a:pPr>
            <a:r>
              <a:rPr lang="tr-TR" sz="2800" b="1" dirty="0"/>
              <a:t>»</a:t>
            </a:r>
            <a:r>
              <a:rPr lang="tr-TR" sz="2800" dirty="0"/>
              <a:t> Ödevimi yapınca öğretmenin</a:t>
            </a:r>
            <a:r>
              <a:rPr lang="tr-TR" sz="2800" b="1" dirty="0"/>
              <a:t> gözüne girdim. </a:t>
            </a:r>
            <a:r>
              <a:rPr lang="tr-TR" sz="2800" dirty="0"/>
              <a:t>(Ben)</a:t>
            </a:r>
            <a:br>
              <a:rPr lang="tr-TR" sz="2800" b="1" dirty="0"/>
            </a:br>
            <a:r>
              <a:rPr lang="tr-TR" sz="2800" b="1" dirty="0"/>
              <a:t>»</a:t>
            </a:r>
            <a:r>
              <a:rPr lang="tr-TR" sz="2800" dirty="0"/>
              <a:t> Ödevimizi yapınca öğretmenin</a:t>
            </a:r>
            <a:r>
              <a:rPr lang="tr-TR" sz="2800" b="1" dirty="0"/>
              <a:t> gözüne girdik. </a:t>
            </a:r>
            <a:r>
              <a:rPr lang="tr-TR" sz="2800" dirty="0"/>
              <a:t>(Biz)</a:t>
            </a:r>
          </a:p>
          <a:p>
            <a:pPr marL="0" indent="0">
              <a:buNone/>
            </a:pPr>
            <a:r>
              <a:rPr lang="tr-TR" sz="2800" dirty="0"/>
              <a:t> </a:t>
            </a:r>
          </a:p>
          <a:p>
            <a:pPr marL="0" indent="0">
              <a:buNone/>
            </a:pPr>
            <a:r>
              <a:rPr lang="tr-TR" sz="2800" b="1" dirty="0">
                <a:solidFill>
                  <a:srgbClr val="C00000"/>
                </a:solidFill>
              </a:rPr>
              <a:t> 3. </a:t>
            </a:r>
            <a:r>
              <a:rPr lang="tr-TR" sz="2800" b="1" dirty="0"/>
              <a:t> </a:t>
            </a:r>
            <a:r>
              <a:rPr lang="tr-TR" sz="2800" dirty="0"/>
              <a:t>Deyimler genellikle mecaz anlamlıdır.</a:t>
            </a:r>
          </a:p>
          <a:p>
            <a:pPr marL="0" indent="0">
              <a:buNone/>
            </a:pPr>
            <a:r>
              <a:rPr lang="tr-TR" sz="2800" b="1" dirty="0">
                <a:solidFill>
                  <a:srgbClr val="C00000"/>
                </a:solidFill>
              </a:rPr>
              <a:t>Örnek:</a:t>
            </a:r>
          </a:p>
          <a:p>
            <a:pPr marL="0" indent="0">
              <a:buNone/>
            </a:pPr>
            <a:r>
              <a:rPr lang="tr-TR" sz="2800" b="1" dirty="0"/>
              <a:t>»</a:t>
            </a:r>
            <a:r>
              <a:rPr lang="tr-TR" sz="2800" dirty="0"/>
              <a:t> “</a:t>
            </a:r>
            <a:r>
              <a:rPr lang="tr-TR" sz="2800" b="1" dirty="0"/>
              <a:t>Kök söktürmek</a:t>
            </a:r>
            <a:r>
              <a:rPr lang="tr-TR" sz="2800" dirty="0"/>
              <a:t>” deyimi “bir bitkinin kökünü çıkarttırmak” değil, “güçlük çıkarmak, uğraştırmak” anlamındadır.</a:t>
            </a:r>
            <a:br>
              <a:rPr lang="tr-TR" sz="2800" dirty="0"/>
            </a:br>
            <a:r>
              <a:rPr lang="tr-TR" sz="2800" b="1" dirty="0"/>
              <a:t>»</a:t>
            </a:r>
            <a:r>
              <a:rPr lang="tr-TR" sz="2800" dirty="0"/>
              <a:t> “</a:t>
            </a:r>
            <a:r>
              <a:rPr lang="tr-TR" sz="2800" b="1" dirty="0"/>
              <a:t>Hapı yutmak</a:t>
            </a:r>
            <a:r>
              <a:rPr lang="tr-TR" sz="2800" dirty="0"/>
              <a:t>” deyimi “ilaç içmek” değil, “kötü duruma düşmek” anlamındadır.</a:t>
            </a:r>
          </a:p>
          <a:p>
            <a:endParaRPr lang="tr-TR" dirty="0"/>
          </a:p>
        </p:txBody>
      </p:sp>
    </p:spTree>
    <p:extLst>
      <p:ext uri="{BB962C8B-B14F-4D97-AF65-F5344CB8AC3E}">
        <p14:creationId xmlns:p14="http://schemas.microsoft.com/office/powerpoint/2010/main" val="1492670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9814" y="128589"/>
            <a:ext cx="10986346" cy="6546531"/>
          </a:xfrm>
        </p:spPr>
        <p:txBody>
          <a:bodyPr>
            <a:normAutofit/>
          </a:bodyPr>
          <a:lstStyle/>
          <a:p>
            <a:pPr marL="0" indent="0">
              <a:buNone/>
            </a:pPr>
            <a:r>
              <a:rPr lang="tr-TR" sz="2400" b="1" dirty="0">
                <a:solidFill>
                  <a:srgbClr val="C00000"/>
                </a:solidFill>
              </a:rPr>
              <a:t> </a:t>
            </a:r>
          </a:p>
          <a:p>
            <a:pPr marL="0" indent="0">
              <a:buNone/>
            </a:pPr>
            <a:r>
              <a:rPr lang="tr-TR" sz="2400" b="1" dirty="0">
                <a:solidFill>
                  <a:srgbClr val="C00000"/>
                </a:solidFill>
              </a:rPr>
              <a:t>4. </a:t>
            </a:r>
            <a:r>
              <a:rPr lang="tr-TR" sz="2400" b="1" dirty="0"/>
              <a:t> </a:t>
            </a:r>
            <a:r>
              <a:rPr lang="tr-TR" sz="2400" dirty="0"/>
              <a:t>Bazı deyimlerin gerçek anlamları da vardır.</a:t>
            </a:r>
          </a:p>
          <a:p>
            <a:pPr marL="0" indent="0">
              <a:buNone/>
            </a:pPr>
            <a:r>
              <a:rPr lang="tr-TR" sz="2400" b="1" dirty="0">
                <a:solidFill>
                  <a:srgbClr val="C00000"/>
                </a:solidFill>
              </a:rPr>
              <a:t>Örnek:</a:t>
            </a:r>
          </a:p>
          <a:p>
            <a:pPr marL="0" indent="0">
              <a:buNone/>
            </a:pPr>
            <a:r>
              <a:rPr lang="tr-TR" sz="2400" b="1" dirty="0"/>
              <a:t>»</a:t>
            </a:r>
            <a:r>
              <a:rPr lang="tr-TR" sz="2400" dirty="0"/>
              <a:t> </a:t>
            </a:r>
            <a:r>
              <a:rPr lang="tr-TR" sz="2400" b="1" dirty="0"/>
              <a:t>Sır saklamak:</a:t>
            </a:r>
            <a:r>
              <a:rPr lang="tr-TR" sz="2400" dirty="0"/>
              <a:t> Sırrı açıklamamak</a:t>
            </a:r>
            <a:br>
              <a:rPr lang="tr-TR" sz="2400" dirty="0"/>
            </a:br>
            <a:r>
              <a:rPr lang="tr-TR" sz="2400" b="1" dirty="0"/>
              <a:t>»</a:t>
            </a:r>
            <a:r>
              <a:rPr lang="tr-TR" sz="2400" dirty="0"/>
              <a:t> El sürmemek: Değmemek, dokunmamak </a:t>
            </a:r>
          </a:p>
          <a:p>
            <a:pPr marL="0" indent="0">
              <a:buNone/>
            </a:pPr>
            <a:r>
              <a:rPr lang="tr-TR" sz="2400" dirty="0"/>
              <a:t> </a:t>
            </a:r>
          </a:p>
          <a:p>
            <a:pPr marL="0" indent="0">
              <a:buNone/>
            </a:pPr>
            <a:r>
              <a:rPr lang="tr-TR" sz="2400" b="1" dirty="0">
                <a:solidFill>
                  <a:srgbClr val="C00000"/>
                </a:solidFill>
              </a:rPr>
              <a:t>5. </a:t>
            </a:r>
            <a:r>
              <a:rPr lang="tr-TR" sz="2400" b="1" dirty="0"/>
              <a:t> Deyimler</a:t>
            </a:r>
            <a:r>
              <a:rPr lang="tr-TR" sz="2400" dirty="0"/>
              <a:t> bir kavramı ya da bir durumu anlatmak için kullanılır. Ders verme amacı taşımaz.</a:t>
            </a:r>
          </a:p>
          <a:p>
            <a:pPr marL="0" indent="0">
              <a:buNone/>
            </a:pPr>
            <a:r>
              <a:rPr lang="tr-TR" sz="2400" b="1" dirty="0">
                <a:solidFill>
                  <a:srgbClr val="C00000"/>
                </a:solidFill>
              </a:rPr>
              <a:t>Örnek:</a:t>
            </a:r>
          </a:p>
          <a:p>
            <a:pPr marL="0" indent="0">
              <a:buNone/>
            </a:pPr>
            <a:r>
              <a:rPr lang="tr-TR" sz="2400" b="1" dirty="0"/>
              <a:t>»</a:t>
            </a:r>
            <a:r>
              <a:rPr lang="tr-TR" sz="2400" dirty="0"/>
              <a:t> “</a:t>
            </a:r>
            <a:r>
              <a:rPr lang="tr-TR" sz="2400" b="1" dirty="0"/>
              <a:t>Burun kıvırmak</a:t>
            </a:r>
            <a:r>
              <a:rPr lang="tr-TR" sz="2400" dirty="0"/>
              <a:t>” deyimi, beğenmeyip küçümsemek anlamını içermektedir. Herhangi bir ders verme amacı taşımamaktadır. </a:t>
            </a:r>
          </a:p>
          <a:p>
            <a:pPr marL="0" indent="0">
              <a:buNone/>
            </a:pPr>
            <a:endParaRPr lang="tr-TR" dirty="0"/>
          </a:p>
        </p:txBody>
      </p:sp>
    </p:spTree>
    <p:extLst>
      <p:ext uri="{BB962C8B-B14F-4D97-AF65-F5344CB8AC3E}">
        <p14:creationId xmlns:p14="http://schemas.microsoft.com/office/powerpoint/2010/main" val="2825166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494" y="514669"/>
            <a:ext cx="8596668" cy="3880773"/>
          </a:xfrm>
        </p:spPr>
        <p:txBody>
          <a:bodyPr/>
          <a:lstStyle/>
          <a:p>
            <a:pPr marL="0" indent="0">
              <a:buNone/>
            </a:pPr>
            <a:r>
              <a:rPr lang="tr-TR" sz="2800" dirty="0"/>
              <a:t> </a:t>
            </a:r>
            <a:r>
              <a:rPr lang="tr-TR" sz="2800" b="1" dirty="0">
                <a:solidFill>
                  <a:srgbClr val="C00000"/>
                </a:solidFill>
              </a:rPr>
              <a:t>6.</a:t>
            </a:r>
            <a:r>
              <a:rPr lang="tr-TR" sz="2800" b="1" dirty="0"/>
              <a:t>  </a:t>
            </a:r>
            <a:r>
              <a:rPr lang="tr-TR" sz="2800" dirty="0"/>
              <a:t>Deyimler sözcük grubu ya da cümle şeklinde bulunabilir.</a:t>
            </a:r>
          </a:p>
          <a:p>
            <a:pPr marL="0" indent="0">
              <a:buNone/>
            </a:pPr>
            <a:r>
              <a:rPr lang="tr-TR" sz="2800" b="1" dirty="0">
                <a:solidFill>
                  <a:srgbClr val="C00000"/>
                </a:solidFill>
              </a:rPr>
              <a:t>Örnek:</a:t>
            </a:r>
          </a:p>
          <a:p>
            <a:pPr marL="0" indent="0">
              <a:buNone/>
            </a:pPr>
            <a:r>
              <a:rPr lang="tr-TR" sz="2800" b="1" dirty="0"/>
              <a:t>»</a:t>
            </a:r>
            <a:r>
              <a:rPr lang="tr-TR" sz="2800" dirty="0"/>
              <a:t> Ağzı kulaklarına varmak (sözcük grubu)</a:t>
            </a:r>
            <a:br>
              <a:rPr lang="tr-TR" sz="2800" dirty="0"/>
            </a:br>
            <a:r>
              <a:rPr lang="tr-TR" sz="2800" b="1" dirty="0"/>
              <a:t>»</a:t>
            </a:r>
            <a:r>
              <a:rPr lang="tr-TR" sz="2800" dirty="0"/>
              <a:t> İğne atsan yere düşmez (cümle)</a:t>
            </a:r>
            <a:br>
              <a:rPr lang="tr-TR" sz="2800" dirty="0"/>
            </a:br>
            <a:r>
              <a:rPr lang="tr-TR" sz="2800" b="1" dirty="0"/>
              <a:t>»</a:t>
            </a:r>
            <a:r>
              <a:rPr lang="tr-TR" sz="2800" dirty="0"/>
              <a:t> İçi içine sığmamak (sözcük grubu)</a:t>
            </a:r>
            <a:br>
              <a:rPr lang="tr-TR" sz="2800" dirty="0"/>
            </a:br>
            <a:r>
              <a:rPr lang="tr-TR" sz="2800" b="1" dirty="0"/>
              <a:t>»</a:t>
            </a:r>
            <a:r>
              <a:rPr lang="tr-TR" sz="2800" dirty="0"/>
              <a:t> Ne tadı var ne tuzu (cümle) </a:t>
            </a:r>
          </a:p>
          <a:p>
            <a:endParaRPr lang="tr-TR" dirty="0"/>
          </a:p>
        </p:txBody>
      </p:sp>
    </p:spTree>
    <p:extLst>
      <p:ext uri="{BB962C8B-B14F-4D97-AF65-F5344CB8AC3E}">
        <p14:creationId xmlns:p14="http://schemas.microsoft.com/office/powerpoint/2010/main" val="2453171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04614" y="1717040"/>
            <a:ext cx="8596668" cy="1320800"/>
          </a:xfrm>
        </p:spPr>
        <p:txBody>
          <a:bodyPr>
            <a:noAutofit/>
          </a:bodyPr>
          <a:lstStyle/>
          <a:p>
            <a:pPr algn="ctr"/>
            <a:r>
              <a:rPr lang="tr-TR" sz="11500" b="1" dirty="0">
                <a:solidFill>
                  <a:srgbClr val="C00000"/>
                </a:solidFill>
              </a:rPr>
              <a:t>ATASÖZLERİ</a:t>
            </a:r>
            <a:br>
              <a:rPr lang="tr-TR" sz="6000" dirty="0"/>
            </a:br>
            <a:endParaRPr lang="tr-TR" sz="6000" dirty="0"/>
          </a:p>
        </p:txBody>
      </p:sp>
    </p:spTree>
    <p:extLst>
      <p:ext uri="{BB962C8B-B14F-4D97-AF65-F5344CB8AC3E}">
        <p14:creationId xmlns:p14="http://schemas.microsoft.com/office/powerpoint/2010/main" val="3980332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82694" y="1412240"/>
            <a:ext cx="9137226" cy="3241040"/>
          </a:xfrm>
        </p:spPr>
        <p:txBody>
          <a:bodyPr>
            <a:normAutofit/>
          </a:bodyPr>
          <a:lstStyle/>
          <a:p>
            <a:r>
              <a:rPr lang="tr-TR" dirty="0">
                <a:solidFill>
                  <a:schemeClr val="tx1"/>
                </a:solidFill>
              </a:rPr>
              <a:t>Uzun gözlem ve deneyimler sonucu oluşmuş, bilgi ve öğüt veren kalıplaşmış sözlere </a:t>
            </a:r>
            <a:r>
              <a:rPr lang="tr-TR" b="1" dirty="0">
                <a:solidFill>
                  <a:schemeClr val="tx1"/>
                </a:solidFill>
              </a:rPr>
              <a:t>atasözü</a:t>
            </a:r>
            <a:r>
              <a:rPr lang="tr-TR" dirty="0">
                <a:solidFill>
                  <a:schemeClr val="tx1"/>
                </a:solidFill>
              </a:rPr>
              <a:t> denir.</a:t>
            </a:r>
            <a:br>
              <a:rPr lang="tr-TR" dirty="0"/>
            </a:br>
            <a:endParaRPr lang="tr-TR" dirty="0"/>
          </a:p>
        </p:txBody>
      </p:sp>
    </p:spTree>
    <p:extLst>
      <p:ext uri="{BB962C8B-B14F-4D97-AF65-F5344CB8AC3E}">
        <p14:creationId xmlns:p14="http://schemas.microsoft.com/office/powerpoint/2010/main" val="2566931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14774" y="0"/>
            <a:ext cx="8568266" cy="721360"/>
          </a:xfrm>
        </p:spPr>
        <p:txBody>
          <a:bodyPr>
            <a:normAutofit fontScale="90000"/>
          </a:bodyPr>
          <a:lstStyle/>
          <a:p>
            <a:pPr marL="0" indent="0"/>
            <a:r>
              <a:rPr lang="tr-TR" sz="4900" b="1" dirty="0">
                <a:solidFill>
                  <a:srgbClr val="C00000"/>
                </a:solidFill>
              </a:rPr>
              <a:t>Atasözlerinin Özellikleri</a:t>
            </a:r>
            <a:br>
              <a:rPr lang="tr-TR" sz="6000" b="1" dirty="0">
                <a:solidFill>
                  <a:srgbClr val="C00000"/>
                </a:solidFill>
              </a:rPr>
            </a:br>
            <a:br>
              <a:rPr lang="tr-TR" dirty="0"/>
            </a:br>
            <a:endParaRPr lang="tr-TR" dirty="0"/>
          </a:p>
        </p:txBody>
      </p:sp>
      <p:sp>
        <p:nvSpPr>
          <p:cNvPr id="3" name="İçerik Yer Tutucusu 2"/>
          <p:cNvSpPr>
            <a:spLocks noGrp="1"/>
          </p:cNvSpPr>
          <p:nvPr>
            <p:ph idx="1"/>
          </p:nvPr>
        </p:nvSpPr>
        <p:spPr>
          <a:xfrm>
            <a:off x="0" y="619760"/>
            <a:ext cx="9929706" cy="467359"/>
          </a:xfrm>
        </p:spPr>
        <p:txBody>
          <a:bodyPr>
            <a:noAutofit/>
          </a:bodyPr>
          <a:lstStyle/>
          <a:p>
            <a:pPr marL="0" indent="0">
              <a:buNone/>
            </a:pPr>
            <a:r>
              <a:rPr lang="tr-TR" sz="2000" b="1" dirty="0">
                <a:solidFill>
                  <a:srgbClr val="C00000"/>
                </a:solidFill>
              </a:rPr>
              <a:t>1.</a:t>
            </a:r>
            <a:r>
              <a:rPr lang="tr-TR" sz="2400" b="1" dirty="0">
                <a:solidFill>
                  <a:srgbClr val="C00000"/>
                </a:solidFill>
              </a:rPr>
              <a:t>  </a:t>
            </a:r>
            <a:r>
              <a:rPr lang="tr-TR" sz="2000" dirty="0"/>
              <a:t>Atasözlerinin söyleyeni belli değildir, atasözleri halkın</a:t>
            </a:r>
            <a:r>
              <a:rPr lang="tr-TR" sz="2800" dirty="0"/>
              <a:t> </a:t>
            </a:r>
            <a:r>
              <a:rPr lang="tr-TR" sz="2000" dirty="0"/>
              <a:t>ortak</a:t>
            </a:r>
            <a:r>
              <a:rPr lang="tr-TR" sz="2800" dirty="0"/>
              <a:t> </a:t>
            </a:r>
            <a:r>
              <a:rPr lang="tr-TR" sz="2000" dirty="0"/>
              <a:t>malıdır.</a:t>
            </a:r>
            <a:endParaRPr lang="tr-TR" dirty="0"/>
          </a:p>
        </p:txBody>
      </p:sp>
      <p:pic>
        <p:nvPicPr>
          <p:cNvPr id="4100" name="Picture 4" descr="Atasözü karikatürler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09039"/>
            <a:ext cx="10806583" cy="5496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1956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9814" y="138749"/>
            <a:ext cx="9269306" cy="6719251"/>
          </a:xfrm>
        </p:spPr>
        <p:txBody>
          <a:bodyPr>
            <a:normAutofit/>
          </a:bodyPr>
          <a:lstStyle/>
          <a:p>
            <a:pPr marL="0" indent="0">
              <a:buNone/>
            </a:pPr>
            <a:r>
              <a:rPr lang="tr-TR" sz="3200" b="1" dirty="0">
                <a:solidFill>
                  <a:srgbClr val="C00000"/>
                </a:solidFill>
              </a:rPr>
              <a:t>2.</a:t>
            </a:r>
            <a:r>
              <a:rPr lang="tr-TR" sz="3200" b="1" dirty="0"/>
              <a:t>  </a:t>
            </a:r>
            <a:r>
              <a:rPr lang="tr-TR" sz="3200" dirty="0"/>
              <a:t>Atasözleri </a:t>
            </a:r>
            <a:r>
              <a:rPr lang="tr-TR" sz="3200" b="1" dirty="0"/>
              <a:t>kalıplaşmış sözlerdir</a:t>
            </a:r>
            <a:r>
              <a:rPr lang="tr-TR" sz="3200" dirty="0"/>
              <a:t>. Bu yüzden atasözünü oluşturan sözcükler yerine başka sözcükler getirilemez, sözcüklerin sıralanışında da değişiklik yapılamaz.</a:t>
            </a:r>
          </a:p>
          <a:p>
            <a:pPr marL="0" indent="0">
              <a:buNone/>
            </a:pPr>
            <a:r>
              <a:rPr lang="tr-TR" sz="3200" b="1" dirty="0">
                <a:solidFill>
                  <a:srgbClr val="C00000"/>
                </a:solidFill>
              </a:rPr>
              <a:t>Örnek:</a:t>
            </a:r>
          </a:p>
          <a:p>
            <a:pPr marL="0" indent="0">
              <a:buNone/>
            </a:pPr>
            <a:r>
              <a:rPr lang="tr-TR" sz="3200" b="1" dirty="0"/>
              <a:t>» </a:t>
            </a:r>
            <a:r>
              <a:rPr lang="tr-TR" sz="3200" dirty="0"/>
              <a:t>“</a:t>
            </a:r>
            <a:r>
              <a:rPr lang="tr-TR" sz="3200" b="1" dirty="0"/>
              <a:t>Damlaya damlaya göl olur.</a:t>
            </a:r>
            <a:r>
              <a:rPr lang="tr-TR" sz="3200" dirty="0"/>
              <a:t> ” atasözünde bulunan “göl” sözcüğünün yerine “havuz” sözcüğünü getiremeyiz. Sözcüklerin yerlerini değiştirip “Göl damlaya damlaya olur.” da diyemeyiz. Atasözlerinin hepsi tamamlanmış bir yargı bildirir. Bu nedenle atasözleri cümle değeri taşır.</a:t>
            </a:r>
          </a:p>
        </p:txBody>
      </p:sp>
    </p:spTree>
    <p:extLst>
      <p:ext uri="{BB962C8B-B14F-4D97-AF65-F5344CB8AC3E}">
        <p14:creationId xmlns:p14="http://schemas.microsoft.com/office/powerpoint/2010/main" val="3877194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1120" y="101600"/>
            <a:ext cx="9977120" cy="6634480"/>
          </a:xfrm>
        </p:spPr>
        <p:txBody>
          <a:bodyPr>
            <a:normAutofit/>
          </a:bodyPr>
          <a:lstStyle/>
          <a:p>
            <a:pPr marL="0" indent="0">
              <a:buNone/>
            </a:pPr>
            <a:r>
              <a:rPr lang="tr-TR" sz="2800" b="1" dirty="0"/>
              <a:t> </a:t>
            </a:r>
            <a:r>
              <a:rPr lang="tr-TR" sz="2800" b="1" dirty="0">
                <a:solidFill>
                  <a:srgbClr val="C00000"/>
                </a:solidFill>
              </a:rPr>
              <a:t>3.</a:t>
            </a:r>
            <a:r>
              <a:rPr lang="tr-TR" sz="2800" b="1" dirty="0"/>
              <a:t>  </a:t>
            </a:r>
            <a:r>
              <a:rPr lang="tr-TR" sz="2800" dirty="0"/>
              <a:t>Atasözlerinin birçoğunda </a:t>
            </a:r>
            <a:r>
              <a:rPr lang="tr-TR" sz="2800" b="1" dirty="0"/>
              <a:t>mecazlı </a:t>
            </a:r>
            <a:r>
              <a:rPr lang="tr-TR" sz="2800" dirty="0"/>
              <a:t>bir söyleyiş vardır.</a:t>
            </a:r>
          </a:p>
          <a:p>
            <a:pPr marL="0" indent="0">
              <a:buNone/>
            </a:pPr>
            <a:r>
              <a:rPr lang="tr-TR" sz="2800" b="1" dirty="0">
                <a:solidFill>
                  <a:srgbClr val="C00000"/>
                </a:solidFill>
              </a:rPr>
              <a:t>Örnek:</a:t>
            </a:r>
          </a:p>
          <a:p>
            <a:pPr marL="0" indent="0">
              <a:buNone/>
            </a:pPr>
            <a:r>
              <a:rPr lang="tr-TR" sz="2800" b="1" dirty="0"/>
              <a:t>» </a:t>
            </a:r>
            <a:r>
              <a:rPr lang="tr-TR" sz="2800" dirty="0"/>
              <a:t>“</a:t>
            </a:r>
            <a:r>
              <a:rPr lang="tr-TR" sz="2800" b="1" dirty="0"/>
              <a:t>Terzi kendi söküğünü dikemez</a:t>
            </a:r>
            <a:r>
              <a:rPr lang="tr-TR" sz="2800" dirty="0"/>
              <a:t> ” atasözü, “İnsanlar başkalarına yaptıkları hizmetleri kendilerine yapamazlar.” anlamını taşır. Bu atasözünün terziyle,  sökükle bir ilgisi yoktur.</a:t>
            </a:r>
          </a:p>
          <a:p>
            <a:pPr marL="0" indent="0">
              <a:buNone/>
            </a:pPr>
            <a:r>
              <a:rPr lang="tr-TR" sz="2800" dirty="0"/>
              <a:t> </a:t>
            </a:r>
          </a:p>
          <a:p>
            <a:pPr marL="0" indent="0">
              <a:buNone/>
            </a:pPr>
            <a:r>
              <a:rPr lang="tr-TR" sz="2800" b="1" dirty="0">
                <a:solidFill>
                  <a:srgbClr val="C00000"/>
                </a:solidFill>
              </a:rPr>
              <a:t> 4. </a:t>
            </a:r>
            <a:r>
              <a:rPr lang="tr-TR" sz="2800" b="1" dirty="0"/>
              <a:t> </a:t>
            </a:r>
            <a:r>
              <a:rPr lang="tr-TR" sz="2800" dirty="0"/>
              <a:t>Çok az da olsa gerçek anlam taşıyan atasözleri de vardır.</a:t>
            </a:r>
          </a:p>
          <a:p>
            <a:pPr marL="0" indent="0">
              <a:buNone/>
            </a:pPr>
            <a:r>
              <a:rPr lang="tr-TR" sz="2800" b="1" dirty="0">
                <a:solidFill>
                  <a:srgbClr val="C00000"/>
                </a:solidFill>
              </a:rPr>
              <a:t>Örnek</a:t>
            </a:r>
          </a:p>
          <a:p>
            <a:pPr marL="0" indent="0">
              <a:buNone/>
            </a:pPr>
            <a:r>
              <a:rPr lang="tr-TR" sz="2800" b="1" dirty="0"/>
              <a:t>» </a:t>
            </a:r>
            <a:r>
              <a:rPr lang="tr-TR" sz="2800" dirty="0"/>
              <a:t>Dost ile ye, iç; alışveriş etme.</a:t>
            </a:r>
            <a:br>
              <a:rPr lang="tr-TR" sz="2800" dirty="0"/>
            </a:br>
            <a:r>
              <a:rPr lang="tr-TR" sz="2800" b="1" dirty="0"/>
              <a:t>»</a:t>
            </a:r>
            <a:r>
              <a:rPr lang="tr-TR" sz="2800" dirty="0"/>
              <a:t> Bugünün işini yarına bırakma.</a:t>
            </a:r>
          </a:p>
          <a:p>
            <a:endParaRPr lang="tr-TR" dirty="0"/>
          </a:p>
        </p:txBody>
      </p:sp>
    </p:spTree>
    <p:extLst>
      <p:ext uri="{BB962C8B-B14F-4D97-AF65-F5344CB8AC3E}">
        <p14:creationId xmlns:p14="http://schemas.microsoft.com/office/powerpoint/2010/main" val="1592039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9174" y="474029"/>
            <a:ext cx="10600266" cy="6211251"/>
          </a:xfrm>
        </p:spPr>
        <p:txBody>
          <a:bodyPr/>
          <a:lstStyle/>
          <a:p>
            <a:pPr marL="0" indent="0">
              <a:buNone/>
            </a:pPr>
            <a:r>
              <a:rPr lang="tr-TR" sz="2800" b="1" dirty="0">
                <a:solidFill>
                  <a:srgbClr val="C00000"/>
                </a:solidFill>
              </a:rPr>
              <a:t> 5. </a:t>
            </a:r>
            <a:r>
              <a:rPr lang="tr-TR" sz="2800" b="1" dirty="0"/>
              <a:t> </a:t>
            </a:r>
            <a:r>
              <a:rPr lang="tr-TR" sz="2800" dirty="0"/>
              <a:t>Atasözlerinin bazıları aynı veya yakın anlamlıdır.</a:t>
            </a:r>
          </a:p>
          <a:p>
            <a:pPr marL="0" indent="0">
              <a:buNone/>
            </a:pPr>
            <a:r>
              <a:rPr lang="tr-TR" sz="2800" b="1" dirty="0">
                <a:solidFill>
                  <a:srgbClr val="C00000"/>
                </a:solidFill>
              </a:rPr>
              <a:t>Örnek:</a:t>
            </a:r>
          </a:p>
          <a:p>
            <a:pPr marL="0" indent="0">
              <a:buNone/>
            </a:pPr>
            <a:r>
              <a:rPr lang="tr-TR" sz="2800" b="1" dirty="0"/>
              <a:t>»</a:t>
            </a:r>
            <a:r>
              <a:rPr lang="tr-TR" sz="2800" dirty="0"/>
              <a:t> Mum dibine ışık vermez.  ↔ Terzi kendi söküğünü dikemez.</a:t>
            </a:r>
            <a:br>
              <a:rPr lang="tr-TR" sz="2800" dirty="0"/>
            </a:br>
            <a:r>
              <a:rPr lang="tr-TR" sz="2800" b="1" dirty="0"/>
              <a:t>»</a:t>
            </a:r>
            <a:r>
              <a:rPr lang="tr-TR" sz="2800" dirty="0"/>
              <a:t> Körle yatan şaşı kalkar. ↔ Üzüm üzüme baka baka kararır. ↔ İsin yanına varan is, misin yanına varan mis kokar.</a:t>
            </a:r>
          </a:p>
          <a:p>
            <a:pPr marL="0" indent="0">
              <a:buNone/>
            </a:pPr>
            <a:r>
              <a:rPr lang="tr-TR" sz="2800" dirty="0"/>
              <a:t> </a:t>
            </a:r>
          </a:p>
          <a:p>
            <a:pPr marL="0" indent="0">
              <a:buNone/>
            </a:pPr>
            <a:r>
              <a:rPr lang="tr-TR" sz="2800" b="1" dirty="0">
                <a:solidFill>
                  <a:srgbClr val="C00000"/>
                </a:solidFill>
              </a:rPr>
              <a:t> 6. </a:t>
            </a:r>
            <a:r>
              <a:rPr lang="tr-TR" sz="2800" b="1" dirty="0"/>
              <a:t> </a:t>
            </a:r>
            <a:r>
              <a:rPr lang="tr-TR" sz="2800" dirty="0"/>
              <a:t>Atasözlerinin bazıları zıt anlamlıdır.</a:t>
            </a:r>
          </a:p>
          <a:p>
            <a:pPr marL="0" indent="0">
              <a:buNone/>
            </a:pPr>
            <a:r>
              <a:rPr lang="tr-TR" sz="2800" b="1" dirty="0">
                <a:solidFill>
                  <a:srgbClr val="C00000"/>
                </a:solidFill>
              </a:rPr>
              <a:t>Örnek:</a:t>
            </a:r>
          </a:p>
          <a:p>
            <a:pPr marL="0" indent="0">
              <a:buNone/>
            </a:pPr>
            <a:r>
              <a:rPr lang="tr-TR" sz="2800" b="1" dirty="0"/>
              <a:t>»</a:t>
            </a:r>
            <a:r>
              <a:rPr lang="tr-TR" sz="2800" dirty="0"/>
              <a:t> Fazla mal göz çıkarmaz.  → Azıcık aşım, kaygısız başım.</a:t>
            </a:r>
            <a:br>
              <a:rPr lang="tr-TR" sz="2800" dirty="0"/>
            </a:br>
            <a:r>
              <a:rPr lang="tr-TR" sz="2800" b="1" dirty="0"/>
              <a:t>»</a:t>
            </a:r>
            <a:r>
              <a:rPr lang="tr-TR" sz="2800" dirty="0"/>
              <a:t> İyilik eden iyilik bulur. → İyilikten maraz doğar.</a:t>
            </a:r>
          </a:p>
          <a:p>
            <a:endParaRPr lang="tr-TR" dirty="0"/>
          </a:p>
        </p:txBody>
      </p:sp>
    </p:spTree>
    <p:extLst>
      <p:ext uri="{BB962C8B-B14F-4D97-AF65-F5344CB8AC3E}">
        <p14:creationId xmlns:p14="http://schemas.microsoft.com/office/powerpoint/2010/main" val="3801947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33680" y="1625600"/>
            <a:ext cx="9367520" cy="3119120"/>
          </a:xfrm>
        </p:spPr>
        <p:txBody>
          <a:bodyPr>
            <a:normAutofit/>
          </a:bodyPr>
          <a:lstStyle/>
          <a:p>
            <a:pPr algn="ctr"/>
            <a:r>
              <a:rPr lang="tr-TR" sz="4400" b="1" dirty="0">
                <a:solidFill>
                  <a:srgbClr val="C00000"/>
                </a:solidFill>
              </a:rPr>
              <a:t>ATASÖZLERİ VE DEYİMLERİ ARASINDAKİ BENZERLİKLER VE FARKLILIKLAR</a:t>
            </a:r>
            <a:br>
              <a:rPr lang="tr-TR" dirty="0"/>
            </a:br>
            <a:endParaRPr lang="tr-TR" dirty="0"/>
          </a:p>
        </p:txBody>
      </p:sp>
    </p:spTree>
    <p:extLst>
      <p:ext uri="{BB962C8B-B14F-4D97-AF65-F5344CB8AC3E}">
        <p14:creationId xmlns:p14="http://schemas.microsoft.com/office/powerpoint/2010/main" val="36158305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03014" y="436880"/>
            <a:ext cx="8596668" cy="1320800"/>
          </a:xfrm>
        </p:spPr>
        <p:txBody>
          <a:bodyPr>
            <a:normAutofit fontScale="90000"/>
          </a:bodyPr>
          <a:lstStyle/>
          <a:p>
            <a:pPr algn="ctr"/>
            <a:r>
              <a:rPr lang="tr-TR" b="1" u="sng" dirty="0">
                <a:solidFill>
                  <a:srgbClr val="C00000"/>
                </a:solidFill>
              </a:rPr>
              <a:t>Atasözleri ve Deyimlerin Ortak Özellikleri:</a:t>
            </a:r>
            <a:br>
              <a:rPr lang="tr-TR" dirty="0"/>
            </a:br>
            <a:endParaRPr lang="tr-TR" dirty="0"/>
          </a:p>
        </p:txBody>
      </p:sp>
      <p:sp>
        <p:nvSpPr>
          <p:cNvPr id="3" name="İçerik Yer Tutucusu 2"/>
          <p:cNvSpPr>
            <a:spLocks noGrp="1"/>
          </p:cNvSpPr>
          <p:nvPr>
            <p:ph idx="1"/>
          </p:nvPr>
        </p:nvSpPr>
        <p:spPr>
          <a:xfrm>
            <a:off x="403014" y="1381761"/>
            <a:ext cx="9452186" cy="4338320"/>
          </a:xfrm>
        </p:spPr>
        <p:txBody>
          <a:bodyPr>
            <a:noAutofit/>
          </a:bodyPr>
          <a:lstStyle/>
          <a:p>
            <a:pPr marL="0" indent="0">
              <a:buNone/>
            </a:pPr>
            <a:r>
              <a:rPr lang="tr-TR" sz="3200" b="1" dirty="0"/>
              <a:t> </a:t>
            </a:r>
            <a:r>
              <a:rPr lang="tr-TR" sz="3200" b="1" dirty="0">
                <a:solidFill>
                  <a:srgbClr val="C00000"/>
                </a:solidFill>
              </a:rPr>
              <a:t>1. </a:t>
            </a:r>
            <a:r>
              <a:rPr lang="tr-TR" sz="3200" b="1" dirty="0"/>
              <a:t> </a:t>
            </a:r>
            <a:r>
              <a:rPr lang="tr-TR" sz="3200" dirty="0"/>
              <a:t>Çok eski zamanlardan günümüze ulaştıkları için kimin tarafından söylendikleri belli değildir.</a:t>
            </a:r>
            <a:br>
              <a:rPr lang="tr-TR" sz="3200" dirty="0"/>
            </a:br>
            <a:r>
              <a:rPr lang="tr-TR" sz="3200" b="1" dirty="0"/>
              <a:t> </a:t>
            </a:r>
            <a:r>
              <a:rPr lang="tr-TR" sz="3200" b="1" dirty="0">
                <a:solidFill>
                  <a:srgbClr val="C00000"/>
                </a:solidFill>
              </a:rPr>
              <a:t>2. </a:t>
            </a:r>
            <a:r>
              <a:rPr lang="tr-TR" sz="3200" b="1" dirty="0"/>
              <a:t> </a:t>
            </a:r>
            <a:r>
              <a:rPr lang="tr-TR" sz="3200" dirty="0"/>
              <a:t>Kısa ve özlü sözlerdir. Yani az sözcükle çok şey anlatırlar.</a:t>
            </a:r>
            <a:br>
              <a:rPr lang="tr-TR" sz="3200" dirty="0"/>
            </a:br>
            <a:r>
              <a:rPr lang="tr-TR" sz="3200" b="1" dirty="0"/>
              <a:t> </a:t>
            </a:r>
            <a:r>
              <a:rPr lang="tr-TR" sz="3200" b="1" dirty="0">
                <a:solidFill>
                  <a:srgbClr val="C00000"/>
                </a:solidFill>
              </a:rPr>
              <a:t>3. </a:t>
            </a:r>
            <a:r>
              <a:rPr lang="tr-TR" sz="3200" b="1" dirty="0"/>
              <a:t> </a:t>
            </a:r>
            <a:r>
              <a:rPr lang="tr-TR" sz="3200" dirty="0"/>
              <a:t>Kalıplaşmış sözlerdir. Herhangi bir değişikliğe uğramazlar.</a:t>
            </a:r>
            <a:br>
              <a:rPr lang="tr-TR" sz="3200" dirty="0"/>
            </a:br>
            <a:r>
              <a:rPr lang="tr-TR" sz="3200" b="1" dirty="0"/>
              <a:t> </a:t>
            </a:r>
            <a:r>
              <a:rPr lang="tr-TR" sz="3200" b="1" dirty="0">
                <a:solidFill>
                  <a:srgbClr val="C00000"/>
                </a:solidFill>
              </a:rPr>
              <a:t>4.</a:t>
            </a:r>
            <a:r>
              <a:rPr lang="tr-TR" sz="3200" b="1" dirty="0"/>
              <a:t>  </a:t>
            </a:r>
            <a:r>
              <a:rPr lang="tr-TR" sz="3200" dirty="0"/>
              <a:t>Genellikle mecaz anlam taşırlar.</a:t>
            </a:r>
          </a:p>
        </p:txBody>
      </p:sp>
    </p:spTree>
    <p:extLst>
      <p:ext uri="{BB962C8B-B14F-4D97-AF65-F5344CB8AC3E}">
        <p14:creationId xmlns:p14="http://schemas.microsoft.com/office/powerpoint/2010/main" val="2304416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33494" y="355600"/>
            <a:ext cx="8596668" cy="1320800"/>
          </a:xfrm>
        </p:spPr>
        <p:txBody>
          <a:bodyPr>
            <a:normAutofit fontScale="90000"/>
          </a:bodyPr>
          <a:lstStyle/>
          <a:p>
            <a:r>
              <a:rPr lang="tr-TR" b="1" u="sng" dirty="0">
                <a:solidFill>
                  <a:srgbClr val="C00000"/>
                </a:solidFill>
              </a:rPr>
              <a:t>Atasözleri ile Deyimler Arasındaki Farklar:</a:t>
            </a:r>
            <a:br>
              <a:rPr lang="tr-TR" dirty="0"/>
            </a:br>
            <a:endParaRPr lang="tr-TR" dirty="0"/>
          </a:p>
        </p:txBody>
      </p:sp>
      <p:sp>
        <p:nvSpPr>
          <p:cNvPr id="3" name="İçerik Yer Tutucusu 2"/>
          <p:cNvSpPr>
            <a:spLocks noGrp="1"/>
          </p:cNvSpPr>
          <p:nvPr>
            <p:ph idx="1"/>
          </p:nvPr>
        </p:nvSpPr>
        <p:spPr>
          <a:xfrm>
            <a:off x="433494" y="1337629"/>
            <a:ext cx="9980506" cy="5347651"/>
          </a:xfrm>
        </p:spPr>
        <p:txBody>
          <a:bodyPr>
            <a:normAutofit/>
          </a:bodyPr>
          <a:lstStyle/>
          <a:p>
            <a:pPr marL="0" indent="0">
              <a:buNone/>
            </a:pPr>
            <a:r>
              <a:rPr lang="tr-TR" sz="2400" b="1" dirty="0">
                <a:solidFill>
                  <a:srgbClr val="C00000"/>
                </a:solidFill>
              </a:rPr>
              <a:t>1. </a:t>
            </a:r>
            <a:r>
              <a:rPr lang="tr-TR" sz="2400" b="1" dirty="0"/>
              <a:t> </a:t>
            </a:r>
            <a:r>
              <a:rPr lang="tr-TR" sz="2400" dirty="0"/>
              <a:t>Atasözleri cümle şeklindeyken, deyimler çoğunlukla söz grubu şeklindedir.</a:t>
            </a:r>
          </a:p>
          <a:p>
            <a:pPr marL="0" indent="0">
              <a:buNone/>
            </a:pPr>
            <a:r>
              <a:rPr lang="tr-TR" sz="2400" b="1" dirty="0">
                <a:solidFill>
                  <a:srgbClr val="C00000"/>
                </a:solidFill>
              </a:rPr>
              <a:t>Örnek:</a:t>
            </a:r>
          </a:p>
          <a:p>
            <a:pPr marL="0" indent="0">
              <a:buNone/>
            </a:pPr>
            <a:r>
              <a:rPr lang="tr-TR" sz="2400" b="1" dirty="0"/>
              <a:t>»</a:t>
            </a:r>
            <a:r>
              <a:rPr lang="tr-TR" sz="2400" dirty="0"/>
              <a:t> İşleyen demir ışıldar. (atasözü)</a:t>
            </a:r>
            <a:br>
              <a:rPr lang="tr-TR" sz="2400" dirty="0"/>
            </a:br>
            <a:r>
              <a:rPr lang="tr-TR" sz="2400" b="1" dirty="0"/>
              <a:t>»</a:t>
            </a:r>
            <a:r>
              <a:rPr lang="tr-TR" sz="2400" dirty="0"/>
              <a:t> İki yakası bir araya gelmemek (deyim)</a:t>
            </a:r>
          </a:p>
          <a:p>
            <a:pPr marL="0" indent="0">
              <a:buNone/>
            </a:pPr>
            <a:endParaRPr lang="tr-TR" sz="2400" dirty="0"/>
          </a:p>
          <a:p>
            <a:pPr marL="0" indent="0">
              <a:buNone/>
            </a:pPr>
            <a:r>
              <a:rPr lang="tr-TR" sz="2400" b="1" dirty="0">
                <a:solidFill>
                  <a:srgbClr val="C00000"/>
                </a:solidFill>
              </a:rPr>
              <a:t> 2.</a:t>
            </a:r>
            <a:r>
              <a:rPr lang="tr-TR" sz="2400" b="1" dirty="0"/>
              <a:t>  </a:t>
            </a:r>
            <a:r>
              <a:rPr lang="tr-TR" sz="2400" dirty="0"/>
              <a:t>Atasözleri tüm zamanlar için ve herkes için geçerlidir. Deyimler ise anlık durumlar için ve sözü söyleyen kişi ya da kişiler için geçerlidir.</a:t>
            </a:r>
          </a:p>
          <a:p>
            <a:pPr marL="0" indent="0">
              <a:buNone/>
            </a:pPr>
            <a:r>
              <a:rPr lang="tr-TR" sz="2400" b="1" dirty="0">
                <a:solidFill>
                  <a:srgbClr val="C00000"/>
                </a:solidFill>
              </a:rPr>
              <a:t>Örnek:</a:t>
            </a:r>
          </a:p>
          <a:p>
            <a:pPr marL="0" indent="0">
              <a:buNone/>
            </a:pPr>
            <a:r>
              <a:rPr lang="tr-TR" sz="2400" b="1" dirty="0"/>
              <a:t>» </a:t>
            </a:r>
            <a:r>
              <a:rPr lang="tr-TR" sz="2400" dirty="0"/>
              <a:t>“</a:t>
            </a:r>
            <a:r>
              <a:rPr lang="tr-TR" sz="2400" b="1" dirty="0"/>
              <a:t>Öfkeyle kalkan zararla oturur</a:t>
            </a:r>
            <a:r>
              <a:rPr lang="tr-TR" sz="2400" dirty="0"/>
              <a:t>” sözü her zaman ve herkes için geçerli olduğu için atasözüdür</a:t>
            </a:r>
            <a:br>
              <a:rPr lang="tr-TR" sz="2400" dirty="0"/>
            </a:br>
            <a:r>
              <a:rPr lang="tr-TR" sz="2400" dirty="0"/>
              <a:t>“</a:t>
            </a:r>
            <a:r>
              <a:rPr lang="tr-TR" sz="2400" b="1" dirty="0"/>
              <a:t>kulak kabartmak</a:t>
            </a:r>
            <a:r>
              <a:rPr lang="tr-TR" sz="2400" dirty="0"/>
              <a:t>” sözü ise anlık bir durumu bildirdiği için deyimdir.</a:t>
            </a:r>
          </a:p>
          <a:p>
            <a:endParaRPr lang="tr-TR" sz="2400" dirty="0"/>
          </a:p>
        </p:txBody>
      </p:sp>
    </p:spTree>
    <p:extLst>
      <p:ext uri="{BB962C8B-B14F-4D97-AF65-F5344CB8AC3E}">
        <p14:creationId xmlns:p14="http://schemas.microsoft.com/office/powerpoint/2010/main" val="445033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30294" y="606109"/>
            <a:ext cx="8596668" cy="3880773"/>
          </a:xfrm>
        </p:spPr>
        <p:txBody>
          <a:bodyPr/>
          <a:lstStyle/>
          <a:p>
            <a:pPr marL="0" indent="0">
              <a:buNone/>
            </a:pPr>
            <a:r>
              <a:rPr lang="tr-TR" sz="2800" b="1" dirty="0">
                <a:solidFill>
                  <a:srgbClr val="C00000"/>
                </a:solidFill>
              </a:rPr>
              <a:t>3. </a:t>
            </a:r>
            <a:r>
              <a:rPr lang="tr-TR" sz="2800" b="1" dirty="0"/>
              <a:t> </a:t>
            </a:r>
            <a:r>
              <a:rPr lang="tr-TR" sz="2800" dirty="0"/>
              <a:t>Atasözleri topluma öğüt verirken, deyimler sadece içinde bulunulan durumları bildirir. Yani deyimlerin ders verme özelliği yoktur.</a:t>
            </a:r>
          </a:p>
          <a:p>
            <a:pPr marL="0" indent="0">
              <a:buNone/>
            </a:pPr>
            <a:r>
              <a:rPr lang="tr-TR" sz="2800" b="1" dirty="0">
                <a:solidFill>
                  <a:srgbClr val="C00000"/>
                </a:solidFill>
              </a:rPr>
              <a:t>Örnek:</a:t>
            </a:r>
          </a:p>
          <a:p>
            <a:pPr marL="0" indent="0">
              <a:buNone/>
            </a:pPr>
            <a:r>
              <a:rPr lang="tr-TR" sz="2800" b="1" dirty="0"/>
              <a:t>»</a:t>
            </a:r>
            <a:r>
              <a:rPr lang="tr-TR" sz="2800" dirty="0"/>
              <a:t> “</a:t>
            </a:r>
            <a:r>
              <a:rPr lang="tr-TR" sz="2800" b="1" dirty="0"/>
              <a:t>Çobansız koyunu kurt kapar.</a:t>
            </a:r>
            <a:r>
              <a:rPr lang="tr-TR" sz="2800" dirty="0"/>
              <a:t>” sözü ders verdiği için atasözüdür.</a:t>
            </a:r>
            <a:br>
              <a:rPr lang="tr-TR" sz="2800" dirty="0"/>
            </a:br>
            <a:r>
              <a:rPr lang="tr-TR" sz="2800" dirty="0"/>
              <a:t>“</a:t>
            </a:r>
            <a:r>
              <a:rPr lang="tr-TR" sz="2800" b="1" dirty="0"/>
              <a:t>Burnu havada olmak</a:t>
            </a:r>
            <a:r>
              <a:rPr lang="tr-TR" sz="2800" dirty="0"/>
              <a:t>” sözü ise öğüt verme amacı taşımadığı için deyimdir.</a:t>
            </a:r>
          </a:p>
          <a:p>
            <a:endParaRPr lang="tr-TR" dirty="0"/>
          </a:p>
        </p:txBody>
      </p:sp>
    </p:spTree>
    <p:extLst>
      <p:ext uri="{BB962C8B-B14F-4D97-AF65-F5344CB8AC3E}">
        <p14:creationId xmlns:p14="http://schemas.microsoft.com/office/powerpoint/2010/main" val="15592440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58010DC3-539B-A7D0-C6B2-31E22AE353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6" y="0"/>
            <a:ext cx="12191996"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8899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14774" y="1513840"/>
            <a:ext cx="8293946" cy="2367280"/>
          </a:xfrm>
        </p:spPr>
        <p:txBody>
          <a:bodyPr>
            <a:noAutofit/>
          </a:bodyPr>
          <a:lstStyle/>
          <a:p>
            <a:pPr algn="ctr"/>
            <a:r>
              <a:rPr lang="tr-TR" sz="7200" b="1" dirty="0">
                <a:solidFill>
                  <a:srgbClr val="C00000"/>
                </a:solidFill>
              </a:rPr>
              <a:t>ÖZDEYİŞLER (VECİZELER)</a:t>
            </a:r>
            <a:br>
              <a:rPr lang="tr-TR" sz="5400" dirty="0"/>
            </a:br>
            <a:endParaRPr lang="tr-TR" sz="5400" dirty="0"/>
          </a:p>
        </p:txBody>
      </p:sp>
    </p:spTree>
    <p:extLst>
      <p:ext uri="{BB962C8B-B14F-4D97-AF65-F5344CB8AC3E}">
        <p14:creationId xmlns:p14="http://schemas.microsoft.com/office/powerpoint/2010/main" val="13001992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idx="1"/>
          </p:nvPr>
        </p:nvSpPr>
        <p:spPr bwMode="auto">
          <a:xfrm>
            <a:off x="0" y="397844"/>
            <a:ext cx="11054080" cy="455509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2000" b="0" i="0" u="none" strike="noStrike" cap="none" normalizeH="0" baseline="0" dirty="0">
                <a:ln>
                  <a:noFill/>
                </a:ln>
                <a:solidFill>
                  <a:srgbClr val="222222"/>
                </a:solidFill>
                <a:effectLst/>
                <a:latin typeface="-apple-system"/>
              </a:rPr>
              <a:t>Bir düşünceyi kısa ve özlü bir şekilde anlatan, bir veya birkaç cümleden oluşan </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2000" b="0" i="0" u="none" strike="noStrike" cap="none" normalizeH="0" baseline="0" dirty="0">
                <a:ln>
                  <a:noFill/>
                </a:ln>
                <a:solidFill>
                  <a:srgbClr val="222222"/>
                </a:solidFill>
                <a:effectLst/>
                <a:latin typeface="-apple-system"/>
              </a:rPr>
              <a:t>sözlere </a:t>
            </a:r>
            <a:r>
              <a:rPr kumimoji="0" lang="tr-TR" altLang="tr-TR" sz="2000" b="1" i="0" u="none" strike="noStrike" cap="none" normalizeH="0" baseline="0" dirty="0">
                <a:ln>
                  <a:noFill/>
                </a:ln>
                <a:solidFill>
                  <a:srgbClr val="222222"/>
                </a:solidFill>
                <a:effectLst/>
                <a:latin typeface="-apple-system"/>
              </a:rPr>
              <a:t>özdeyiş (vecize)</a:t>
            </a:r>
            <a:r>
              <a:rPr kumimoji="0" lang="tr-TR" altLang="tr-TR" sz="2000" b="0" i="0" u="none" strike="noStrike" cap="none" normalizeH="0" baseline="0" dirty="0">
                <a:ln>
                  <a:noFill/>
                </a:ln>
                <a:solidFill>
                  <a:srgbClr val="222222"/>
                </a:solidFill>
                <a:effectLst/>
                <a:latin typeface="-apple-system"/>
              </a:rPr>
              <a:t> denir.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2800" b="1" i="0" u="none" strike="noStrike" cap="none" normalizeH="0" baseline="0" dirty="0">
                <a:ln>
                  <a:noFill/>
                </a:ln>
                <a:solidFill>
                  <a:srgbClr val="DD0055"/>
                </a:solidFill>
                <a:effectLst/>
                <a:latin typeface="-apple-system"/>
              </a:rPr>
              <a:t>Örnek:</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800" b="1" i="0" u="none" strike="noStrike" cap="none" normalizeH="0" baseline="0" dirty="0">
              <a:ln>
                <a:noFill/>
              </a:ln>
              <a:solidFill>
                <a:srgbClr val="DD0055"/>
              </a:solidFill>
              <a:effectLst/>
              <a:latin typeface="-apple-system"/>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00" b="0" i="0" u="none" strike="noStrike" cap="none" normalizeH="0" baseline="0" dirty="0">
              <a:ln>
                <a:noFill/>
              </a:ln>
              <a:solidFill>
                <a:srgbClr val="222222"/>
              </a:solidFill>
              <a:effectLst/>
              <a:latin typeface="-apple-system"/>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2000" b="1" i="0" u="none" strike="noStrike" cap="none" normalizeH="0" baseline="0" dirty="0">
                <a:ln>
                  <a:noFill/>
                </a:ln>
                <a:solidFill>
                  <a:srgbClr val="DD0055"/>
                </a:solidFill>
                <a:effectLst/>
                <a:latin typeface="-apple-system"/>
              </a:rPr>
              <a:t>»</a:t>
            </a:r>
            <a:r>
              <a:rPr kumimoji="0" lang="tr-TR" altLang="tr-TR" sz="2000" b="0" i="0" u="none" strike="noStrike" cap="none" normalizeH="0" baseline="0" dirty="0">
                <a:ln>
                  <a:noFill/>
                </a:ln>
                <a:solidFill>
                  <a:srgbClr val="222222"/>
                </a:solidFill>
                <a:effectLst/>
                <a:latin typeface="-apple-system"/>
              </a:rPr>
              <a:t> Ne kadar bilirsen bil, söylediklerin karşındakinin anlayabileceği kadardır. (Mevlâna)</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000" b="0" i="0" u="none" strike="noStrike" cap="none" normalizeH="0" baseline="0" dirty="0">
              <a:ln>
                <a:noFill/>
              </a:ln>
              <a:solidFill>
                <a:srgbClr val="222222"/>
              </a:solidFill>
              <a:effectLst/>
              <a:latin typeface="-apple-system"/>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2000" b="1" i="0" u="none" strike="noStrike" cap="none" normalizeH="0" baseline="0" dirty="0">
                <a:ln>
                  <a:noFill/>
                </a:ln>
                <a:solidFill>
                  <a:srgbClr val="DD0055"/>
                </a:solidFill>
                <a:effectLst/>
                <a:latin typeface="-apple-system"/>
              </a:rPr>
              <a:t>»</a:t>
            </a:r>
            <a:r>
              <a:rPr kumimoji="0" lang="tr-TR" altLang="tr-TR" sz="2000" b="0" i="0" u="none" strike="noStrike" cap="none" normalizeH="0" baseline="0" dirty="0">
                <a:ln>
                  <a:noFill/>
                </a:ln>
                <a:solidFill>
                  <a:srgbClr val="222222"/>
                </a:solidFill>
                <a:effectLst/>
                <a:latin typeface="-apple-system"/>
              </a:rPr>
              <a:t> Boş bir çuvalın ayakta durması zordur. (B. Franklin)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000" b="0" i="0" u="none" strike="noStrike" cap="none" normalizeH="0" baseline="0" dirty="0">
              <a:ln>
                <a:noFill/>
              </a:ln>
              <a:solidFill>
                <a:srgbClr val="222222"/>
              </a:solidFill>
              <a:effectLst/>
              <a:latin typeface="-apple-system"/>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2000" b="1" i="0" u="none" strike="noStrike" cap="none" normalizeH="0" baseline="0" dirty="0">
                <a:ln>
                  <a:noFill/>
                </a:ln>
                <a:solidFill>
                  <a:srgbClr val="DD0055"/>
                </a:solidFill>
                <a:effectLst/>
                <a:latin typeface="-apple-system"/>
              </a:rPr>
              <a:t>»</a:t>
            </a:r>
            <a:br>
              <a:rPr kumimoji="0" lang="tr-TR" altLang="tr-TR" sz="2000" b="0" i="0" u="none" strike="noStrike" cap="none" normalizeH="0" baseline="0" dirty="0">
                <a:ln>
                  <a:noFill/>
                </a:ln>
                <a:solidFill>
                  <a:srgbClr val="222222"/>
                </a:solidFill>
                <a:effectLst/>
                <a:latin typeface="-apple-system"/>
              </a:rPr>
            </a:br>
            <a:r>
              <a:rPr kumimoji="0" lang="tr-TR" altLang="tr-TR" sz="2000" b="0" i="0" u="none" strike="noStrike" cap="none" normalizeH="0" baseline="0" dirty="0">
                <a:ln>
                  <a:noFill/>
                </a:ln>
                <a:solidFill>
                  <a:srgbClr val="222222"/>
                </a:solidFill>
                <a:effectLst/>
                <a:latin typeface="-apple-system"/>
              </a:rPr>
              <a:t>İnsan bağırırken düşünemez. Düşünemeyenler ise hep kavga içindedir. (Necip Fazıl Kısakürek)</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000" b="0" i="0" u="none" strike="noStrike" cap="none" normalizeH="0" baseline="0" dirty="0">
              <a:ln>
                <a:noFill/>
              </a:ln>
              <a:solidFill>
                <a:srgbClr val="222222"/>
              </a:solidFill>
              <a:effectLst/>
              <a:latin typeface="-apple-system"/>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2000" b="1" i="0" u="none" strike="noStrike" cap="none" normalizeH="0" baseline="0" dirty="0">
                <a:ln>
                  <a:noFill/>
                </a:ln>
                <a:solidFill>
                  <a:srgbClr val="DD0055"/>
                </a:solidFill>
                <a:effectLst/>
                <a:latin typeface="-apple-system"/>
              </a:rPr>
              <a:t>»</a:t>
            </a:r>
            <a:r>
              <a:rPr kumimoji="0" lang="tr-TR" altLang="tr-TR" sz="2000" b="0" i="0" u="none" strike="noStrike" cap="none" normalizeH="0" baseline="0" dirty="0">
                <a:ln>
                  <a:noFill/>
                </a:ln>
                <a:solidFill>
                  <a:srgbClr val="222222"/>
                </a:solidFill>
                <a:effectLst/>
                <a:latin typeface="-apple-system"/>
              </a:rPr>
              <a:t> Yaşlanmak bir dağa tırmanmak gibidir. Çıktıkça yorgunluğunuz artar, nefesiniz daralır </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2000" b="0" i="0" u="none" strike="noStrike" cap="none" normalizeH="0" baseline="0" dirty="0">
                <a:ln>
                  <a:noFill/>
                </a:ln>
                <a:solidFill>
                  <a:srgbClr val="222222"/>
                </a:solidFill>
                <a:effectLst/>
                <a:latin typeface="-apple-system"/>
              </a:rPr>
              <a:t>ama görüş açınız genişler. (I. </a:t>
            </a:r>
            <a:r>
              <a:rPr kumimoji="0" lang="tr-TR" altLang="tr-TR" sz="2000" b="0" i="0" u="none" strike="noStrike" cap="none" normalizeH="0" baseline="0" dirty="0" err="1">
                <a:ln>
                  <a:noFill/>
                </a:ln>
                <a:solidFill>
                  <a:srgbClr val="222222"/>
                </a:solidFill>
                <a:effectLst/>
                <a:latin typeface="-apple-system"/>
              </a:rPr>
              <a:t>Bergman</a:t>
            </a:r>
            <a:r>
              <a:rPr kumimoji="0" lang="tr-TR" altLang="tr-TR" sz="2000" b="0" i="0" u="none" strike="noStrike" cap="none" normalizeH="0" baseline="0" dirty="0">
                <a:ln>
                  <a:noFill/>
                </a:ln>
                <a:solidFill>
                  <a:srgbClr val="222222"/>
                </a:solidFill>
                <a:effectLst/>
                <a:latin typeface="-apple-system"/>
              </a:rPr>
              <a:t>)</a:t>
            </a:r>
            <a:endParaRPr kumimoji="0" lang="tr-TR" altLang="tr-TR" sz="36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603354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20134" y="254000"/>
            <a:ext cx="8596668" cy="1320800"/>
          </a:xfrm>
        </p:spPr>
        <p:txBody>
          <a:bodyPr>
            <a:normAutofit fontScale="90000"/>
          </a:bodyPr>
          <a:lstStyle/>
          <a:p>
            <a:r>
              <a:rPr lang="tr-TR" b="1" u="sng" dirty="0">
                <a:solidFill>
                  <a:srgbClr val="C00000"/>
                </a:solidFill>
              </a:rPr>
              <a:t>Özdeyişler ile  Atasözleri Arasındaki Farklar:</a:t>
            </a:r>
            <a:br>
              <a:rPr lang="tr-TR" b="1" dirty="0"/>
            </a:br>
            <a:endParaRPr lang="tr-TR" dirty="0"/>
          </a:p>
        </p:txBody>
      </p:sp>
      <p:sp>
        <p:nvSpPr>
          <p:cNvPr id="3" name="İçerik Yer Tutucusu 2"/>
          <p:cNvSpPr>
            <a:spLocks noGrp="1"/>
          </p:cNvSpPr>
          <p:nvPr>
            <p:ph idx="1"/>
          </p:nvPr>
        </p:nvSpPr>
        <p:spPr>
          <a:xfrm>
            <a:off x="362374" y="1479869"/>
            <a:ext cx="8596668" cy="3880773"/>
          </a:xfrm>
        </p:spPr>
        <p:txBody>
          <a:bodyPr/>
          <a:lstStyle/>
          <a:p>
            <a:pPr marL="0" indent="0">
              <a:buNone/>
            </a:pPr>
            <a:r>
              <a:rPr lang="tr-TR" sz="2800" dirty="0"/>
              <a:t>Özdeyişlerin atasözlerinden farkı söyleyeninin ya da yazanının </a:t>
            </a:r>
            <a:r>
              <a:rPr lang="tr-TR" sz="2800" b="1" dirty="0"/>
              <a:t>belli olmasıdır.</a:t>
            </a:r>
            <a:r>
              <a:rPr lang="tr-TR" sz="2800" dirty="0"/>
              <a:t> Özdeyişlerin söyleyeni / yazanı bellidir; atasözleri ise anonimdir, söyleyeni belli değildir. </a:t>
            </a:r>
          </a:p>
          <a:p>
            <a:pPr marL="0" indent="0">
              <a:buNone/>
            </a:pPr>
            <a:r>
              <a:rPr lang="tr-TR" sz="2800" dirty="0"/>
              <a:t>Özdeyişler de tıpkı atasözleri gibi yaşanan olaylardan, gözlemlerden ve deneyimlerden çıkarılan sonuçlara, derslere dayanır.</a:t>
            </a:r>
            <a:br>
              <a:rPr lang="tr-TR" dirty="0"/>
            </a:br>
            <a:endParaRPr lang="tr-TR" dirty="0"/>
          </a:p>
        </p:txBody>
      </p:sp>
    </p:spTree>
    <p:extLst>
      <p:ext uri="{BB962C8B-B14F-4D97-AF65-F5344CB8AC3E}">
        <p14:creationId xmlns:p14="http://schemas.microsoft.com/office/powerpoint/2010/main" val="42197419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30294" y="98109"/>
            <a:ext cx="9076266" cy="6688771"/>
          </a:xfrm>
        </p:spPr>
        <p:txBody>
          <a:bodyPr numCol="2">
            <a:noAutofit/>
          </a:bodyPr>
          <a:lstStyle/>
          <a:p>
            <a:pPr lvl="0"/>
            <a:r>
              <a:rPr lang="tr-TR" sz="2000" b="1" dirty="0"/>
              <a:t>Armut ……………… ağzıma ………………… </a:t>
            </a:r>
          </a:p>
          <a:p>
            <a:pPr lvl="0"/>
            <a:r>
              <a:rPr lang="tr-TR" sz="2000" b="1" dirty="0"/>
              <a:t>Bir koltuğa iki …………………… sığmaz.                          </a:t>
            </a:r>
            <a:endParaRPr lang="tr-TR" sz="2000" dirty="0"/>
          </a:p>
          <a:p>
            <a:pPr lvl="0"/>
            <a:r>
              <a:rPr lang="tr-TR" sz="2000" b="1" dirty="0"/>
              <a:t>Gülme …………………… gelir başına.</a:t>
            </a:r>
            <a:endParaRPr lang="tr-TR" sz="2000" dirty="0"/>
          </a:p>
          <a:p>
            <a:pPr lvl="0"/>
            <a:r>
              <a:rPr lang="tr-TR" sz="2000" b="1" dirty="0"/>
              <a:t>Sağlam ………………… sağlam …………… bulunur.           </a:t>
            </a:r>
            <a:endParaRPr lang="tr-TR" sz="2000" dirty="0"/>
          </a:p>
          <a:p>
            <a:pPr lvl="0"/>
            <a:r>
              <a:rPr lang="tr-TR" sz="2000" b="1" dirty="0"/>
              <a:t>Yalancının ……………… yatsıya kadar yanar.</a:t>
            </a:r>
            <a:endParaRPr lang="tr-TR" sz="2000" dirty="0"/>
          </a:p>
          <a:p>
            <a:pPr lvl="0"/>
            <a:r>
              <a:rPr lang="tr-TR" sz="2000" b="1" dirty="0"/>
              <a:t>Ayağını ………………………… göre  uzat.</a:t>
            </a:r>
            <a:endParaRPr lang="tr-TR" sz="2000" dirty="0"/>
          </a:p>
          <a:p>
            <a:pPr lvl="0"/>
            <a:r>
              <a:rPr lang="tr-TR" sz="2000" b="1" dirty="0"/>
              <a:t>Tatlı dil …………………… deliğinden çıkarır.</a:t>
            </a:r>
            <a:r>
              <a:rPr lang="tr-TR" sz="2000" dirty="0"/>
              <a:t> </a:t>
            </a:r>
            <a:r>
              <a:rPr lang="tr-TR" sz="2000" b="1" dirty="0"/>
              <a:t>Evdeki hesap …………………. uymaz.</a:t>
            </a:r>
            <a:endParaRPr lang="tr-TR" sz="2000" dirty="0"/>
          </a:p>
          <a:p>
            <a:pPr lvl="0"/>
            <a:r>
              <a:rPr lang="tr-TR" sz="2000" b="1" dirty="0"/>
              <a:t>Erken öten horozun ……………… kesilir. </a:t>
            </a:r>
            <a:endParaRPr lang="tr-TR" sz="2000" dirty="0"/>
          </a:p>
          <a:p>
            <a:pPr lvl="0"/>
            <a:r>
              <a:rPr lang="tr-TR" sz="2000" b="1" dirty="0"/>
              <a:t>Laf ile …………….. gemisi yürümez.</a:t>
            </a:r>
            <a:endParaRPr lang="tr-TR" sz="2000" dirty="0"/>
          </a:p>
          <a:p>
            <a:pPr lvl="0"/>
            <a:endParaRPr lang="tr-TR" sz="2000" b="1" dirty="0"/>
          </a:p>
          <a:p>
            <a:pPr lvl="0"/>
            <a:endParaRPr lang="tr-TR" sz="2000" b="1" dirty="0"/>
          </a:p>
          <a:p>
            <a:pPr lvl="0"/>
            <a:endParaRPr lang="tr-TR" sz="2000" b="1" dirty="0"/>
          </a:p>
          <a:p>
            <a:pPr marL="0" lvl="0" indent="0">
              <a:buNone/>
            </a:pPr>
            <a:r>
              <a:rPr lang="tr-TR" sz="2000" b="1" dirty="0"/>
              <a:t>Ne ……………… onu biçersin.</a:t>
            </a:r>
            <a:endParaRPr lang="tr-TR" sz="2000" dirty="0"/>
          </a:p>
          <a:p>
            <a:pPr lvl="0"/>
            <a:r>
              <a:rPr lang="tr-TR" sz="2000" b="1" dirty="0"/>
              <a:t>Su içene ………………… bile dokunmaz.</a:t>
            </a:r>
            <a:endParaRPr lang="tr-TR" sz="2000" dirty="0"/>
          </a:p>
          <a:p>
            <a:pPr lvl="0"/>
            <a:r>
              <a:rPr lang="tr-TR" sz="2000" b="1" dirty="0"/>
              <a:t>Doğru söyleyeni …………… köyden kovarlar.</a:t>
            </a:r>
          </a:p>
          <a:p>
            <a:pPr lvl="0"/>
            <a:r>
              <a:rPr lang="tr-TR" sz="2000" b="1" dirty="0"/>
              <a:t>Soğuğa ………………………… olmaz</a:t>
            </a:r>
            <a:endParaRPr lang="tr-TR" sz="2000" dirty="0"/>
          </a:p>
          <a:p>
            <a:pPr lvl="0"/>
            <a:r>
              <a:rPr lang="tr-TR" sz="2000" b="1" dirty="0"/>
              <a:t>Beş parmağın…………….bir olmaz.</a:t>
            </a:r>
            <a:endParaRPr lang="tr-TR" sz="2000" dirty="0"/>
          </a:p>
          <a:p>
            <a:pPr lvl="0"/>
            <a:r>
              <a:rPr lang="tr-TR" sz="2000" b="1" dirty="0"/>
              <a:t>Bakarsan……………olur, bakmazsan ……… olur.         </a:t>
            </a:r>
            <a:endParaRPr lang="tr-TR" sz="2000" dirty="0"/>
          </a:p>
          <a:p>
            <a:pPr lvl="0"/>
            <a:r>
              <a:rPr lang="tr-TR" sz="2000" b="1" dirty="0"/>
              <a:t>Sakla ………………… gelir ……………………   .</a:t>
            </a:r>
            <a:endParaRPr lang="tr-TR" sz="2000" dirty="0"/>
          </a:p>
          <a:p>
            <a:pPr lvl="0"/>
            <a:r>
              <a:rPr lang="tr-TR" sz="2000" b="1" dirty="0"/>
              <a:t>Damlaya ………………… göl olur.                                </a:t>
            </a:r>
            <a:endParaRPr lang="tr-TR" sz="2000" dirty="0"/>
          </a:p>
          <a:p>
            <a:pPr lvl="0"/>
            <a:r>
              <a:rPr lang="tr-TR" sz="2000" b="1" dirty="0"/>
              <a:t>Ağaç ………………… iken eğilir.</a:t>
            </a:r>
            <a:endParaRPr lang="tr-TR" sz="2000" dirty="0"/>
          </a:p>
          <a:p>
            <a:pPr lvl="0"/>
            <a:r>
              <a:rPr lang="tr-TR" sz="2000" b="1" dirty="0"/>
              <a:t>Ne ………………… onu biçersin.                                      </a:t>
            </a:r>
            <a:endParaRPr lang="tr-TR" sz="2000" dirty="0"/>
          </a:p>
          <a:p>
            <a:pPr lvl="0"/>
            <a:r>
              <a:rPr lang="tr-TR" sz="2000" b="1" dirty="0"/>
              <a:t>El ………………… üstündür.</a:t>
            </a:r>
            <a:endParaRPr lang="tr-TR" sz="2000" dirty="0"/>
          </a:p>
          <a:p>
            <a:pPr lvl="0"/>
            <a:endParaRPr lang="tr-TR" sz="2000" dirty="0"/>
          </a:p>
          <a:p>
            <a:pPr lvl="0"/>
            <a:endParaRPr lang="tr-TR" sz="2400" dirty="0"/>
          </a:p>
          <a:p>
            <a:endParaRPr lang="tr-TR" sz="2000" dirty="0"/>
          </a:p>
        </p:txBody>
      </p:sp>
    </p:spTree>
    <p:extLst>
      <p:ext uri="{BB962C8B-B14F-4D97-AF65-F5344CB8AC3E}">
        <p14:creationId xmlns:p14="http://schemas.microsoft.com/office/powerpoint/2010/main" val="31794286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1280" y="0"/>
            <a:ext cx="10810240" cy="6685281"/>
          </a:xfrm>
        </p:spPr>
        <p:txBody>
          <a:bodyPr numCol="2">
            <a:noAutofit/>
          </a:bodyPr>
          <a:lstStyle/>
          <a:p>
            <a:pPr marL="0" lvl="0" indent="0">
              <a:buNone/>
            </a:pPr>
            <a:r>
              <a:rPr lang="tr-TR" sz="1600" dirty="0"/>
              <a:t>     </a:t>
            </a:r>
            <a:r>
              <a:rPr lang="tr-TR" sz="2400" dirty="0"/>
              <a:t>Ağaç  ……………..eğilir.</a:t>
            </a:r>
          </a:p>
          <a:p>
            <a:pPr lvl="0"/>
            <a:r>
              <a:rPr lang="tr-TR" sz="2400" dirty="0"/>
              <a:t>Sakla samanı ……………… zamanı.</a:t>
            </a:r>
          </a:p>
          <a:p>
            <a:pPr lvl="0"/>
            <a:r>
              <a:rPr lang="tr-TR" sz="2400" dirty="0"/>
              <a:t>Bir kahvenin…………  yıl hatırası vardır.</a:t>
            </a:r>
          </a:p>
          <a:p>
            <a:pPr lvl="0"/>
            <a:r>
              <a:rPr lang="tr-TR" sz="2400" dirty="0"/>
              <a:t>Besle kargayı………………..gözünü.</a:t>
            </a:r>
          </a:p>
          <a:p>
            <a:pPr lvl="0"/>
            <a:r>
              <a:rPr lang="tr-TR" sz="2400" dirty="0"/>
              <a:t>Üzüm üzüme baka………..kararır.</a:t>
            </a:r>
          </a:p>
          <a:p>
            <a:pPr lvl="0"/>
            <a:r>
              <a:rPr lang="tr-TR" sz="2400" dirty="0"/>
              <a:t>Yaş kesen…………kesen.</a:t>
            </a:r>
          </a:p>
          <a:p>
            <a:pPr lvl="0"/>
            <a:r>
              <a:rPr lang="tr-TR" sz="2400" dirty="0"/>
              <a:t>Kalem kılıçtan …………………..</a:t>
            </a:r>
          </a:p>
          <a:p>
            <a:pPr lvl="0"/>
            <a:r>
              <a:rPr lang="tr-TR" sz="2400" dirty="0"/>
              <a:t>Damlaya damlaya ……….olur.</a:t>
            </a:r>
          </a:p>
          <a:p>
            <a:pPr lvl="0"/>
            <a:r>
              <a:rPr lang="tr-TR" sz="2400" dirty="0"/>
              <a:t>Gülü seven …………….katlanır.</a:t>
            </a:r>
          </a:p>
          <a:p>
            <a:pPr lvl="0"/>
            <a:r>
              <a:rPr lang="tr-TR" sz="2400" dirty="0"/>
              <a:t>Gülme ………………gelir başına.</a:t>
            </a:r>
          </a:p>
          <a:p>
            <a:pPr lvl="0"/>
            <a:r>
              <a:rPr lang="tr-TR" sz="2400" dirty="0"/>
              <a:t>Ne ekersen onu…………………..</a:t>
            </a:r>
          </a:p>
          <a:p>
            <a:pPr lvl="0"/>
            <a:r>
              <a:rPr lang="tr-TR" sz="2400" dirty="0"/>
              <a:t>Keskin …………………küpüne zarar.</a:t>
            </a:r>
          </a:p>
          <a:p>
            <a:pPr lvl="0"/>
            <a:r>
              <a:rPr lang="tr-TR" sz="2400" dirty="0"/>
              <a:t>Öfkeyle kalkan……………………oturur.</a:t>
            </a:r>
          </a:p>
          <a:p>
            <a:pPr lvl="0"/>
            <a:r>
              <a:rPr lang="tr-TR" sz="2400" dirty="0"/>
              <a:t>Bir elin ………var iki elin …………… var.</a:t>
            </a:r>
          </a:p>
          <a:p>
            <a:pPr lvl="0"/>
            <a:r>
              <a:rPr lang="tr-TR" sz="2400" dirty="0"/>
              <a:t>Kedi uzanamadığı ciğere …………dermiş.</a:t>
            </a:r>
          </a:p>
          <a:p>
            <a:pPr lvl="0"/>
            <a:r>
              <a:rPr lang="tr-TR" sz="2400" dirty="0"/>
              <a:t>……………yattığı yerden belli olur.</a:t>
            </a:r>
          </a:p>
          <a:p>
            <a:pPr lvl="0"/>
            <a:r>
              <a:rPr lang="tr-TR" sz="2400" dirty="0"/>
              <a:t>Bal tutan parmağını …………………….</a:t>
            </a:r>
          </a:p>
          <a:p>
            <a:pPr lvl="0"/>
            <a:r>
              <a:rPr lang="tr-TR" sz="2400" dirty="0"/>
              <a:t>Su testisi su…………………kırılır.</a:t>
            </a:r>
          </a:p>
          <a:p>
            <a:pPr lvl="0"/>
            <a:r>
              <a:rPr lang="tr-TR" sz="2400" dirty="0"/>
              <a:t>Yiğit ölür……kalır, at ölür ………… kalır</a:t>
            </a:r>
          </a:p>
          <a:p>
            <a:pPr lvl="0"/>
            <a:r>
              <a:rPr lang="tr-TR" sz="2400" dirty="0"/>
              <a:t>Davulun sesi uzaktan ……………gelir.</a:t>
            </a:r>
          </a:p>
          <a:p>
            <a:pPr lvl="0"/>
            <a:r>
              <a:rPr lang="tr-TR" sz="2400" dirty="0"/>
              <a:t>Görünen köy…………………istemez.</a:t>
            </a:r>
          </a:p>
          <a:p>
            <a:pPr marL="0" lvl="0" indent="0">
              <a:buNone/>
            </a:pPr>
            <a:endParaRPr lang="tr-TR" sz="2400" dirty="0"/>
          </a:p>
          <a:p>
            <a:endParaRPr lang="tr-TR" dirty="0"/>
          </a:p>
        </p:txBody>
      </p:sp>
    </p:spTree>
    <p:extLst>
      <p:ext uri="{BB962C8B-B14F-4D97-AF65-F5344CB8AC3E}">
        <p14:creationId xmlns:p14="http://schemas.microsoft.com/office/powerpoint/2010/main" val="42028146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B38AC99-A99A-8E6B-8B75-86E64C01AC6A}"/>
              </a:ext>
            </a:extLst>
          </p:cNvPr>
          <p:cNvSpPr>
            <a:spLocks noGrp="1"/>
          </p:cNvSpPr>
          <p:nvPr>
            <p:ph type="title"/>
          </p:nvPr>
        </p:nvSpPr>
        <p:spPr>
          <a:xfrm>
            <a:off x="1892180" y="230778"/>
            <a:ext cx="5645089" cy="677091"/>
          </a:xfrm>
        </p:spPr>
        <p:txBody>
          <a:bodyPr>
            <a:noAutofit/>
          </a:bodyPr>
          <a:lstStyle/>
          <a:p>
            <a:r>
              <a:rPr lang="tr-TR" sz="4000" b="1" dirty="0"/>
              <a:t>Kalıplaşmış İfadeler</a:t>
            </a:r>
            <a:br>
              <a:rPr lang="tr-TR" sz="4000" b="1" dirty="0"/>
            </a:br>
            <a:endParaRPr lang="tr-TR" sz="4000" b="1" dirty="0"/>
          </a:p>
        </p:txBody>
      </p:sp>
      <p:sp>
        <p:nvSpPr>
          <p:cNvPr id="3" name="İçerik Yer Tutucusu 2">
            <a:extLst>
              <a:ext uri="{FF2B5EF4-FFF2-40B4-BE49-F238E27FC236}">
                <a16:creationId xmlns:a16="http://schemas.microsoft.com/office/drawing/2014/main" id="{A176F091-B942-8832-D66E-6C7EB5CB3EB3}"/>
              </a:ext>
            </a:extLst>
          </p:cNvPr>
          <p:cNvSpPr>
            <a:spLocks noGrp="1"/>
          </p:cNvSpPr>
          <p:nvPr>
            <p:ph idx="1"/>
          </p:nvPr>
        </p:nvSpPr>
        <p:spPr>
          <a:xfrm>
            <a:off x="613953" y="1358538"/>
            <a:ext cx="8804365" cy="5719353"/>
          </a:xfrm>
        </p:spPr>
        <p:txBody>
          <a:bodyPr>
            <a:normAutofit/>
          </a:bodyPr>
          <a:lstStyle/>
          <a:p>
            <a:r>
              <a:rPr lang="tr-TR" sz="2400" dirty="0"/>
              <a:t>Yazılı veya sözlü iletişimimizde karşımızdakine bir şeyler anlatmak için kelime dağarcığımızdan seçtiğimiz kelimeleri kullanarak cümleler kurarız. Bunun dışında; kelimeleri önceden bir araya getirilmiş, hangi amaçla ve hangi durumlarda kullanılacağı belli olan cümleler de kullanırız. İşte bu cümlelere </a:t>
            </a:r>
            <a:r>
              <a:rPr lang="tr-TR" sz="2400" b="1" dirty="0"/>
              <a:t>kalıplaşmış ifadeler</a:t>
            </a:r>
            <a:r>
              <a:rPr lang="tr-TR" sz="2400" dirty="0"/>
              <a:t> denir.</a:t>
            </a:r>
          </a:p>
          <a:p>
            <a:r>
              <a:rPr lang="tr-TR" b="1" dirty="0"/>
              <a:t> &gt;  </a:t>
            </a:r>
            <a:r>
              <a:rPr lang="tr-TR" sz="2400" dirty="0"/>
              <a:t>Kalıp cümlelerin söz dizimi tıpkı deyimler ve atasözleri gibi zaman içerisinde belli bir biçime girmiştir. Ancak kalıplaşmış cümleler deyim ve atasözü özelliği taşımazlar.</a:t>
            </a:r>
          </a:p>
          <a:p>
            <a:r>
              <a:rPr lang="tr-TR" sz="2400" dirty="0"/>
              <a:t>Örneğin; “Ne günlere kaldık!” cümlesi bir atasözü veya deyim değildir, ancak tıpkı atasözü ve deyimler gibi </a:t>
            </a:r>
            <a:r>
              <a:rPr lang="tr-TR" sz="2400" b="1" dirty="0"/>
              <a:t>kalıplaşmıştır</a:t>
            </a:r>
            <a:r>
              <a:rPr lang="tr-TR" sz="2400" dirty="0"/>
              <a:t>.</a:t>
            </a:r>
          </a:p>
        </p:txBody>
      </p:sp>
    </p:spTree>
    <p:extLst>
      <p:ext uri="{BB962C8B-B14F-4D97-AF65-F5344CB8AC3E}">
        <p14:creationId xmlns:p14="http://schemas.microsoft.com/office/powerpoint/2010/main" val="9748535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E83210E-AD48-F183-E5AD-4AB127BD2D87}"/>
              </a:ext>
            </a:extLst>
          </p:cNvPr>
          <p:cNvSpPr>
            <a:spLocks noGrp="1"/>
          </p:cNvSpPr>
          <p:nvPr>
            <p:ph idx="1"/>
          </p:nvPr>
        </p:nvSpPr>
        <p:spPr>
          <a:xfrm>
            <a:off x="677334" y="228601"/>
            <a:ext cx="8596668" cy="5812762"/>
          </a:xfrm>
        </p:spPr>
        <p:txBody>
          <a:bodyPr>
            <a:normAutofit/>
          </a:bodyPr>
          <a:lstStyle/>
          <a:p>
            <a:r>
              <a:rPr lang="tr-TR" sz="3200" dirty="0"/>
              <a:t>Günlük hayatta sıklıkla kullanırız.</a:t>
            </a:r>
          </a:p>
          <a:p>
            <a:pPr marL="0" indent="0">
              <a:buNone/>
            </a:pPr>
            <a:r>
              <a:rPr lang="tr-TR" sz="3200" b="1" i="0" dirty="0">
                <a:solidFill>
                  <a:srgbClr val="FFFFFF"/>
                </a:solidFill>
                <a:effectLst/>
                <a:latin typeface="Baloo 2"/>
              </a:rPr>
              <a:t> </a:t>
            </a:r>
          </a:p>
          <a:p>
            <a:pPr marL="0" indent="0">
              <a:buNone/>
            </a:pPr>
            <a:r>
              <a:rPr lang="tr-TR" sz="3200" b="1" i="0" dirty="0">
                <a:solidFill>
                  <a:srgbClr val="171717"/>
                </a:solidFill>
                <a:effectLst/>
                <a:latin typeface="Baloo 2"/>
              </a:rPr>
              <a:t> </a:t>
            </a:r>
            <a:r>
              <a:rPr lang="tr-TR" sz="3200" b="0" i="0" dirty="0">
                <a:solidFill>
                  <a:srgbClr val="171717"/>
                </a:solidFill>
                <a:effectLst/>
                <a:latin typeface="Baloo 2"/>
              </a:rPr>
              <a:t>Kalıp cümleler bir milletin ortak geçmişinden, geleneklerinden, inanışlarından doğar. Ölüm, doğum, düğün, bayramlaşma, selamlaşma gibi durumlarda kullanılan sayısız kalıp cümle vardır. Bu cümleler </a:t>
            </a:r>
            <a:r>
              <a:rPr lang="tr-TR" sz="3200" b="1" i="0" dirty="0">
                <a:solidFill>
                  <a:srgbClr val="171717"/>
                </a:solidFill>
                <a:effectLst/>
                <a:latin typeface="Baloo 2"/>
              </a:rPr>
              <a:t>o toplumdaki herkes tarafından aynı şekilde kullanıldığı ve algılandığı için</a:t>
            </a:r>
            <a:r>
              <a:rPr lang="tr-TR" sz="3200" b="0" i="0" dirty="0">
                <a:solidFill>
                  <a:srgbClr val="171717"/>
                </a:solidFill>
                <a:effectLst/>
                <a:latin typeface="Baloo 2"/>
              </a:rPr>
              <a:t> </a:t>
            </a:r>
            <a:r>
              <a:rPr lang="tr-TR" sz="3200" b="1" i="0" dirty="0">
                <a:solidFill>
                  <a:srgbClr val="171717"/>
                </a:solidFill>
                <a:effectLst/>
                <a:latin typeface="Baloo 2"/>
              </a:rPr>
              <a:t>kalıplaşmış kabul edilir.</a:t>
            </a:r>
            <a:endParaRPr lang="tr-TR" sz="3200" b="1" dirty="0"/>
          </a:p>
        </p:txBody>
      </p:sp>
    </p:spTree>
    <p:extLst>
      <p:ext uri="{BB962C8B-B14F-4D97-AF65-F5344CB8AC3E}">
        <p14:creationId xmlns:p14="http://schemas.microsoft.com/office/powerpoint/2010/main" val="273273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74FFC41-943A-3CD9-EC0D-7202722F1A86}"/>
              </a:ext>
            </a:extLst>
          </p:cNvPr>
          <p:cNvSpPr>
            <a:spLocks noGrp="1"/>
          </p:cNvSpPr>
          <p:nvPr>
            <p:ph idx="1"/>
          </p:nvPr>
        </p:nvSpPr>
        <p:spPr>
          <a:xfrm>
            <a:off x="790303" y="169817"/>
            <a:ext cx="8496762" cy="5479660"/>
          </a:xfrm>
        </p:spPr>
        <p:txBody>
          <a:bodyPr>
            <a:noAutofit/>
          </a:bodyPr>
          <a:lstStyle/>
          <a:p>
            <a:pPr marL="0" indent="0">
              <a:buNone/>
            </a:pPr>
            <a:r>
              <a:rPr lang="tr-TR" sz="2400" dirty="0"/>
              <a:t>Örnek(</a:t>
            </a:r>
            <a:r>
              <a:rPr lang="tr-TR" sz="2400" dirty="0" err="1"/>
              <a:t>ler</a:t>
            </a:r>
            <a:r>
              <a:rPr lang="tr-TR" sz="2400" dirty="0"/>
              <a:t>)</a:t>
            </a:r>
          </a:p>
          <a:p>
            <a:pPr marL="0" indent="0">
              <a:buNone/>
            </a:pPr>
            <a:r>
              <a:rPr lang="tr-TR" sz="2400" dirty="0"/>
              <a:t>» – </a:t>
            </a:r>
            <a:r>
              <a:rPr lang="tr-TR" sz="2400" dirty="0" err="1"/>
              <a:t>Happpşuuuuu</a:t>
            </a:r>
            <a:r>
              <a:rPr lang="tr-TR" sz="2400" dirty="0"/>
              <a:t>!</a:t>
            </a:r>
          </a:p>
          <a:p>
            <a:pPr marL="0" indent="0">
              <a:buNone/>
            </a:pPr>
            <a:r>
              <a:rPr lang="tr-TR" sz="2400" dirty="0"/>
              <a:t>– Çok yaşa</a:t>
            </a:r>
          </a:p>
          <a:p>
            <a:pPr marL="0" indent="0">
              <a:buNone/>
            </a:pPr>
            <a:r>
              <a:rPr lang="tr-TR" sz="2400" dirty="0"/>
              <a:t>– </a:t>
            </a:r>
            <a:r>
              <a:rPr lang="tr-TR" sz="2400" b="1" dirty="0"/>
              <a:t>Sen de gör</a:t>
            </a:r>
          </a:p>
          <a:p>
            <a:pPr marL="0" indent="0">
              <a:buNone/>
            </a:pPr>
            <a:r>
              <a:rPr lang="tr-TR" sz="2400" dirty="0"/>
              <a:t>» </a:t>
            </a:r>
            <a:r>
              <a:rPr lang="tr-TR" sz="2400" b="1" dirty="0"/>
              <a:t>Kolay gelsin. </a:t>
            </a:r>
            <a:r>
              <a:rPr lang="tr-TR" sz="2400" dirty="0"/>
              <a:t>(Çalışan birini gördüğümüzde)</a:t>
            </a:r>
          </a:p>
          <a:p>
            <a:pPr marL="0" indent="0">
              <a:buNone/>
            </a:pPr>
            <a:r>
              <a:rPr lang="tr-TR" sz="2400" dirty="0"/>
              <a:t>» </a:t>
            </a:r>
            <a:r>
              <a:rPr lang="tr-TR" sz="2400" b="1" dirty="0"/>
              <a:t>Eline sağlık. </a:t>
            </a:r>
            <a:r>
              <a:rPr lang="tr-TR" sz="2400" dirty="0"/>
              <a:t>(Yediğimiz yemeği yapan kişiye)</a:t>
            </a:r>
          </a:p>
          <a:p>
            <a:pPr marL="0" indent="0">
              <a:buNone/>
            </a:pPr>
            <a:r>
              <a:rPr lang="tr-TR" sz="2400" dirty="0"/>
              <a:t>» </a:t>
            </a:r>
            <a:r>
              <a:rPr lang="tr-TR" sz="2400" b="1" dirty="0"/>
              <a:t>Sıhhatler olsun. </a:t>
            </a:r>
            <a:r>
              <a:rPr lang="tr-TR" sz="2400" dirty="0"/>
              <a:t>(Tıraş olan veya banyo yapan birine)</a:t>
            </a:r>
          </a:p>
          <a:p>
            <a:pPr marL="0" indent="0">
              <a:buNone/>
            </a:pPr>
            <a:r>
              <a:rPr lang="tr-TR" sz="2400" dirty="0"/>
              <a:t>» </a:t>
            </a:r>
            <a:r>
              <a:rPr lang="tr-TR" sz="2400" b="1" dirty="0"/>
              <a:t>Başın sağ olsun</a:t>
            </a:r>
            <a:r>
              <a:rPr lang="tr-TR" sz="2400" dirty="0"/>
              <a:t>. (Yakını vefat eden birine)</a:t>
            </a:r>
          </a:p>
          <a:p>
            <a:pPr marL="0" indent="0">
              <a:buNone/>
            </a:pPr>
            <a:r>
              <a:rPr lang="tr-TR" sz="2400" dirty="0"/>
              <a:t>» </a:t>
            </a:r>
            <a:r>
              <a:rPr lang="tr-TR" sz="2400" b="1" dirty="0"/>
              <a:t>Geçmiş olsun</a:t>
            </a:r>
            <a:r>
              <a:rPr lang="tr-TR" sz="2400" dirty="0"/>
              <a:t>, Allah şifa versin (Hasta olan birine)</a:t>
            </a:r>
          </a:p>
          <a:p>
            <a:pPr marL="0" indent="0">
              <a:buNone/>
            </a:pPr>
            <a:r>
              <a:rPr lang="tr-TR" sz="2400" dirty="0"/>
              <a:t>» </a:t>
            </a:r>
            <a:r>
              <a:rPr lang="tr-TR" sz="2400" b="1" dirty="0"/>
              <a:t>Afiyet olsun. </a:t>
            </a:r>
            <a:r>
              <a:rPr lang="tr-TR" sz="2400" dirty="0"/>
              <a:t>(Yemek yiyen birine)</a:t>
            </a:r>
          </a:p>
          <a:p>
            <a:pPr marL="0" indent="0">
              <a:buNone/>
            </a:pPr>
            <a:endParaRPr lang="tr-TR" sz="2400" dirty="0"/>
          </a:p>
          <a:p>
            <a:pPr marL="0" indent="0">
              <a:buNone/>
            </a:pPr>
            <a:r>
              <a:rPr lang="tr-TR" sz="2400" dirty="0"/>
              <a:t>» O tabak bitecek! (Yemeğini bitirmeyen çocuğa)</a:t>
            </a:r>
          </a:p>
          <a:p>
            <a:pPr marL="0" indent="0">
              <a:buNone/>
            </a:pPr>
            <a:r>
              <a:rPr lang="tr-TR" sz="2400" dirty="0"/>
              <a:t>» Nereye bıraktıysan oradadır! (Bir eşyasını kaybeden birine)</a:t>
            </a:r>
          </a:p>
        </p:txBody>
      </p:sp>
    </p:spTree>
    <p:extLst>
      <p:ext uri="{BB962C8B-B14F-4D97-AF65-F5344CB8AC3E}">
        <p14:creationId xmlns:p14="http://schemas.microsoft.com/office/powerpoint/2010/main" val="1144612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AECABA4-8C3D-5FD0-95D6-2B8EE62434B7}"/>
              </a:ext>
            </a:extLst>
          </p:cNvPr>
          <p:cNvSpPr txBox="1"/>
          <p:nvPr/>
        </p:nvSpPr>
        <p:spPr>
          <a:xfrm>
            <a:off x="1143000" y="6307855"/>
            <a:ext cx="7125788" cy="461665"/>
          </a:xfrm>
          <a:prstGeom prst="rect">
            <a:avLst/>
          </a:prstGeom>
          <a:noFill/>
        </p:spPr>
        <p:txBody>
          <a:bodyPr wrap="square">
            <a:spAutoFit/>
          </a:bodyPr>
          <a:lstStyle/>
          <a:p>
            <a:r>
              <a:rPr lang="tr-TR" sz="2400" dirty="0">
                <a:hlinkClick r:id="rId2">
                  <a:extLst>
                    <a:ext uri="{A12FA001-AC4F-418D-AE19-62706E023703}">
                      <ahyp:hlinkClr xmlns:ahyp="http://schemas.microsoft.com/office/drawing/2018/hyperlinkcolor" val="tx"/>
                    </a:ext>
                  </a:extLst>
                </a:hlinkClick>
              </a:rPr>
              <a:t>https://www.youtube.com/watch?v=SBMOfAg--aI</a:t>
            </a:r>
            <a:endParaRPr lang="tr-TR" sz="2400" dirty="0"/>
          </a:p>
        </p:txBody>
      </p:sp>
      <p:sp>
        <p:nvSpPr>
          <p:cNvPr id="7" name="Metin kutusu 6">
            <a:extLst>
              <a:ext uri="{FF2B5EF4-FFF2-40B4-BE49-F238E27FC236}">
                <a16:creationId xmlns:a16="http://schemas.microsoft.com/office/drawing/2014/main" id="{B0FE8123-517E-7C5E-5FA7-6407E7DE14FA}"/>
              </a:ext>
            </a:extLst>
          </p:cNvPr>
          <p:cNvSpPr txBox="1"/>
          <p:nvPr/>
        </p:nvSpPr>
        <p:spPr>
          <a:xfrm>
            <a:off x="1031965" y="638014"/>
            <a:ext cx="8510451" cy="5070619"/>
          </a:xfrm>
          <a:prstGeom prst="rect">
            <a:avLst/>
          </a:prstGeom>
          <a:noFill/>
        </p:spPr>
        <p:txBody>
          <a:bodyPr wrap="square">
            <a:spAutoFit/>
          </a:bodyPr>
          <a:lstStyle/>
          <a:p>
            <a:pPr>
              <a:spcBef>
                <a:spcPts val="900"/>
              </a:spcBef>
              <a:spcAft>
                <a:spcPts val="1200"/>
              </a:spcAft>
              <a:buNone/>
            </a:pPr>
            <a:r>
              <a:rPr lang="tr-TR" sz="2400" b="1" u="none" strike="noStrike" dirty="0">
                <a:effectLst/>
                <a:latin typeface="Google Sans"/>
              </a:rPr>
              <a:t>Örnek Kalıplaşmış Sözler Etkinliği:</a:t>
            </a:r>
            <a:endParaRPr lang="tr-TR" sz="2400" b="0" u="none" strike="noStrike" dirty="0">
              <a:effectLst/>
              <a:latin typeface="Google Sans"/>
            </a:endParaRPr>
          </a:p>
          <a:p>
            <a:pPr>
              <a:spcBef>
                <a:spcPts val="900"/>
              </a:spcBef>
              <a:spcAft>
                <a:spcPts val="900"/>
              </a:spcAft>
              <a:buFont typeface="Arial" panose="020B0604020202020204" pitchFamily="34" charset="0"/>
              <a:buChar char="•"/>
            </a:pPr>
            <a:r>
              <a:rPr lang="tr-TR" sz="2400" b="1" u="none" strike="noStrike" dirty="0">
                <a:effectLst/>
                <a:latin typeface="Google Sans"/>
              </a:rPr>
              <a:t>Özür dilerim:</a:t>
            </a:r>
            <a:r>
              <a:rPr lang="tr-TR" sz="2400" b="0" u="none" strike="noStrike" dirty="0">
                <a:effectLst/>
                <a:latin typeface="Google Sans"/>
              </a:rPr>
              <a:t> Hata yapıldığında söylenir.</a:t>
            </a:r>
          </a:p>
          <a:p>
            <a:pPr>
              <a:spcBef>
                <a:spcPts val="900"/>
              </a:spcBef>
              <a:spcAft>
                <a:spcPts val="900"/>
              </a:spcAft>
              <a:buFont typeface="Arial" panose="020B0604020202020204" pitchFamily="34" charset="0"/>
              <a:buChar char="•"/>
            </a:pPr>
            <a:r>
              <a:rPr lang="tr-TR" sz="2400" b="1" u="none" strike="noStrike" dirty="0">
                <a:effectLst/>
                <a:latin typeface="Google Sans"/>
              </a:rPr>
              <a:t>Afiyet olsun:</a:t>
            </a:r>
            <a:r>
              <a:rPr lang="tr-TR" sz="2400" b="0" u="none" strike="noStrike" dirty="0">
                <a:effectLst/>
                <a:latin typeface="Google Sans"/>
              </a:rPr>
              <a:t> Yemek yiyen kişiye söylenir.</a:t>
            </a:r>
          </a:p>
          <a:p>
            <a:pPr>
              <a:spcBef>
                <a:spcPts val="900"/>
              </a:spcBef>
              <a:spcAft>
                <a:spcPts val="900"/>
              </a:spcAft>
              <a:buFont typeface="Arial" panose="020B0604020202020204" pitchFamily="34" charset="0"/>
              <a:buChar char="•"/>
            </a:pPr>
            <a:r>
              <a:rPr lang="tr-TR" sz="2400" b="1" u="none" strike="noStrike" dirty="0">
                <a:effectLst/>
                <a:latin typeface="Google Sans"/>
              </a:rPr>
              <a:t>Sıhhatler olsun:</a:t>
            </a:r>
            <a:r>
              <a:rPr lang="tr-TR" sz="2400" b="0" u="none" strike="noStrike" dirty="0">
                <a:effectLst/>
                <a:latin typeface="Google Sans"/>
              </a:rPr>
              <a:t> Banyo yapan veya tıraş olan kişiye söylenir.</a:t>
            </a:r>
          </a:p>
          <a:p>
            <a:pPr>
              <a:spcBef>
                <a:spcPts val="900"/>
              </a:spcBef>
              <a:spcAft>
                <a:spcPts val="900"/>
              </a:spcAft>
              <a:buFont typeface="Arial" panose="020B0604020202020204" pitchFamily="34" charset="0"/>
              <a:buChar char="•"/>
            </a:pPr>
            <a:r>
              <a:rPr lang="tr-TR" sz="2400" b="1" u="none" strike="noStrike" dirty="0">
                <a:effectLst/>
                <a:latin typeface="Google Sans"/>
              </a:rPr>
              <a:t>Nice seneler:</a:t>
            </a:r>
            <a:r>
              <a:rPr lang="tr-TR" sz="2400" b="0" u="none" strike="noStrike" dirty="0">
                <a:effectLst/>
                <a:latin typeface="Google Sans"/>
              </a:rPr>
              <a:t> Doğum günü veya yılbaşında söylenir.</a:t>
            </a:r>
          </a:p>
          <a:p>
            <a:pPr>
              <a:spcBef>
                <a:spcPts val="900"/>
              </a:spcBef>
              <a:spcAft>
                <a:spcPts val="900"/>
              </a:spcAft>
              <a:buFont typeface="Arial" panose="020B0604020202020204" pitchFamily="34" charset="0"/>
              <a:buChar char="•"/>
            </a:pPr>
            <a:r>
              <a:rPr lang="tr-TR" sz="2400" b="1" u="none" strike="noStrike" dirty="0">
                <a:effectLst/>
                <a:latin typeface="Google Sans"/>
              </a:rPr>
              <a:t>Laf aramızda:</a:t>
            </a:r>
            <a:r>
              <a:rPr lang="tr-TR" sz="2400" b="0" u="none" strike="noStrike" dirty="0">
                <a:effectLst/>
                <a:latin typeface="Google Sans"/>
              </a:rPr>
              <a:t> Sır saklarken veya özel bir bilgiyi paylaşırken söylenir.</a:t>
            </a:r>
          </a:p>
          <a:p>
            <a:pPr>
              <a:spcBef>
                <a:spcPts val="900"/>
              </a:spcBef>
              <a:spcAft>
                <a:spcPts val="900"/>
              </a:spcAft>
              <a:buFont typeface="Arial" panose="020B0604020202020204" pitchFamily="34" charset="0"/>
              <a:buChar char="•"/>
            </a:pPr>
            <a:r>
              <a:rPr lang="tr-TR" sz="2400" b="1" u="none" strike="noStrike" dirty="0">
                <a:effectLst/>
                <a:latin typeface="Google Sans"/>
              </a:rPr>
              <a:t>Eline sağlık:</a:t>
            </a:r>
            <a:r>
              <a:rPr lang="tr-TR" sz="2400" b="0" u="none" strike="noStrike" dirty="0">
                <a:effectLst/>
                <a:latin typeface="Google Sans"/>
              </a:rPr>
              <a:t> Yemek yapan veya bir işi bitirene söylenir.</a:t>
            </a:r>
          </a:p>
          <a:p>
            <a:pPr>
              <a:spcBef>
                <a:spcPts val="900"/>
              </a:spcBef>
              <a:spcAft>
                <a:spcPts val="900"/>
              </a:spcAft>
              <a:buFont typeface="Arial" panose="020B0604020202020204" pitchFamily="34" charset="0"/>
              <a:buChar char="•"/>
            </a:pPr>
            <a:r>
              <a:rPr lang="tr-TR" sz="2400" b="1" u="none" strike="noStrike" dirty="0">
                <a:effectLst/>
                <a:latin typeface="Google Sans"/>
              </a:rPr>
              <a:t>Yok canım:</a:t>
            </a:r>
            <a:r>
              <a:rPr lang="tr-TR" sz="2400" b="0" u="none" strike="noStrike" dirty="0">
                <a:effectLst/>
                <a:latin typeface="Google Sans"/>
              </a:rPr>
              <a:t> Şaşkınlık veya inanmama durumunda söylenir. [</a:t>
            </a:r>
            <a:r>
              <a:rPr lang="tr-TR" sz="2400" b="0" u="none" strike="noStrike" dirty="0">
                <a:effectLst/>
                <a:latin typeface="Google Sans"/>
                <a:hlinkClick r:id="rId3"/>
              </a:rPr>
              <a:t>1</a:t>
            </a:r>
            <a:r>
              <a:rPr lang="tr-TR" sz="2400" b="0" u="none" strike="noStrike" dirty="0">
                <a:effectLst/>
                <a:latin typeface="Google Sans"/>
              </a:rPr>
              <a:t>]</a:t>
            </a:r>
          </a:p>
        </p:txBody>
      </p:sp>
    </p:spTree>
    <p:extLst>
      <p:ext uri="{BB962C8B-B14F-4D97-AF65-F5344CB8AC3E}">
        <p14:creationId xmlns:p14="http://schemas.microsoft.com/office/powerpoint/2010/main" val="19365170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B540C4B-460A-DDE0-C325-E8AD7793D057}"/>
              </a:ext>
            </a:extLst>
          </p:cNvPr>
          <p:cNvSpPr>
            <a:spLocks noGrp="1"/>
          </p:cNvSpPr>
          <p:nvPr>
            <p:ph idx="1"/>
          </p:nvPr>
        </p:nvSpPr>
        <p:spPr>
          <a:xfrm>
            <a:off x="598957" y="849086"/>
            <a:ext cx="8596668" cy="5251268"/>
          </a:xfrm>
        </p:spPr>
        <p:txBody>
          <a:bodyPr/>
          <a:lstStyle/>
          <a:p>
            <a:endParaRPr lang="tr-TR" dirty="0"/>
          </a:p>
        </p:txBody>
      </p:sp>
    </p:spTree>
    <p:extLst>
      <p:ext uri="{BB962C8B-B14F-4D97-AF65-F5344CB8AC3E}">
        <p14:creationId xmlns:p14="http://schemas.microsoft.com/office/powerpoint/2010/main" val="1831404142"/>
      </p:ext>
    </p:extLst>
  </p:cSld>
  <p:clrMapOvr>
    <a:masterClrMapping/>
  </p:clrMapOvr>
</p:sld>
</file>

<file path=ppt/theme/theme1.xml><?xml version="1.0" encoding="utf-8"?>
<a:theme xmlns:a="http://schemas.openxmlformats.org/drawingml/2006/main" name="Kristal">
  <a:themeElements>
    <a:clrScheme name="Kristal">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Kristal">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ristal">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268</TotalTime>
  <Words>1502</Words>
  <Application>Microsoft Office PowerPoint</Application>
  <PresentationFormat>Geniş ekran</PresentationFormat>
  <Paragraphs>153</Paragraphs>
  <Slides>29</Slides>
  <Notes>1</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29</vt:i4>
      </vt:variant>
    </vt:vector>
  </HeadingPairs>
  <TitlesOfParts>
    <vt:vector size="37" baseType="lpstr">
      <vt:lpstr>-apple-system</vt:lpstr>
      <vt:lpstr>Arial</vt:lpstr>
      <vt:lpstr>Baloo 2</vt:lpstr>
      <vt:lpstr>Calibri</vt:lpstr>
      <vt:lpstr>Google Sans</vt:lpstr>
      <vt:lpstr>Trebuchet MS</vt:lpstr>
      <vt:lpstr>Wingdings 3</vt:lpstr>
      <vt:lpstr>Kristal</vt:lpstr>
      <vt:lpstr>DEYİM – ATASÖZÜ VE ÖZDEYİŞLER</vt:lpstr>
      <vt:lpstr>DEYİMLER </vt:lpstr>
      <vt:lpstr>Bir olayı, bir durumu, bir kavramı daha etkileyici anlatmak için en az iki sözcüğün bir araya gelmesiyle oluşan ve çoğu zaman gerçek anlamdan uzaklaşıp kendine özgü anlam kazanan kelime gruplarına deyim denir.</vt:lpstr>
      <vt:lpstr>Deyimlerin Özellikleri </vt:lpstr>
      <vt:lpstr>PowerPoint Sunusu</vt:lpstr>
      <vt:lpstr>PowerPoint Sunusu</vt:lpstr>
      <vt:lpstr>PowerPoint Sunusu</vt:lpstr>
      <vt:lpstr>PowerPoint Sunusu</vt:lpstr>
      <vt:lpstr>ATASÖZLERİ </vt:lpstr>
      <vt:lpstr>Uzun gözlem ve deneyimler sonucu oluşmuş, bilgi ve öğüt veren kalıplaşmış sözlere atasözü denir. </vt:lpstr>
      <vt:lpstr>Atasözlerinin Özellikleri  </vt:lpstr>
      <vt:lpstr>PowerPoint Sunusu</vt:lpstr>
      <vt:lpstr>PowerPoint Sunusu</vt:lpstr>
      <vt:lpstr>PowerPoint Sunusu</vt:lpstr>
      <vt:lpstr>ATASÖZLERİ VE DEYİMLERİ ARASINDAKİ BENZERLİKLER VE FARKLILIKLAR </vt:lpstr>
      <vt:lpstr>Atasözleri ve Deyimlerin Ortak Özellikleri: </vt:lpstr>
      <vt:lpstr>Atasözleri ile Deyimler Arasındaki Farklar: </vt:lpstr>
      <vt:lpstr>PowerPoint Sunusu</vt:lpstr>
      <vt:lpstr>PowerPoint Sunusu</vt:lpstr>
      <vt:lpstr>ÖZDEYİŞLER (VECİZELER) </vt:lpstr>
      <vt:lpstr>PowerPoint Sunusu</vt:lpstr>
      <vt:lpstr>Özdeyişler ile  Atasözleri Arasındaki Farklar: </vt:lpstr>
      <vt:lpstr>PowerPoint Sunusu</vt:lpstr>
      <vt:lpstr>PowerPoint Sunusu</vt:lpstr>
      <vt:lpstr>Kalıplaşmış İfadeler </vt:lpstr>
      <vt:lpstr>PowerPoint Sunusu</vt:lpstr>
      <vt:lpstr>PowerPoint Sunusu</vt:lpstr>
      <vt:lpstr>PowerPoint Sunusu</vt:lpstr>
      <vt:lpstr>PowerPoint Sunusu</vt:lpstr>
    </vt:vector>
  </TitlesOfParts>
  <Company>SilentAll Team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KAGAN</dc:creator>
  <cp:lastModifiedBy>coşkun ermiş</cp:lastModifiedBy>
  <cp:revision>18</cp:revision>
  <dcterms:created xsi:type="dcterms:W3CDTF">2020-05-09T11:48:10Z</dcterms:created>
  <dcterms:modified xsi:type="dcterms:W3CDTF">2026-05-03T16:48:38Z</dcterms:modified>
</cp:coreProperties>
</file>