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5"/>
  </p:notesMasterIdLst>
  <p:sldIdLst>
    <p:sldId id="258" r:id="rId2"/>
    <p:sldId id="268" r:id="rId3"/>
    <p:sldId id="270" r:id="rId4"/>
    <p:sldId id="257" r:id="rId5"/>
    <p:sldId id="272" r:id="rId6"/>
    <p:sldId id="259" r:id="rId7"/>
    <p:sldId id="273" r:id="rId8"/>
    <p:sldId id="260" r:id="rId9"/>
    <p:sldId id="274" r:id="rId10"/>
    <p:sldId id="261" r:id="rId11"/>
    <p:sldId id="275" r:id="rId12"/>
    <p:sldId id="262" r:id="rId13"/>
    <p:sldId id="276" r:id="rId14"/>
    <p:sldId id="263" r:id="rId15"/>
    <p:sldId id="277" r:id="rId16"/>
    <p:sldId id="264" r:id="rId17"/>
    <p:sldId id="403" r:id="rId18"/>
    <p:sldId id="265" r:id="rId19"/>
    <p:sldId id="278" r:id="rId20"/>
    <p:sldId id="266" r:id="rId21"/>
    <p:sldId id="279" r:id="rId22"/>
    <p:sldId id="267" r:id="rId23"/>
    <p:sldId id="280" r:id="rId24"/>
    <p:sldId id="269" r:id="rId25"/>
    <p:sldId id="283" r:id="rId26"/>
    <p:sldId id="281" r:id="rId27"/>
    <p:sldId id="285" r:id="rId28"/>
    <p:sldId id="284" r:id="rId29"/>
    <p:sldId id="287" r:id="rId30"/>
    <p:sldId id="288" r:id="rId31"/>
    <p:sldId id="290" r:id="rId32"/>
    <p:sldId id="291" r:id="rId33"/>
    <p:sldId id="292" r:id="rId34"/>
    <p:sldId id="293" r:id="rId35"/>
    <p:sldId id="295" r:id="rId36"/>
    <p:sldId id="294" r:id="rId37"/>
    <p:sldId id="297" r:id="rId38"/>
    <p:sldId id="299" r:id="rId39"/>
    <p:sldId id="379" r:id="rId40"/>
    <p:sldId id="300" r:id="rId41"/>
    <p:sldId id="380" r:id="rId42"/>
    <p:sldId id="301" r:id="rId43"/>
    <p:sldId id="381" r:id="rId44"/>
    <p:sldId id="302" r:id="rId45"/>
    <p:sldId id="382" r:id="rId46"/>
    <p:sldId id="303" r:id="rId47"/>
    <p:sldId id="383" r:id="rId48"/>
    <p:sldId id="305" r:id="rId49"/>
    <p:sldId id="384" r:id="rId50"/>
    <p:sldId id="404" r:id="rId51"/>
    <p:sldId id="385" r:id="rId52"/>
    <p:sldId id="307" r:id="rId53"/>
    <p:sldId id="386" r:id="rId54"/>
    <p:sldId id="308" r:id="rId55"/>
    <p:sldId id="387" r:id="rId56"/>
    <p:sldId id="309" r:id="rId57"/>
    <p:sldId id="388" r:id="rId58"/>
    <p:sldId id="310" r:id="rId59"/>
    <p:sldId id="389" r:id="rId60"/>
    <p:sldId id="311" r:id="rId61"/>
    <p:sldId id="390" r:id="rId62"/>
    <p:sldId id="312" r:id="rId63"/>
    <p:sldId id="391" r:id="rId64"/>
    <p:sldId id="313" r:id="rId65"/>
    <p:sldId id="392" r:id="rId66"/>
    <p:sldId id="314" r:id="rId67"/>
    <p:sldId id="393" r:id="rId68"/>
    <p:sldId id="315" r:id="rId69"/>
    <p:sldId id="394" r:id="rId70"/>
    <p:sldId id="316" r:id="rId71"/>
    <p:sldId id="396" r:id="rId72"/>
    <p:sldId id="395" r:id="rId73"/>
    <p:sldId id="397" r:id="rId74"/>
    <p:sldId id="317" r:id="rId75"/>
    <p:sldId id="398" r:id="rId76"/>
    <p:sldId id="318" r:id="rId77"/>
    <p:sldId id="399" r:id="rId78"/>
    <p:sldId id="319" r:id="rId79"/>
    <p:sldId id="400" r:id="rId80"/>
    <p:sldId id="320" r:id="rId81"/>
    <p:sldId id="401" r:id="rId82"/>
    <p:sldId id="321" r:id="rId83"/>
    <p:sldId id="402" r:id="rId8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74833D-AE49-4DB7-8DE3-188227744EAE}" type="datetimeFigureOut">
              <a:rPr lang="tr-TR" smtClean="0"/>
              <a:t>11.05.2020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3C17EA-5058-4749-BC7E-FB231445BEB3}" type="slidenum">
              <a:rPr lang="tr-TR" smtClean="0"/>
              <a:t>‹#›</a:t>
            </a:fld>
            <a:endParaRPr lang="tr-TR"/>
          </a:p>
        </p:txBody>
      </p:sp>
    </p:spTree>
    <p:extLst>
      <p:ext uri="{BB962C8B-B14F-4D97-AF65-F5344CB8AC3E}">
        <p14:creationId xmlns:p14="http://schemas.microsoft.com/office/powerpoint/2010/main" val="3408262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E8419048-3933-42D4-8C15-33AB7CA2D3B7}" type="datetime1">
              <a:rPr lang="tr-TR" smtClean="0"/>
              <a:t>11.05.2020</a:t>
            </a:fld>
            <a:endParaRPr lang="tr-TR"/>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tr-T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8E2782-714A-457D-880F-1327CD54CB10}" type="slidenum">
              <a:rPr lang="tr-TR" smtClean="0"/>
              <a:t>‹#›</a:t>
            </a:fld>
            <a:endParaRPr lang="tr-TR"/>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055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6AACD9C-E9D4-4AC2-AE55-36FE4ECDC104}" type="datetime1">
              <a:rPr lang="tr-TR" smtClean="0"/>
              <a:t>11.05.2020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A8E2782-714A-457D-880F-1327CD54CB10}" type="slidenum">
              <a:rPr lang="tr-TR" smtClean="0"/>
              <a:t>‹#›</a:t>
            </a:fld>
            <a:endParaRPr lang="tr-TR"/>
          </a:p>
        </p:txBody>
      </p:sp>
    </p:spTree>
    <p:extLst>
      <p:ext uri="{BB962C8B-B14F-4D97-AF65-F5344CB8AC3E}">
        <p14:creationId xmlns:p14="http://schemas.microsoft.com/office/powerpoint/2010/main" val="15345978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EBF73EBC-E050-4DB6-BE8F-D318721D9FAF}" type="datetime1">
              <a:rPr lang="tr-TR" smtClean="0"/>
              <a:t>11.05.2020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A8E2782-714A-457D-880F-1327CD54CB10}" type="slidenum">
              <a:rPr lang="tr-TR" smtClean="0"/>
              <a:t>‹#›</a:t>
            </a:fld>
            <a:endParaRPr lang="tr-T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169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89DE3E5E-8894-4B35-84CF-B89B5AA81679}" type="datetime1">
              <a:rPr lang="tr-TR" smtClean="0"/>
              <a:t>11.05.2020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A8E2782-714A-457D-880F-1327CD54CB10}" type="slidenum">
              <a:rPr lang="tr-TR" smtClean="0"/>
              <a:t>‹#›</a:t>
            </a:fld>
            <a:endParaRPr lang="tr-TR"/>
          </a:p>
        </p:txBody>
      </p:sp>
    </p:spTree>
    <p:extLst>
      <p:ext uri="{BB962C8B-B14F-4D97-AF65-F5344CB8AC3E}">
        <p14:creationId xmlns:p14="http://schemas.microsoft.com/office/powerpoint/2010/main" val="10740270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337F522-3895-49AC-9564-A868919C1A49}" type="datetime1">
              <a:rPr lang="tr-TR" smtClean="0"/>
              <a:t>11.05.2020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A8E2782-714A-457D-880F-1327CD54CB10}" type="slidenum">
              <a:rPr lang="tr-TR" smtClean="0"/>
              <a:t>‹#›</a:t>
            </a:fld>
            <a:endParaRPr lang="tr-TR"/>
          </a:p>
        </p:txBody>
      </p:sp>
    </p:spTree>
    <p:extLst>
      <p:ext uri="{BB962C8B-B14F-4D97-AF65-F5344CB8AC3E}">
        <p14:creationId xmlns:p14="http://schemas.microsoft.com/office/powerpoint/2010/main" val="3066527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FAD8CB0B-CF14-4637-B413-FB76D9537149}" type="datetime1">
              <a:rPr lang="tr-TR" smtClean="0"/>
              <a:t>11.05.2020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A8E2782-714A-457D-880F-1327CD54CB10}" type="slidenum">
              <a:rPr lang="tr-TR" smtClean="0"/>
              <a:t>‹#›</a:t>
            </a:fld>
            <a:endParaRPr lang="tr-TR"/>
          </a:p>
        </p:txBody>
      </p:sp>
    </p:spTree>
    <p:extLst>
      <p:ext uri="{BB962C8B-B14F-4D97-AF65-F5344CB8AC3E}">
        <p14:creationId xmlns:p14="http://schemas.microsoft.com/office/powerpoint/2010/main" val="2762567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89D2F2-2C62-4FFB-A981-FCDE212830DE}" type="datetime1">
              <a:rPr lang="tr-TR" smtClean="0"/>
              <a:t>11.05.2020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A8E2782-714A-457D-880F-1327CD54CB10}" type="slidenum">
              <a:rPr lang="tr-TR" smtClean="0"/>
              <a:t>‹#›</a:t>
            </a:fld>
            <a:endParaRPr lang="tr-TR"/>
          </a:p>
        </p:txBody>
      </p:sp>
    </p:spTree>
    <p:extLst>
      <p:ext uri="{BB962C8B-B14F-4D97-AF65-F5344CB8AC3E}">
        <p14:creationId xmlns:p14="http://schemas.microsoft.com/office/powerpoint/2010/main" val="3997881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tr-TR"/>
              <a:t>Asıl başlık stilini düzenlemek için tıklayın</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39851D2-7103-4D46-BFF4-C8EA23742318}" type="datetime1">
              <a:rPr lang="tr-TR" smtClean="0"/>
              <a:t>11.05.2020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A8E2782-714A-457D-880F-1327CD54CB10}" type="slidenum">
              <a:rPr lang="tr-TR" smtClean="0"/>
              <a:t>‹#›</a:t>
            </a:fld>
            <a:endParaRPr lang="tr-TR"/>
          </a:p>
        </p:txBody>
      </p:sp>
    </p:spTree>
    <p:extLst>
      <p:ext uri="{BB962C8B-B14F-4D97-AF65-F5344CB8AC3E}">
        <p14:creationId xmlns:p14="http://schemas.microsoft.com/office/powerpoint/2010/main" val="39354119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97EC87F2-6E42-4CBF-9AE0-41E2B15D8876}" type="datetime1">
              <a:rPr lang="tr-TR" smtClean="0"/>
              <a:t>11.05.2020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A8E2782-714A-457D-880F-1327CD54CB10}" type="slidenum">
              <a:rPr lang="tr-TR" smtClean="0"/>
              <a:t>‹#›</a:t>
            </a:fld>
            <a:endParaRPr lang="tr-TR"/>
          </a:p>
        </p:txBody>
      </p:sp>
    </p:spTree>
    <p:extLst>
      <p:ext uri="{BB962C8B-B14F-4D97-AF65-F5344CB8AC3E}">
        <p14:creationId xmlns:p14="http://schemas.microsoft.com/office/powerpoint/2010/main" val="279765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632077A3-8F69-4168-AA4E-AEA75E4DB5CB}" type="datetime1">
              <a:rPr lang="tr-TR" smtClean="0"/>
              <a:t>11.05.2020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A8E2782-714A-457D-880F-1327CD54CB10}" type="slidenum">
              <a:rPr lang="tr-TR" smtClean="0"/>
              <a:t>‹#›</a:t>
            </a:fld>
            <a:endParaRPr lang="tr-TR"/>
          </a:p>
        </p:txBody>
      </p:sp>
    </p:spTree>
    <p:extLst>
      <p:ext uri="{BB962C8B-B14F-4D97-AF65-F5344CB8AC3E}">
        <p14:creationId xmlns:p14="http://schemas.microsoft.com/office/powerpoint/2010/main" val="3491484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190BA47-0717-4CBE-B62A-7A28B810B365}" type="datetime1">
              <a:rPr lang="tr-TR" smtClean="0"/>
              <a:t>11.05.2020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A8E2782-714A-457D-880F-1327CD54CB10}" type="slidenum">
              <a:rPr lang="tr-TR" smtClean="0"/>
              <a:t>‹#›</a:t>
            </a:fld>
            <a:endParaRPr lang="tr-TR"/>
          </a:p>
        </p:txBody>
      </p:sp>
    </p:spTree>
    <p:extLst>
      <p:ext uri="{BB962C8B-B14F-4D97-AF65-F5344CB8AC3E}">
        <p14:creationId xmlns:p14="http://schemas.microsoft.com/office/powerpoint/2010/main" val="39822389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05639463-F3A1-4E6B-8B1A-FDC51AFB92F7}" type="datetime1">
              <a:rPr lang="tr-TR" smtClean="0"/>
              <a:t>11.05.2020</a:t>
            </a:fld>
            <a:endParaRPr lang="tr-T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tr-T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1A8E2782-714A-457D-880F-1327CD54CB10}" type="slidenum">
              <a:rPr lang="tr-TR" smtClean="0"/>
              <a:t>‹#›</a:t>
            </a:fld>
            <a:endParaRPr lang="tr-TR"/>
          </a:p>
        </p:txBody>
      </p:sp>
    </p:spTree>
    <p:extLst>
      <p:ext uri="{BB962C8B-B14F-4D97-AF65-F5344CB8AC3E}">
        <p14:creationId xmlns:p14="http://schemas.microsoft.com/office/powerpoint/2010/main" val="23065977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65D676-5EF5-4457-8789-8E99F8E11A89}"/>
              </a:ext>
            </a:extLst>
          </p:cNvPr>
          <p:cNvSpPr>
            <a:spLocks noGrp="1"/>
          </p:cNvSpPr>
          <p:nvPr>
            <p:ph type="ctrTitle"/>
          </p:nvPr>
        </p:nvSpPr>
        <p:spPr>
          <a:xfrm>
            <a:off x="1112520" y="737997"/>
            <a:ext cx="9966960" cy="2926080"/>
          </a:xfrm>
        </p:spPr>
        <p:txBody>
          <a:bodyPr/>
          <a:lstStyle/>
          <a:p>
            <a:r>
              <a:rPr lang="tr-TR" dirty="0"/>
              <a:t>METİN TÜRLERİ</a:t>
            </a:r>
            <a:br>
              <a:rPr lang="tr-TR" dirty="0"/>
            </a:br>
            <a:r>
              <a:rPr lang="tr-TR" dirty="0"/>
              <a:t>ÇIKMIŞ SORULAR</a:t>
            </a:r>
          </a:p>
        </p:txBody>
      </p:sp>
      <p:pic>
        <p:nvPicPr>
          <p:cNvPr id="4" name="Resim 3">
            <a:extLst>
              <a:ext uri="{FF2B5EF4-FFF2-40B4-BE49-F238E27FC236}">
                <a16:creationId xmlns:a16="http://schemas.microsoft.com/office/drawing/2014/main" id="{97EA1B5B-BC92-45D0-A1E5-C85AAF8378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6989" y="3702276"/>
            <a:ext cx="3814011" cy="2829996"/>
          </a:xfrm>
          <a:prstGeom prst="rect">
            <a:avLst/>
          </a:prstGeom>
        </p:spPr>
      </p:pic>
    </p:spTree>
    <p:extLst>
      <p:ext uri="{BB962C8B-B14F-4D97-AF65-F5344CB8AC3E}">
        <p14:creationId xmlns:p14="http://schemas.microsoft.com/office/powerpoint/2010/main" val="1342339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AC278D-3A6C-4AE9-B138-8797FA6C1B76}"/>
              </a:ext>
            </a:extLst>
          </p:cNvPr>
          <p:cNvSpPr>
            <a:spLocks noGrp="1"/>
          </p:cNvSpPr>
          <p:nvPr>
            <p:ph idx="1"/>
          </p:nvPr>
        </p:nvSpPr>
        <p:spPr>
          <a:xfrm>
            <a:off x="1143000" y="986589"/>
            <a:ext cx="9872871" cy="5109411"/>
          </a:xfrm>
        </p:spPr>
        <p:txBody>
          <a:bodyPr>
            <a:normAutofit fontScale="92500" lnSpcReduction="10000"/>
          </a:bodyPr>
          <a:lstStyle/>
          <a:p>
            <a:r>
              <a:rPr lang="tr-TR" sz="2000" b="1" dirty="0">
                <a:solidFill>
                  <a:srgbClr val="0070C0"/>
                </a:solidFill>
                <a:latin typeface="Times New Roman" panose="02020603050405020304" pitchFamily="18" charset="0"/>
                <a:ea typeface="+mj-ea"/>
                <a:cs typeface="Times New Roman" panose="02020603050405020304" pitchFamily="18" charset="0"/>
              </a:rPr>
              <a:t>1. </a:t>
            </a:r>
            <a:r>
              <a:rPr lang="tr-TR" sz="2000" dirty="0">
                <a:solidFill>
                  <a:prstClr val="black"/>
                </a:solidFill>
                <a:latin typeface="Times New Roman" panose="02020603050405020304" pitchFamily="18" charset="0"/>
                <a:ea typeface="+mj-ea"/>
                <a:cs typeface="Times New Roman" panose="02020603050405020304" pitchFamily="18" charset="0"/>
              </a:rPr>
              <a:t>Deneme, bir konu üzerinde yazarın kesin yargılara varmadan, kanıtlama amacı gütmeden kişisel görüşlerini ifade ettiği yazı türüdür.</a:t>
            </a:r>
            <a:br>
              <a:rPr lang="tr-TR" sz="2000" dirty="0">
                <a:solidFill>
                  <a:prstClr val="black"/>
                </a:solidFill>
                <a:latin typeface="Times New Roman" panose="02020603050405020304" pitchFamily="18" charset="0"/>
                <a:ea typeface="+mj-ea"/>
                <a:cs typeface="Times New Roman" panose="02020603050405020304" pitchFamily="18" charset="0"/>
              </a:rPr>
            </a:br>
            <a:r>
              <a:rPr lang="tr-TR" sz="2000" dirty="0">
                <a:solidFill>
                  <a:prstClr val="black"/>
                </a:solidFill>
                <a:latin typeface="Times New Roman" panose="02020603050405020304" pitchFamily="18" charset="0"/>
                <a:ea typeface="+mj-ea"/>
                <a:cs typeface="Times New Roman" panose="02020603050405020304" pitchFamily="18" charset="0"/>
              </a:rPr>
              <a:t> </a:t>
            </a:r>
            <a:br>
              <a:rPr lang="tr-TR" sz="2000" dirty="0">
                <a:solidFill>
                  <a:prstClr val="black"/>
                </a:solidFill>
                <a:latin typeface="Times New Roman" panose="02020603050405020304" pitchFamily="18" charset="0"/>
                <a:ea typeface="+mj-ea"/>
                <a:cs typeface="Times New Roman" panose="02020603050405020304" pitchFamily="18" charset="0"/>
              </a:rPr>
            </a:br>
            <a:r>
              <a:rPr lang="tr-TR" sz="2000" b="1" dirty="0">
                <a:solidFill>
                  <a:srgbClr val="0070C0"/>
                </a:solidFill>
                <a:latin typeface="Times New Roman" panose="02020603050405020304" pitchFamily="18" charset="0"/>
                <a:ea typeface="+mj-ea"/>
                <a:cs typeface="Times New Roman" panose="02020603050405020304" pitchFamily="18" charset="0"/>
              </a:rPr>
              <a:t>Aşağıdakilerden hangisi bu açıklamayı örneklendiren bir metindir?</a:t>
            </a:r>
          </a:p>
          <a:p>
            <a:pPr marL="0" lvl="0" indent="0">
              <a:spcBef>
                <a:spcPts val="1000"/>
              </a:spcBef>
              <a:buClrTx/>
              <a:buSzTx/>
              <a:buNone/>
            </a:pPr>
            <a:r>
              <a:rPr lang="tr-TR" sz="2000" dirty="0">
                <a:solidFill>
                  <a:srgbClr val="0070C0"/>
                </a:solidFill>
                <a:latin typeface="Times New Roman" panose="02020603050405020304" pitchFamily="18" charset="0"/>
                <a:cs typeface="Times New Roman" panose="02020603050405020304" pitchFamily="18" charset="0"/>
              </a:rPr>
              <a:t>A) </a:t>
            </a:r>
            <a:r>
              <a:rPr lang="tr-TR" sz="2000" dirty="0">
                <a:solidFill>
                  <a:prstClr val="black"/>
                </a:solidFill>
                <a:latin typeface="Times New Roman" panose="02020603050405020304" pitchFamily="18" charset="0"/>
                <a:cs typeface="Times New Roman" panose="02020603050405020304" pitchFamily="18" charset="0"/>
              </a:rPr>
              <a:t>Bir melodi duyduğumuzda beynimizde, farklı işlevleri olan birçok bölge etkinleşir. Bir müzik aleti çaldığımızda ise bu etki çok daha belirgindir. Çünkü bir müzik aleti çalabilmek için kas hareketlerinin kontrollü ve uyum hâlinde olması gerekir. Bunun için de beyin daha aktif çalışır.</a:t>
            </a:r>
          </a:p>
          <a:p>
            <a:pPr marL="0" lvl="0" indent="0">
              <a:spcBef>
                <a:spcPts val="1000"/>
              </a:spcBef>
              <a:buClrTx/>
              <a:buSzTx/>
              <a:buNone/>
            </a:pPr>
            <a:r>
              <a:rPr lang="tr-TR" sz="2000" dirty="0">
                <a:solidFill>
                  <a:srgbClr val="0070C0"/>
                </a:solidFill>
                <a:latin typeface="Times New Roman" panose="02020603050405020304" pitchFamily="18" charset="0"/>
                <a:cs typeface="Times New Roman" panose="02020603050405020304" pitchFamily="18" charset="0"/>
              </a:rPr>
              <a:t>B) </a:t>
            </a:r>
            <a:r>
              <a:rPr lang="tr-TR" sz="2000" dirty="0">
                <a:solidFill>
                  <a:prstClr val="black"/>
                </a:solidFill>
                <a:latin typeface="Times New Roman" panose="02020603050405020304" pitchFamily="18" charset="0"/>
                <a:cs typeface="Times New Roman" panose="02020603050405020304" pitchFamily="18" charset="0"/>
              </a:rPr>
              <a:t>Herkes kendi hayatından bilir ki her gün birbirini görmenin tadı başka, ayrılıp kavuşmanın tadı başkadır. Ayrılıklar benim yakınlarıma sevgimi tazeler, ev hayatımın tadını artırır. Unutulmamalı ki sevginin kolları, birbirimizi dünyanın bir ucundan bir ucuna kucaklayabilecek kadar uzundur.</a:t>
            </a:r>
          </a:p>
          <a:p>
            <a:pPr marL="0" lvl="0" indent="0">
              <a:spcBef>
                <a:spcPts val="1000"/>
              </a:spcBef>
              <a:buClrTx/>
              <a:buSzTx/>
              <a:buNone/>
            </a:pPr>
            <a:r>
              <a:rPr lang="tr-TR" sz="2000" dirty="0">
                <a:solidFill>
                  <a:srgbClr val="0070C0"/>
                </a:solidFill>
                <a:latin typeface="Times New Roman" panose="02020603050405020304" pitchFamily="18" charset="0"/>
                <a:cs typeface="Times New Roman" panose="02020603050405020304" pitchFamily="18" charset="0"/>
              </a:rPr>
              <a:t>C) </a:t>
            </a:r>
            <a:r>
              <a:rPr lang="tr-TR" sz="2000" dirty="0">
                <a:solidFill>
                  <a:prstClr val="black"/>
                </a:solidFill>
                <a:latin typeface="Times New Roman" panose="02020603050405020304" pitchFamily="18" charset="0"/>
                <a:cs typeface="Times New Roman" panose="02020603050405020304" pitchFamily="18" charset="0"/>
              </a:rPr>
              <a:t>Şefika Kutluer adına 1-21 Aralık tarihleri arasında uluslararası festival düzenleniyor. “Sihirli Flüt” unvanlı, Türk sanatçı Şefika Kutluer adına düzenlenen bu festivale bu yıl ABD, Çin, Portekiz, Slovakya, Polonya, Avusturya ve Filistin’den sanatçılar katılacak.</a:t>
            </a:r>
          </a:p>
          <a:p>
            <a:pPr marL="0" lvl="0" indent="0">
              <a:spcBef>
                <a:spcPts val="1000"/>
              </a:spcBef>
              <a:buClrTx/>
              <a:buSzTx/>
              <a:buNone/>
            </a:pPr>
            <a:r>
              <a:rPr lang="tr-TR" sz="2000" dirty="0">
                <a:solidFill>
                  <a:srgbClr val="0070C0"/>
                </a:solidFill>
                <a:latin typeface="Times New Roman" panose="02020603050405020304" pitchFamily="18" charset="0"/>
                <a:cs typeface="Times New Roman" panose="02020603050405020304" pitchFamily="18" charset="0"/>
              </a:rPr>
              <a:t>D) </a:t>
            </a:r>
            <a:r>
              <a:rPr lang="tr-TR" sz="2000" dirty="0">
                <a:solidFill>
                  <a:prstClr val="black"/>
                </a:solidFill>
                <a:latin typeface="Times New Roman" panose="02020603050405020304" pitchFamily="18" charset="0"/>
                <a:cs typeface="Times New Roman" panose="02020603050405020304" pitchFamily="18" charset="0"/>
              </a:rPr>
              <a:t>On yıl kadar önce, annemin gençlik arkadaşı Bedia Muvahhit’le karşılaşmıştım bir lokantada. Yanına gittim, eğildim “Bedia Teyze, yetmişimi aştım.” diye fısıldadım kulağına. Bu münasebetsiz lafımla onun da yetmişini çoktan aştığını söylemek istediğimi hemen anladı. “Sus kız! Herkese ilan edeceksin.” diye beni şakadan azarladı.</a:t>
            </a:r>
          </a:p>
          <a:p>
            <a:pPr marL="0" lvl="0" indent="0">
              <a:spcBef>
                <a:spcPts val="1000"/>
              </a:spcBef>
              <a:buClrTx/>
              <a:buSzTx/>
              <a:buNone/>
            </a:pPr>
            <a:r>
              <a:rPr lang="tr-TR" sz="2000" dirty="0">
                <a:solidFill>
                  <a:srgbClr val="0070C0"/>
                </a:solidFill>
                <a:latin typeface="Times New Roman" panose="02020603050405020304" pitchFamily="18" charset="0"/>
                <a:cs typeface="Times New Roman" panose="02020603050405020304" pitchFamily="18" charset="0"/>
              </a:rPr>
              <a:t>( 2019 LGS)</a:t>
            </a:r>
          </a:p>
          <a:p>
            <a:endParaRPr lang="tr-TR" sz="2600" dirty="0"/>
          </a:p>
        </p:txBody>
      </p:sp>
      <p:pic>
        <p:nvPicPr>
          <p:cNvPr id="4" name="Resim 12">
            <a:extLst>
              <a:ext uri="{FF2B5EF4-FFF2-40B4-BE49-F238E27FC236}">
                <a16:creationId xmlns:a16="http://schemas.microsoft.com/office/drawing/2014/main" id="{6BFE26F1-F6E7-48EF-8D80-8FAF666593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2422358" cy="53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1CDDB4D4-F78B-4455-B8A1-E4E4B728E98C}"/>
              </a:ext>
            </a:extLst>
          </p:cNvPr>
          <p:cNvPicPr>
            <a:picLocks noChangeAspect="1"/>
          </p:cNvPicPr>
          <p:nvPr/>
        </p:nvPicPr>
        <p:blipFill>
          <a:blip r:embed="rId3"/>
          <a:stretch>
            <a:fillRect/>
          </a:stretch>
        </p:blipFill>
        <p:spPr>
          <a:xfrm>
            <a:off x="10732167" y="253399"/>
            <a:ext cx="1028827" cy="1017201"/>
          </a:xfrm>
          <a:prstGeom prst="rect">
            <a:avLst/>
          </a:prstGeom>
        </p:spPr>
      </p:pic>
      <p:sp>
        <p:nvSpPr>
          <p:cNvPr id="6" name="Slayt Numarası Yer Tutucusu 5">
            <a:extLst>
              <a:ext uri="{FF2B5EF4-FFF2-40B4-BE49-F238E27FC236}">
                <a16:creationId xmlns:a16="http://schemas.microsoft.com/office/drawing/2014/main" id="{B6E8B11C-FCC0-417E-B790-F6F092D1B141}"/>
              </a:ext>
            </a:extLst>
          </p:cNvPr>
          <p:cNvSpPr>
            <a:spLocks noGrp="1"/>
          </p:cNvSpPr>
          <p:nvPr>
            <p:ph type="sldNum" sz="quarter" idx="12"/>
          </p:nvPr>
        </p:nvSpPr>
        <p:spPr/>
        <p:txBody>
          <a:bodyPr/>
          <a:lstStyle/>
          <a:p>
            <a:fld id="{1A8E2782-714A-457D-880F-1327CD54CB10}" type="slidenum">
              <a:rPr lang="tr-TR" smtClean="0"/>
              <a:t>2</a:t>
            </a:fld>
            <a:endParaRPr lang="tr-TR"/>
          </a:p>
        </p:txBody>
      </p:sp>
    </p:spTree>
    <p:extLst>
      <p:ext uri="{BB962C8B-B14F-4D97-AF65-F5344CB8AC3E}">
        <p14:creationId xmlns:p14="http://schemas.microsoft.com/office/powerpoint/2010/main" val="2344946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chemeClr val="accent2"/>
                                        </p:clrVal>
                                      </p:to>
                                    </p:set>
                                    <p:set>
                                      <p:cBhvr>
                                        <p:cTn id="7" dur="500" fill="hold"/>
                                        <p:tgtEl>
                                          <p:spTgt spid="3">
                                            <p:txEl>
                                              <p:pRg st="2" end="2"/>
                                            </p:txEl>
                                          </p:spTgt>
                                        </p:tgtEl>
                                        <p:attrNameLst>
                                          <p:attrName>fillcolor</p:attrName>
                                        </p:attrNameLst>
                                      </p:cBhvr>
                                      <p:to>
                                        <p:clrVal>
                                          <a:schemeClr val="accent2"/>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CEVAP:B</a:t>
            </a:r>
          </a:p>
        </p:txBody>
      </p:sp>
      <p:sp>
        <p:nvSpPr>
          <p:cNvPr id="5" name="Slayt Numarası Yer Tutucusu 4">
            <a:extLst>
              <a:ext uri="{FF2B5EF4-FFF2-40B4-BE49-F238E27FC236}">
                <a16:creationId xmlns:a16="http://schemas.microsoft.com/office/drawing/2014/main" id="{03EE0EFE-C0F5-48AF-9B9E-2B911BAA5BE8}"/>
              </a:ext>
            </a:extLst>
          </p:cNvPr>
          <p:cNvSpPr>
            <a:spLocks noGrp="1"/>
          </p:cNvSpPr>
          <p:nvPr>
            <p:ph type="sldNum" sz="quarter" idx="12"/>
          </p:nvPr>
        </p:nvSpPr>
        <p:spPr/>
        <p:txBody>
          <a:bodyPr/>
          <a:lstStyle/>
          <a:p>
            <a:fld id="{1A8E2782-714A-457D-880F-1327CD54CB10}" type="slidenum">
              <a:rPr lang="tr-TR" smtClean="0"/>
              <a:t>3</a:t>
            </a:fld>
            <a:endParaRPr lang="tr-TR"/>
          </a:p>
        </p:txBody>
      </p:sp>
    </p:spTree>
    <p:extLst>
      <p:ext uri="{BB962C8B-B14F-4D97-AF65-F5344CB8AC3E}">
        <p14:creationId xmlns:p14="http://schemas.microsoft.com/office/powerpoint/2010/main" val="1360043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AC278D-3A6C-4AE9-B138-8797FA6C1B76}"/>
              </a:ext>
            </a:extLst>
          </p:cNvPr>
          <p:cNvSpPr>
            <a:spLocks noGrp="1"/>
          </p:cNvSpPr>
          <p:nvPr>
            <p:ph idx="1"/>
          </p:nvPr>
        </p:nvSpPr>
        <p:spPr>
          <a:xfrm>
            <a:off x="1143000" y="986589"/>
            <a:ext cx="9872871" cy="5109411"/>
          </a:xfrm>
        </p:spPr>
        <p:txBody>
          <a:bodyPr>
            <a:normAutofit fontScale="92500" lnSpcReduction="20000"/>
          </a:bodyPr>
          <a:lstStyle/>
          <a:p>
            <a:r>
              <a:rPr lang="tr-TR" sz="2400" b="1" dirty="0">
                <a:solidFill>
                  <a:srgbClr val="0070C0"/>
                </a:solidFill>
                <a:latin typeface="Times New Roman" panose="02020603050405020304" pitchFamily="18" charset="0"/>
                <a:cs typeface="Times New Roman" panose="02020603050405020304" pitchFamily="18" charset="0"/>
              </a:rPr>
              <a:t>2. </a:t>
            </a:r>
            <a:r>
              <a:rPr lang="tr-TR" sz="2400" dirty="0">
                <a:solidFill>
                  <a:schemeClr val="tx1"/>
                </a:solidFill>
                <a:latin typeface="Times New Roman" panose="02020603050405020304" pitchFamily="18" charset="0"/>
                <a:cs typeface="Times New Roman" panose="02020603050405020304" pitchFamily="18" charset="0"/>
              </a:rPr>
              <a:t>1950’li yılların başında istasyon, bir mola yeri olmaktan ziyade hayatın aktığı yerdi bizim kasabada. Kasabanın gençleri istasyonda buluşur, kalabalıkta kendilerini unuttururdu. Filmlerdeki gibi, gençler ilk kez burada göz göze gelirdi. İlk ayrılık burada yaşanır, askerlik veya çalışmak için büyük şehre gidenlerin ardından gözyaşı ilk kez burada dökülürdü. Ayrılığın acısı kadar buluşmanın sevinci de istasyondu. Ben de tezkere alıp gelen ağabeyimi burada beklemiştim. İki gün boyunca istasyona her gelen trende gözlerim ağabeyimi aramıştı. Nihayet ağabeyim trenden indiğinde boynuna sarılmış, dakikalarca ağlamıştım. </a:t>
            </a:r>
            <a:br>
              <a:rPr lang="tr-TR" sz="2400" dirty="0">
                <a:latin typeface="Times New Roman" panose="02020603050405020304" pitchFamily="18" charset="0"/>
                <a:cs typeface="Times New Roman" panose="02020603050405020304" pitchFamily="18" charset="0"/>
              </a:rPr>
            </a:br>
            <a:br>
              <a:rPr lang="tr-TR" sz="2400" dirty="0">
                <a:latin typeface="Times New Roman" panose="02020603050405020304" pitchFamily="18" charset="0"/>
                <a:cs typeface="Times New Roman" panose="02020603050405020304" pitchFamily="18" charset="0"/>
              </a:rPr>
            </a:br>
            <a:r>
              <a:rPr lang="tr-TR" sz="2400" b="1" dirty="0">
                <a:latin typeface="Times New Roman" panose="02020603050405020304" pitchFamily="18" charset="0"/>
                <a:cs typeface="Times New Roman" panose="02020603050405020304" pitchFamily="18" charset="0"/>
              </a:rPr>
              <a:t>Bu parça aşağıdaki metin türlerinin hangisinden alınmıştır?</a:t>
            </a:r>
          </a:p>
          <a:p>
            <a:pPr marL="0" indent="0">
              <a:buNone/>
            </a:pPr>
            <a:r>
              <a:rPr lang="tr-TR" sz="2400" dirty="0">
                <a:solidFill>
                  <a:schemeClr val="tx1"/>
                </a:solidFill>
                <a:latin typeface="Times New Roman" panose="02020603050405020304" pitchFamily="18" charset="0"/>
                <a:cs typeface="Times New Roman" panose="02020603050405020304" pitchFamily="18" charset="0"/>
              </a:rPr>
              <a:t>A) Biyografi 		</a:t>
            </a:r>
          </a:p>
          <a:p>
            <a:pPr marL="0" indent="0">
              <a:buNone/>
            </a:pPr>
            <a:r>
              <a:rPr lang="tr-TR" sz="2400" dirty="0">
                <a:solidFill>
                  <a:schemeClr val="tx1"/>
                </a:solidFill>
                <a:latin typeface="Times New Roman" panose="02020603050405020304" pitchFamily="18" charset="0"/>
                <a:cs typeface="Times New Roman" panose="02020603050405020304" pitchFamily="18" charset="0"/>
              </a:rPr>
              <a:t>B) Deneme</a:t>
            </a:r>
          </a:p>
          <a:p>
            <a:pPr marL="0" indent="0">
              <a:buNone/>
            </a:pPr>
            <a:r>
              <a:rPr lang="tr-TR" sz="2400" dirty="0">
                <a:solidFill>
                  <a:schemeClr val="tx1"/>
                </a:solidFill>
                <a:latin typeface="Times New Roman" panose="02020603050405020304" pitchFamily="18" charset="0"/>
                <a:cs typeface="Times New Roman" panose="02020603050405020304" pitchFamily="18" charset="0"/>
              </a:rPr>
              <a:t>C) Anı 			</a:t>
            </a:r>
          </a:p>
          <a:p>
            <a:pPr marL="0" indent="0">
              <a:buNone/>
            </a:pPr>
            <a:r>
              <a:rPr lang="tr-TR" sz="2400" dirty="0">
                <a:solidFill>
                  <a:schemeClr val="tx1"/>
                </a:solidFill>
                <a:latin typeface="Times New Roman" panose="02020603050405020304" pitchFamily="18" charset="0"/>
                <a:cs typeface="Times New Roman" panose="02020603050405020304" pitchFamily="18" charset="0"/>
              </a:rPr>
              <a:t>D) Gezi yazısı</a:t>
            </a:r>
          </a:p>
          <a:p>
            <a:pPr marL="0" indent="0">
              <a:buNone/>
            </a:pPr>
            <a:endParaRPr lang="tr-TR" sz="2400" dirty="0">
              <a:latin typeface="Times New Roman" panose="02020603050405020304" pitchFamily="18" charset="0"/>
              <a:cs typeface="Times New Roman" panose="02020603050405020304" pitchFamily="18" charset="0"/>
            </a:endParaRPr>
          </a:p>
          <a:p>
            <a:pPr marL="0" indent="0">
              <a:buNone/>
            </a:pPr>
            <a:r>
              <a:rPr lang="tr-TR" sz="2400" dirty="0">
                <a:latin typeface="Times New Roman" panose="02020603050405020304" pitchFamily="18" charset="0"/>
                <a:cs typeface="Times New Roman" panose="02020603050405020304" pitchFamily="18" charset="0"/>
              </a:rPr>
              <a:t>(2018 LGS)</a:t>
            </a:r>
          </a:p>
          <a:p>
            <a:endParaRPr lang="tr-TR" sz="2400" dirty="0"/>
          </a:p>
        </p:txBody>
      </p:sp>
      <p:pic>
        <p:nvPicPr>
          <p:cNvPr id="4" name="Resim 12">
            <a:extLst>
              <a:ext uri="{FF2B5EF4-FFF2-40B4-BE49-F238E27FC236}">
                <a16:creationId xmlns:a16="http://schemas.microsoft.com/office/drawing/2014/main" id="{6BFE26F1-F6E7-48EF-8D80-8FAF666593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2422358" cy="53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1CDDB4D4-F78B-4455-B8A1-E4E4B728E98C}"/>
              </a:ext>
            </a:extLst>
          </p:cNvPr>
          <p:cNvPicPr>
            <a:picLocks noChangeAspect="1"/>
          </p:cNvPicPr>
          <p:nvPr/>
        </p:nvPicPr>
        <p:blipFill>
          <a:blip r:embed="rId3"/>
          <a:stretch>
            <a:fillRect/>
          </a:stretch>
        </p:blipFill>
        <p:spPr>
          <a:xfrm>
            <a:off x="10732167" y="253399"/>
            <a:ext cx="1028827" cy="1017201"/>
          </a:xfrm>
          <a:prstGeom prst="rect">
            <a:avLst/>
          </a:prstGeom>
        </p:spPr>
      </p:pic>
      <p:sp>
        <p:nvSpPr>
          <p:cNvPr id="6" name="Slayt Numarası Yer Tutucusu 5">
            <a:extLst>
              <a:ext uri="{FF2B5EF4-FFF2-40B4-BE49-F238E27FC236}">
                <a16:creationId xmlns:a16="http://schemas.microsoft.com/office/drawing/2014/main" id="{9E874BF7-A83A-4329-A33C-6FD7A5EA6B14}"/>
              </a:ext>
            </a:extLst>
          </p:cNvPr>
          <p:cNvSpPr>
            <a:spLocks noGrp="1"/>
          </p:cNvSpPr>
          <p:nvPr>
            <p:ph type="sldNum" sz="quarter" idx="12"/>
          </p:nvPr>
        </p:nvSpPr>
        <p:spPr/>
        <p:txBody>
          <a:bodyPr/>
          <a:lstStyle/>
          <a:p>
            <a:fld id="{1A8E2782-714A-457D-880F-1327CD54CB10}" type="slidenum">
              <a:rPr lang="tr-TR" smtClean="0"/>
              <a:t>4</a:t>
            </a:fld>
            <a:endParaRPr lang="tr-TR"/>
          </a:p>
        </p:txBody>
      </p:sp>
    </p:spTree>
    <p:extLst>
      <p:ext uri="{BB962C8B-B14F-4D97-AF65-F5344CB8AC3E}">
        <p14:creationId xmlns:p14="http://schemas.microsoft.com/office/powerpoint/2010/main" val="463312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chemeClr val="accent2"/>
                                        </p:clrVal>
                                      </p:to>
                                    </p:set>
                                    <p:set>
                                      <p:cBhvr>
                                        <p:cTn id="7" dur="500" fill="hold"/>
                                        <p:tgtEl>
                                          <p:spTgt spid="3">
                                            <p:txEl>
                                              <p:pRg st="3" end="3"/>
                                            </p:txEl>
                                          </p:spTgt>
                                        </p:tgtEl>
                                        <p:attrNameLst>
                                          <p:attrName>fillcolor</p:attrName>
                                        </p:attrNameLst>
                                      </p:cBhvr>
                                      <p:to>
                                        <p:clrVal>
                                          <a:schemeClr val="accent2"/>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CEVAP:C</a:t>
            </a:r>
          </a:p>
        </p:txBody>
      </p:sp>
      <p:sp>
        <p:nvSpPr>
          <p:cNvPr id="5" name="Slayt Numarası Yer Tutucusu 4">
            <a:extLst>
              <a:ext uri="{FF2B5EF4-FFF2-40B4-BE49-F238E27FC236}">
                <a16:creationId xmlns:a16="http://schemas.microsoft.com/office/drawing/2014/main" id="{04583602-96DD-4661-A469-69C249281092}"/>
              </a:ext>
            </a:extLst>
          </p:cNvPr>
          <p:cNvSpPr>
            <a:spLocks noGrp="1"/>
          </p:cNvSpPr>
          <p:nvPr>
            <p:ph type="sldNum" sz="quarter" idx="12"/>
          </p:nvPr>
        </p:nvSpPr>
        <p:spPr/>
        <p:txBody>
          <a:bodyPr/>
          <a:lstStyle/>
          <a:p>
            <a:fld id="{1A8E2782-714A-457D-880F-1327CD54CB10}" type="slidenum">
              <a:rPr lang="tr-TR" smtClean="0"/>
              <a:t>5</a:t>
            </a:fld>
            <a:endParaRPr lang="tr-TR"/>
          </a:p>
        </p:txBody>
      </p:sp>
    </p:spTree>
    <p:extLst>
      <p:ext uri="{BB962C8B-B14F-4D97-AF65-F5344CB8AC3E}">
        <p14:creationId xmlns:p14="http://schemas.microsoft.com/office/powerpoint/2010/main" val="2137178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AC278D-3A6C-4AE9-B138-8797FA6C1B76}"/>
              </a:ext>
            </a:extLst>
          </p:cNvPr>
          <p:cNvSpPr>
            <a:spLocks noGrp="1"/>
          </p:cNvSpPr>
          <p:nvPr>
            <p:ph idx="1"/>
          </p:nvPr>
        </p:nvSpPr>
        <p:spPr>
          <a:xfrm>
            <a:off x="1143000" y="986589"/>
            <a:ext cx="9872871" cy="5109411"/>
          </a:xfrm>
        </p:spPr>
        <p:txBody>
          <a:bodyPr>
            <a:normAutofit fontScale="85000" lnSpcReduction="20000"/>
          </a:bodyPr>
          <a:lstStyle/>
          <a:p>
            <a:r>
              <a:rPr lang="tr-TR" sz="2800" b="1" dirty="0">
                <a:latin typeface="Times New Roman" panose="02020603050405020304" pitchFamily="18" charset="0"/>
                <a:cs typeface="Times New Roman" panose="02020603050405020304" pitchFamily="18" charset="0"/>
              </a:rPr>
              <a:t>3. </a:t>
            </a:r>
            <a:r>
              <a:rPr lang="tr-TR" sz="2800" dirty="0">
                <a:solidFill>
                  <a:schemeClr val="tx1"/>
                </a:solidFill>
                <a:latin typeface="Times New Roman" panose="02020603050405020304" pitchFamily="18" charset="0"/>
                <a:cs typeface="Times New Roman" panose="02020603050405020304" pitchFamily="18" charset="0"/>
              </a:rPr>
              <a:t>Şimdiki kuşak gergin bir yaşam sürmeye çok mu fazla alıştı acaba? Bu sorunun cevabını ben de sizin kadar merak ediyorum. Birçok insan bu gerginliği hissetmezse kendisini mutlu saymıyor. Atalarımız ve babalarımız doğayla iç içe yaşadığı için gerginlikten uzaktı. Siz ne düşünürsünüz bilmem ama yeni kuşak bundan neredeyse hiç haz almıyor. Yaşam tempoları o kadar hızlı ki vücutlarını dinlendirip huzura kavuşmaya, sakinleşmeye vakit bulamıyor.</a:t>
            </a:r>
            <a:br>
              <a:rPr lang="tr-TR" sz="2800" dirty="0">
                <a:latin typeface="Times New Roman" panose="02020603050405020304" pitchFamily="18" charset="0"/>
                <a:cs typeface="Times New Roman" panose="02020603050405020304" pitchFamily="18" charset="0"/>
              </a:rPr>
            </a:br>
            <a:r>
              <a:rPr lang="tr-TR" sz="2800" dirty="0">
                <a:latin typeface="Times New Roman" panose="02020603050405020304" pitchFamily="18" charset="0"/>
                <a:cs typeface="Times New Roman" panose="02020603050405020304" pitchFamily="18" charset="0"/>
              </a:rPr>
              <a:t> </a:t>
            </a:r>
            <a:br>
              <a:rPr lang="tr-TR" sz="2800" dirty="0">
                <a:latin typeface="Times New Roman" panose="02020603050405020304" pitchFamily="18" charset="0"/>
                <a:cs typeface="Times New Roman" panose="02020603050405020304" pitchFamily="18" charset="0"/>
              </a:rPr>
            </a:br>
            <a:r>
              <a:rPr lang="tr-TR" sz="2800" b="1" dirty="0">
                <a:latin typeface="Times New Roman" panose="02020603050405020304" pitchFamily="18" charset="0"/>
                <a:cs typeface="Times New Roman" panose="02020603050405020304" pitchFamily="18" charset="0"/>
              </a:rPr>
              <a:t>Bu metin aşağıdaki türlerden hangisine aittir?</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A) Sohbet</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B) Makale</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C) Gezi yazısı</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D) Anı</a:t>
            </a:r>
          </a:p>
          <a:p>
            <a:pPr marL="0" indent="0">
              <a:buNone/>
            </a:pPr>
            <a:endParaRPr lang="tr-TR" sz="2800" dirty="0">
              <a:latin typeface="Times New Roman" panose="02020603050405020304" pitchFamily="18" charset="0"/>
              <a:cs typeface="Times New Roman" panose="02020603050405020304" pitchFamily="18" charset="0"/>
            </a:endParaRPr>
          </a:p>
          <a:p>
            <a:pPr marL="0" indent="0">
              <a:buNone/>
            </a:pPr>
            <a:r>
              <a:rPr lang="tr-TR" sz="2800" dirty="0">
                <a:latin typeface="Times New Roman" panose="02020603050405020304" pitchFamily="18" charset="0"/>
                <a:cs typeface="Times New Roman" panose="02020603050405020304" pitchFamily="18" charset="0"/>
              </a:rPr>
              <a:t>(Nisan 2017 TEOG)</a:t>
            </a:r>
          </a:p>
          <a:p>
            <a:endParaRPr lang="tr-TR" sz="2600" dirty="0"/>
          </a:p>
        </p:txBody>
      </p:sp>
      <p:pic>
        <p:nvPicPr>
          <p:cNvPr id="4" name="Resim 12">
            <a:extLst>
              <a:ext uri="{FF2B5EF4-FFF2-40B4-BE49-F238E27FC236}">
                <a16:creationId xmlns:a16="http://schemas.microsoft.com/office/drawing/2014/main" id="{6BFE26F1-F6E7-48EF-8D80-8FAF666593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2422358" cy="53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1CDDB4D4-F78B-4455-B8A1-E4E4B728E98C}"/>
              </a:ext>
            </a:extLst>
          </p:cNvPr>
          <p:cNvPicPr>
            <a:picLocks noChangeAspect="1"/>
          </p:cNvPicPr>
          <p:nvPr/>
        </p:nvPicPr>
        <p:blipFill>
          <a:blip r:embed="rId3"/>
          <a:stretch>
            <a:fillRect/>
          </a:stretch>
        </p:blipFill>
        <p:spPr>
          <a:xfrm>
            <a:off x="10732167" y="253399"/>
            <a:ext cx="1028827" cy="1017201"/>
          </a:xfrm>
          <a:prstGeom prst="rect">
            <a:avLst/>
          </a:prstGeom>
        </p:spPr>
      </p:pic>
      <p:sp>
        <p:nvSpPr>
          <p:cNvPr id="6" name="Slayt Numarası Yer Tutucusu 5">
            <a:extLst>
              <a:ext uri="{FF2B5EF4-FFF2-40B4-BE49-F238E27FC236}">
                <a16:creationId xmlns:a16="http://schemas.microsoft.com/office/drawing/2014/main" id="{B141A2F0-35DA-4AC3-A8A6-EC10EA8DE3A9}"/>
              </a:ext>
            </a:extLst>
          </p:cNvPr>
          <p:cNvSpPr>
            <a:spLocks noGrp="1"/>
          </p:cNvSpPr>
          <p:nvPr>
            <p:ph type="sldNum" sz="quarter" idx="12"/>
          </p:nvPr>
        </p:nvSpPr>
        <p:spPr/>
        <p:txBody>
          <a:bodyPr/>
          <a:lstStyle/>
          <a:p>
            <a:fld id="{1A8E2782-714A-457D-880F-1327CD54CB10}" type="slidenum">
              <a:rPr lang="tr-TR" smtClean="0"/>
              <a:t>6</a:t>
            </a:fld>
            <a:endParaRPr lang="tr-TR"/>
          </a:p>
        </p:txBody>
      </p:sp>
    </p:spTree>
    <p:extLst>
      <p:ext uri="{BB962C8B-B14F-4D97-AF65-F5344CB8AC3E}">
        <p14:creationId xmlns:p14="http://schemas.microsoft.com/office/powerpoint/2010/main" val="777810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chemeClr val="accent2"/>
                                        </p:clrVal>
                                      </p:to>
                                    </p:set>
                                    <p:set>
                                      <p:cBhvr>
                                        <p:cTn id="7" dur="500" fill="hold"/>
                                        <p:tgtEl>
                                          <p:spTgt spid="3">
                                            <p:txEl>
                                              <p:pRg st="1" end="1"/>
                                            </p:txEl>
                                          </p:spTgt>
                                        </p:tgtEl>
                                        <p:attrNameLst>
                                          <p:attrName>fillcolor</p:attrName>
                                        </p:attrNameLst>
                                      </p:cBhvr>
                                      <p:to>
                                        <p:clrVal>
                                          <a:schemeClr val="accent2"/>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CEVAP:A</a:t>
            </a:r>
          </a:p>
        </p:txBody>
      </p:sp>
      <p:sp>
        <p:nvSpPr>
          <p:cNvPr id="5" name="Slayt Numarası Yer Tutucusu 4">
            <a:extLst>
              <a:ext uri="{FF2B5EF4-FFF2-40B4-BE49-F238E27FC236}">
                <a16:creationId xmlns:a16="http://schemas.microsoft.com/office/drawing/2014/main" id="{8971B452-45ED-4892-BD59-9AB363953E12}"/>
              </a:ext>
            </a:extLst>
          </p:cNvPr>
          <p:cNvSpPr>
            <a:spLocks noGrp="1"/>
          </p:cNvSpPr>
          <p:nvPr>
            <p:ph type="sldNum" sz="quarter" idx="12"/>
          </p:nvPr>
        </p:nvSpPr>
        <p:spPr/>
        <p:txBody>
          <a:bodyPr/>
          <a:lstStyle/>
          <a:p>
            <a:fld id="{1A8E2782-714A-457D-880F-1327CD54CB10}" type="slidenum">
              <a:rPr lang="tr-TR" smtClean="0"/>
              <a:t>7</a:t>
            </a:fld>
            <a:endParaRPr lang="tr-TR"/>
          </a:p>
        </p:txBody>
      </p:sp>
    </p:spTree>
    <p:extLst>
      <p:ext uri="{BB962C8B-B14F-4D97-AF65-F5344CB8AC3E}">
        <p14:creationId xmlns:p14="http://schemas.microsoft.com/office/powerpoint/2010/main" val="4278372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AC278D-3A6C-4AE9-B138-8797FA6C1B76}"/>
              </a:ext>
            </a:extLst>
          </p:cNvPr>
          <p:cNvSpPr>
            <a:spLocks noGrp="1"/>
          </p:cNvSpPr>
          <p:nvPr>
            <p:ph idx="1"/>
          </p:nvPr>
        </p:nvSpPr>
        <p:spPr>
          <a:xfrm>
            <a:off x="1143000" y="986589"/>
            <a:ext cx="9872871" cy="5109411"/>
          </a:xfrm>
        </p:spPr>
        <p:txBody>
          <a:bodyPr>
            <a:normAutofit fontScale="85000" lnSpcReduction="20000"/>
          </a:bodyPr>
          <a:lstStyle/>
          <a:p>
            <a:r>
              <a:rPr lang="tr-TR" sz="2800" b="1" dirty="0">
                <a:latin typeface="Times New Roman" panose="02020603050405020304" pitchFamily="18" charset="0"/>
                <a:cs typeface="Times New Roman" panose="02020603050405020304" pitchFamily="18" charset="0"/>
              </a:rPr>
              <a:t>4. </a:t>
            </a:r>
            <a:r>
              <a:rPr lang="tr-TR" sz="2800" dirty="0">
                <a:solidFill>
                  <a:schemeClr val="tx1"/>
                </a:solidFill>
                <a:latin typeface="Times New Roman" panose="02020603050405020304" pitchFamily="18" charset="0"/>
                <a:cs typeface="Times New Roman" panose="02020603050405020304" pitchFamily="18" charset="0"/>
              </a:rPr>
              <a:t>Babası </a:t>
            </a:r>
            <a:r>
              <a:rPr lang="tr-TR" sz="2800" dirty="0" err="1">
                <a:solidFill>
                  <a:schemeClr val="tx1"/>
                </a:solidFill>
                <a:latin typeface="Times New Roman" panose="02020603050405020304" pitchFamily="18" charset="0"/>
                <a:cs typeface="Times New Roman" panose="02020603050405020304" pitchFamily="18" charset="0"/>
              </a:rPr>
              <a:t>Dacat</a:t>
            </a:r>
            <a:r>
              <a:rPr lang="tr-TR" sz="2800" dirty="0">
                <a:solidFill>
                  <a:schemeClr val="tx1"/>
                </a:solidFill>
                <a:latin typeface="Times New Roman" panose="02020603050405020304" pitchFamily="18" charset="0"/>
                <a:cs typeface="Times New Roman" panose="02020603050405020304" pitchFamily="18" charset="0"/>
              </a:rPr>
              <a:t> Bey’in ecza deposu vardır, gayet varlıklı bir ailede büyür Ara Güler. </a:t>
            </a:r>
            <a:r>
              <a:rPr lang="tr-TR" sz="2800" dirty="0" err="1">
                <a:solidFill>
                  <a:schemeClr val="tx1"/>
                </a:solidFill>
                <a:latin typeface="Times New Roman" panose="02020603050405020304" pitchFamily="18" charset="0"/>
                <a:cs typeface="Times New Roman" panose="02020603050405020304" pitchFamily="18" charset="0"/>
              </a:rPr>
              <a:t>Pangaltı</a:t>
            </a:r>
            <a:r>
              <a:rPr lang="tr-TR" sz="2800" dirty="0">
                <a:solidFill>
                  <a:schemeClr val="tx1"/>
                </a:solidFill>
                <a:latin typeface="Times New Roman" panose="02020603050405020304" pitchFamily="18" charset="0"/>
                <a:cs typeface="Times New Roman" panose="02020603050405020304" pitchFamily="18" charset="0"/>
              </a:rPr>
              <a:t> Lisesi, Galatasaray Lisesi, ardından da Ermeni Lisesine gider. Ancak babası kendisinin hayal ettiği gibi onun doktor ya da eczacı olmayacağını anlamıştır. Çünkü Ara Güler en çok sinemaya ilgi duyar. Babasının yılbaşında hediye ettiği film gösterme makinesiyle yazlık evlerinin alt katını sinema salonuna dönüştürür. Arkadaşlarını toplar, onlara bedava film izletir. Tek sorunu makinesinin, filmleri sessiz oynatmasıdır.</a:t>
            </a:r>
            <a:br>
              <a:rPr lang="tr-TR" sz="2800" dirty="0">
                <a:latin typeface="Times New Roman" panose="02020603050405020304" pitchFamily="18" charset="0"/>
                <a:cs typeface="Times New Roman" panose="02020603050405020304" pitchFamily="18" charset="0"/>
              </a:rPr>
            </a:br>
            <a:br>
              <a:rPr lang="tr-TR" sz="2800" dirty="0">
                <a:latin typeface="Times New Roman" panose="02020603050405020304" pitchFamily="18" charset="0"/>
                <a:cs typeface="Times New Roman" panose="02020603050405020304" pitchFamily="18" charset="0"/>
              </a:rPr>
            </a:br>
            <a:r>
              <a:rPr lang="tr-TR" sz="2800" b="1" dirty="0">
                <a:latin typeface="Times New Roman" panose="02020603050405020304" pitchFamily="18" charset="0"/>
                <a:cs typeface="Times New Roman" panose="02020603050405020304" pitchFamily="18" charset="0"/>
              </a:rPr>
              <a:t>Bu parça aşağıdaki metin türlerinden hangisine örnektir?</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A) Anıya</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B) Günlüğe</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C) Biyografiye</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D) Otobiyografiye</a:t>
            </a:r>
          </a:p>
          <a:p>
            <a:pPr marL="0" indent="0">
              <a:buNone/>
            </a:pPr>
            <a:endParaRPr lang="tr-TR" sz="2800" dirty="0">
              <a:latin typeface="Times New Roman" panose="02020603050405020304" pitchFamily="18" charset="0"/>
              <a:cs typeface="Times New Roman" panose="02020603050405020304" pitchFamily="18" charset="0"/>
            </a:endParaRPr>
          </a:p>
          <a:p>
            <a:pPr marL="0" indent="0">
              <a:buNone/>
            </a:pPr>
            <a:r>
              <a:rPr lang="tr-TR" sz="2800" dirty="0">
                <a:latin typeface="Times New Roman" panose="02020603050405020304" pitchFamily="18" charset="0"/>
                <a:cs typeface="Times New Roman" panose="02020603050405020304" pitchFamily="18" charset="0"/>
              </a:rPr>
              <a:t>(Kasım 2016 TEOG)</a:t>
            </a:r>
          </a:p>
          <a:p>
            <a:endParaRPr lang="tr-TR" sz="2800" b="1" dirty="0">
              <a:latin typeface="Times New Roman" panose="02020603050405020304" pitchFamily="18" charset="0"/>
              <a:cs typeface="Times New Roman" panose="02020603050405020304" pitchFamily="18" charset="0"/>
            </a:endParaRPr>
          </a:p>
          <a:p>
            <a:endParaRPr lang="tr-TR" sz="2600" dirty="0"/>
          </a:p>
        </p:txBody>
      </p:sp>
      <p:pic>
        <p:nvPicPr>
          <p:cNvPr id="4" name="Resim 12">
            <a:extLst>
              <a:ext uri="{FF2B5EF4-FFF2-40B4-BE49-F238E27FC236}">
                <a16:creationId xmlns:a16="http://schemas.microsoft.com/office/drawing/2014/main" id="{6BFE26F1-F6E7-48EF-8D80-8FAF666593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2422358" cy="53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1CDDB4D4-F78B-4455-B8A1-E4E4B728E98C}"/>
              </a:ext>
            </a:extLst>
          </p:cNvPr>
          <p:cNvPicPr>
            <a:picLocks noChangeAspect="1"/>
          </p:cNvPicPr>
          <p:nvPr/>
        </p:nvPicPr>
        <p:blipFill>
          <a:blip r:embed="rId3"/>
          <a:stretch>
            <a:fillRect/>
          </a:stretch>
        </p:blipFill>
        <p:spPr>
          <a:xfrm>
            <a:off x="10732167" y="253399"/>
            <a:ext cx="1028827" cy="1017201"/>
          </a:xfrm>
          <a:prstGeom prst="rect">
            <a:avLst/>
          </a:prstGeom>
        </p:spPr>
      </p:pic>
      <p:sp>
        <p:nvSpPr>
          <p:cNvPr id="6" name="Slayt Numarası Yer Tutucusu 5">
            <a:extLst>
              <a:ext uri="{FF2B5EF4-FFF2-40B4-BE49-F238E27FC236}">
                <a16:creationId xmlns:a16="http://schemas.microsoft.com/office/drawing/2014/main" id="{20AB1680-ED9E-42B8-961A-28F28F3A4570}"/>
              </a:ext>
            </a:extLst>
          </p:cNvPr>
          <p:cNvSpPr>
            <a:spLocks noGrp="1"/>
          </p:cNvSpPr>
          <p:nvPr>
            <p:ph type="sldNum" sz="quarter" idx="12"/>
          </p:nvPr>
        </p:nvSpPr>
        <p:spPr/>
        <p:txBody>
          <a:bodyPr/>
          <a:lstStyle/>
          <a:p>
            <a:fld id="{1A8E2782-714A-457D-880F-1327CD54CB10}" type="slidenum">
              <a:rPr lang="tr-TR" smtClean="0"/>
              <a:t>8</a:t>
            </a:fld>
            <a:endParaRPr lang="tr-TR"/>
          </a:p>
        </p:txBody>
      </p:sp>
    </p:spTree>
    <p:extLst>
      <p:ext uri="{BB962C8B-B14F-4D97-AF65-F5344CB8AC3E}">
        <p14:creationId xmlns:p14="http://schemas.microsoft.com/office/powerpoint/2010/main" val="9732309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chemeClr val="accent2"/>
                                        </p:clrVal>
                                      </p:to>
                                    </p:set>
                                    <p:set>
                                      <p:cBhvr>
                                        <p:cTn id="7" dur="500" fill="hold"/>
                                        <p:tgtEl>
                                          <p:spTgt spid="3">
                                            <p:txEl>
                                              <p:pRg st="3" end="3"/>
                                            </p:txEl>
                                          </p:spTgt>
                                        </p:tgtEl>
                                        <p:attrNameLst>
                                          <p:attrName>fillcolor</p:attrName>
                                        </p:attrNameLst>
                                      </p:cBhvr>
                                      <p:to>
                                        <p:clrVal>
                                          <a:schemeClr val="accent2"/>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CEVAP:C</a:t>
            </a:r>
          </a:p>
        </p:txBody>
      </p:sp>
      <p:sp>
        <p:nvSpPr>
          <p:cNvPr id="5" name="Slayt Numarası Yer Tutucusu 4">
            <a:extLst>
              <a:ext uri="{FF2B5EF4-FFF2-40B4-BE49-F238E27FC236}">
                <a16:creationId xmlns:a16="http://schemas.microsoft.com/office/drawing/2014/main" id="{2684A2A1-B77D-427C-811A-A6C187CD57EE}"/>
              </a:ext>
            </a:extLst>
          </p:cNvPr>
          <p:cNvSpPr>
            <a:spLocks noGrp="1"/>
          </p:cNvSpPr>
          <p:nvPr>
            <p:ph type="sldNum" sz="quarter" idx="12"/>
          </p:nvPr>
        </p:nvSpPr>
        <p:spPr/>
        <p:txBody>
          <a:bodyPr/>
          <a:lstStyle/>
          <a:p>
            <a:fld id="{1A8E2782-714A-457D-880F-1327CD54CB10}" type="slidenum">
              <a:rPr lang="tr-TR" smtClean="0"/>
              <a:t>9</a:t>
            </a:fld>
            <a:endParaRPr lang="tr-TR"/>
          </a:p>
        </p:txBody>
      </p:sp>
    </p:spTree>
    <p:extLst>
      <p:ext uri="{BB962C8B-B14F-4D97-AF65-F5344CB8AC3E}">
        <p14:creationId xmlns:p14="http://schemas.microsoft.com/office/powerpoint/2010/main" val="27510669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AC278D-3A6C-4AE9-B138-8797FA6C1B76}"/>
              </a:ext>
            </a:extLst>
          </p:cNvPr>
          <p:cNvSpPr>
            <a:spLocks noGrp="1"/>
          </p:cNvSpPr>
          <p:nvPr>
            <p:ph idx="1"/>
          </p:nvPr>
        </p:nvSpPr>
        <p:spPr>
          <a:xfrm>
            <a:off x="1143000" y="986589"/>
            <a:ext cx="9872871" cy="5109411"/>
          </a:xfrm>
        </p:spPr>
        <p:txBody>
          <a:bodyPr>
            <a:normAutofit fontScale="77500" lnSpcReduction="20000"/>
          </a:bodyPr>
          <a:lstStyle/>
          <a:p>
            <a:r>
              <a:rPr lang="tr-TR" sz="2800" b="1" dirty="0">
                <a:latin typeface="Times New Roman" panose="02020603050405020304" pitchFamily="18" charset="0"/>
                <a:cs typeface="Times New Roman" panose="02020603050405020304" pitchFamily="18" charset="0"/>
              </a:rPr>
              <a:t>5. </a:t>
            </a:r>
            <a:r>
              <a:rPr lang="tr-TR" sz="2800" dirty="0">
                <a:solidFill>
                  <a:schemeClr val="tx1"/>
                </a:solidFill>
                <a:latin typeface="Times New Roman" panose="02020603050405020304" pitchFamily="18" charset="0"/>
                <a:cs typeface="Times New Roman" panose="02020603050405020304" pitchFamily="18" charset="0"/>
              </a:rPr>
              <a:t>İhtiyarlar ne yaparlar? Başlarından geçenleri yazarlar. Ben de bunu yapıyorum. Yazmaya başladığımda 82 yaşındaydım. Bu işi tamamlamaya ömrüm yeter mi bilemem. Ama bunu deneyeceğim mutlaka. Çünkü belleksiz bir toplum olmamızı önlemek için herkesin yazmasını yararlı buluyorum. Köşedeki bakkal gördüklerini günü gününe kaydetse, sokağındaki evlerin nasıl apartmanlaştığını, orada oturanların ne gibi değişimlere uğradığını kronolojik bir şekilde anlatsa bunlar bile ilginç olur bana kalırsa. </a:t>
            </a:r>
            <a:br>
              <a:rPr lang="tr-TR" sz="2800" dirty="0">
                <a:latin typeface="Times New Roman" panose="02020603050405020304" pitchFamily="18" charset="0"/>
                <a:cs typeface="Times New Roman" panose="02020603050405020304" pitchFamily="18" charset="0"/>
              </a:rPr>
            </a:br>
            <a:br>
              <a:rPr lang="tr-TR" sz="2800" dirty="0">
                <a:latin typeface="Times New Roman" panose="02020603050405020304" pitchFamily="18" charset="0"/>
                <a:cs typeface="Times New Roman" panose="02020603050405020304" pitchFamily="18" charset="0"/>
              </a:rPr>
            </a:br>
            <a:r>
              <a:rPr lang="tr-TR" sz="2800" b="1" dirty="0">
                <a:latin typeface="Times New Roman" panose="02020603050405020304" pitchFamily="18" charset="0"/>
                <a:cs typeface="Times New Roman" panose="02020603050405020304" pitchFamily="18" charset="0"/>
              </a:rPr>
              <a:t>Bu metinde yazar, aşağıdaki metin türlerinden hangisine ait eserler verilmesini önermektedir?</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A) Deneme 	</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B) Öykü</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C) Günlük 	</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D) Biyografi</a:t>
            </a:r>
          </a:p>
          <a:p>
            <a:pPr marL="0" indent="0">
              <a:buNone/>
            </a:pPr>
            <a:endParaRPr lang="tr-TR" sz="2800" dirty="0">
              <a:latin typeface="Times New Roman" panose="02020603050405020304" pitchFamily="18" charset="0"/>
              <a:cs typeface="Times New Roman" panose="02020603050405020304" pitchFamily="18" charset="0"/>
            </a:endParaRPr>
          </a:p>
          <a:p>
            <a:pPr marL="0" indent="0">
              <a:buNone/>
            </a:pPr>
            <a:r>
              <a:rPr lang="tr-TR" sz="2800" dirty="0">
                <a:latin typeface="Times New Roman" panose="02020603050405020304" pitchFamily="18" charset="0"/>
                <a:cs typeface="Times New Roman" panose="02020603050405020304" pitchFamily="18" charset="0"/>
              </a:rPr>
              <a:t>(Nisan 2016 TEOG)</a:t>
            </a:r>
          </a:p>
          <a:p>
            <a:endParaRPr lang="tr-TR" sz="2600" dirty="0"/>
          </a:p>
        </p:txBody>
      </p:sp>
      <p:pic>
        <p:nvPicPr>
          <p:cNvPr id="4" name="Resim 12">
            <a:extLst>
              <a:ext uri="{FF2B5EF4-FFF2-40B4-BE49-F238E27FC236}">
                <a16:creationId xmlns:a16="http://schemas.microsoft.com/office/drawing/2014/main" id="{6BFE26F1-F6E7-48EF-8D80-8FAF666593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2422358" cy="53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1CDDB4D4-F78B-4455-B8A1-E4E4B728E98C}"/>
              </a:ext>
            </a:extLst>
          </p:cNvPr>
          <p:cNvPicPr>
            <a:picLocks noChangeAspect="1"/>
          </p:cNvPicPr>
          <p:nvPr/>
        </p:nvPicPr>
        <p:blipFill>
          <a:blip r:embed="rId3"/>
          <a:stretch>
            <a:fillRect/>
          </a:stretch>
        </p:blipFill>
        <p:spPr>
          <a:xfrm>
            <a:off x="10732167" y="253399"/>
            <a:ext cx="1028827" cy="1017201"/>
          </a:xfrm>
          <a:prstGeom prst="rect">
            <a:avLst/>
          </a:prstGeom>
        </p:spPr>
      </p:pic>
      <p:sp>
        <p:nvSpPr>
          <p:cNvPr id="6" name="Slayt Numarası Yer Tutucusu 5">
            <a:extLst>
              <a:ext uri="{FF2B5EF4-FFF2-40B4-BE49-F238E27FC236}">
                <a16:creationId xmlns:a16="http://schemas.microsoft.com/office/drawing/2014/main" id="{8BEBC1C0-CA8E-4CC8-98F1-BB07992C148C}"/>
              </a:ext>
            </a:extLst>
          </p:cNvPr>
          <p:cNvSpPr>
            <a:spLocks noGrp="1"/>
          </p:cNvSpPr>
          <p:nvPr>
            <p:ph type="sldNum" sz="quarter" idx="12"/>
          </p:nvPr>
        </p:nvSpPr>
        <p:spPr/>
        <p:txBody>
          <a:bodyPr/>
          <a:lstStyle/>
          <a:p>
            <a:fld id="{1A8E2782-714A-457D-880F-1327CD54CB10}" type="slidenum">
              <a:rPr lang="tr-TR" smtClean="0"/>
              <a:t>10</a:t>
            </a:fld>
            <a:endParaRPr lang="tr-TR"/>
          </a:p>
        </p:txBody>
      </p:sp>
    </p:spTree>
    <p:extLst>
      <p:ext uri="{BB962C8B-B14F-4D97-AF65-F5344CB8AC3E}">
        <p14:creationId xmlns:p14="http://schemas.microsoft.com/office/powerpoint/2010/main" val="27653897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chemeClr val="accent2"/>
                                        </p:clrVal>
                                      </p:to>
                                    </p:set>
                                    <p:set>
                                      <p:cBhvr>
                                        <p:cTn id="7" dur="500" fill="hold"/>
                                        <p:tgtEl>
                                          <p:spTgt spid="3">
                                            <p:txEl>
                                              <p:pRg st="3" end="3"/>
                                            </p:txEl>
                                          </p:spTgt>
                                        </p:tgtEl>
                                        <p:attrNameLst>
                                          <p:attrName>fillcolor</p:attrName>
                                        </p:attrNameLst>
                                      </p:cBhvr>
                                      <p:to>
                                        <p:clrVal>
                                          <a:schemeClr val="accent2"/>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CEVAP:C</a:t>
            </a:r>
          </a:p>
        </p:txBody>
      </p:sp>
      <p:sp>
        <p:nvSpPr>
          <p:cNvPr id="5" name="Slayt Numarası Yer Tutucusu 4">
            <a:extLst>
              <a:ext uri="{FF2B5EF4-FFF2-40B4-BE49-F238E27FC236}">
                <a16:creationId xmlns:a16="http://schemas.microsoft.com/office/drawing/2014/main" id="{1CBFC45B-F172-444A-BF56-79D450739EF5}"/>
              </a:ext>
            </a:extLst>
          </p:cNvPr>
          <p:cNvSpPr>
            <a:spLocks noGrp="1"/>
          </p:cNvSpPr>
          <p:nvPr>
            <p:ph type="sldNum" sz="quarter" idx="12"/>
          </p:nvPr>
        </p:nvSpPr>
        <p:spPr/>
        <p:txBody>
          <a:bodyPr/>
          <a:lstStyle/>
          <a:p>
            <a:fld id="{1A8E2782-714A-457D-880F-1327CD54CB10}" type="slidenum">
              <a:rPr lang="tr-TR" smtClean="0"/>
              <a:t>11</a:t>
            </a:fld>
            <a:endParaRPr lang="tr-TR"/>
          </a:p>
        </p:txBody>
      </p:sp>
    </p:spTree>
    <p:extLst>
      <p:ext uri="{BB962C8B-B14F-4D97-AF65-F5344CB8AC3E}">
        <p14:creationId xmlns:p14="http://schemas.microsoft.com/office/powerpoint/2010/main" val="1900940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AC278D-3A6C-4AE9-B138-8797FA6C1B76}"/>
              </a:ext>
            </a:extLst>
          </p:cNvPr>
          <p:cNvSpPr>
            <a:spLocks noGrp="1"/>
          </p:cNvSpPr>
          <p:nvPr>
            <p:ph idx="1"/>
          </p:nvPr>
        </p:nvSpPr>
        <p:spPr>
          <a:xfrm>
            <a:off x="1143000" y="986589"/>
            <a:ext cx="9872871" cy="5109411"/>
          </a:xfrm>
        </p:spPr>
        <p:txBody>
          <a:bodyPr>
            <a:normAutofit fontScale="92500" lnSpcReduction="10000"/>
          </a:bodyPr>
          <a:lstStyle/>
          <a:p>
            <a:r>
              <a:rPr lang="tr-TR" sz="2800" b="1" dirty="0">
                <a:latin typeface="Times New Roman" panose="02020603050405020304" pitchFamily="18" charset="0"/>
                <a:cs typeface="Times New Roman" panose="02020603050405020304" pitchFamily="18" charset="0"/>
              </a:rPr>
              <a:t>6.</a:t>
            </a:r>
            <a:r>
              <a:rPr lang="tr-TR" sz="2800" b="1" dirty="0">
                <a:solidFill>
                  <a:schemeClr val="tx1"/>
                </a:solidFill>
                <a:latin typeface="Times New Roman" panose="02020603050405020304" pitchFamily="18" charset="0"/>
                <a:cs typeface="Times New Roman" panose="02020603050405020304" pitchFamily="18" charset="0"/>
              </a:rPr>
              <a:t> </a:t>
            </a:r>
            <a:r>
              <a:rPr lang="tr-TR" sz="2800" dirty="0">
                <a:solidFill>
                  <a:schemeClr val="tx1"/>
                </a:solidFill>
                <a:latin typeface="Times New Roman" panose="02020603050405020304" pitchFamily="18" charset="0"/>
                <a:cs typeface="Times New Roman" panose="02020603050405020304" pitchFamily="18" charset="0"/>
              </a:rPr>
              <a:t>Yazar, “Çanakkale Mahşeri” adlı kitabıyla romancı olarak tarihe bakışta yeni bir çığır açtı. Kurmaca kahraman ve olaylar yerine sadece tarihî gerçeklerden yola çıkarak bir eser ortaya koydu. Bu eser ülke çapında büyük ilgi gördü, defalarca baskısı yapıldı. </a:t>
            </a:r>
            <a:br>
              <a:rPr lang="tr-TR" sz="2800" dirty="0">
                <a:latin typeface="Times New Roman" panose="02020603050405020304" pitchFamily="18" charset="0"/>
                <a:cs typeface="Times New Roman" panose="02020603050405020304" pitchFamily="18" charset="0"/>
              </a:rPr>
            </a:br>
            <a:br>
              <a:rPr lang="tr-TR" sz="2800" dirty="0">
                <a:latin typeface="Times New Roman" panose="02020603050405020304" pitchFamily="18" charset="0"/>
                <a:cs typeface="Times New Roman" panose="02020603050405020304" pitchFamily="18" charset="0"/>
              </a:rPr>
            </a:br>
            <a:r>
              <a:rPr lang="tr-TR" sz="2800" b="1" dirty="0">
                <a:latin typeface="Times New Roman" panose="02020603050405020304" pitchFamily="18" charset="0"/>
                <a:cs typeface="Times New Roman" panose="02020603050405020304" pitchFamily="18" charset="0"/>
              </a:rPr>
              <a:t>Bu metin aşağıdaki yazı türlerinden hangisine örnek gösterilir?</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A) Günlük</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B) Anı</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C) Biyografi</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D) Eleştiri</a:t>
            </a:r>
          </a:p>
          <a:p>
            <a:pPr marL="0" indent="0">
              <a:buNone/>
            </a:pPr>
            <a:endParaRPr lang="tr-TR" sz="2800" dirty="0">
              <a:latin typeface="Times New Roman" panose="02020603050405020304" pitchFamily="18" charset="0"/>
              <a:cs typeface="Times New Roman" panose="02020603050405020304" pitchFamily="18" charset="0"/>
            </a:endParaRPr>
          </a:p>
          <a:p>
            <a:pPr marL="0" indent="0">
              <a:buNone/>
            </a:pPr>
            <a:r>
              <a:rPr lang="tr-TR" sz="2800" dirty="0">
                <a:latin typeface="Times New Roman" panose="02020603050405020304" pitchFamily="18" charset="0"/>
                <a:cs typeface="Times New Roman" panose="02020603050405020304" pitchFamily="18" charset="0"/>
              </a:rPr>
              <a:t>(Kasım 2015 TEOG)</a:t>
            </a:r>
          </a:p>
          <a:p>
            <a:endParaRPr lang="tr-TR" sz="2600" dirty="0"/>
          </a:p>
        </p:txBody>
      </p:sp>
      <p:pic>
        <p:nvPicPr>
          <p:cNvPr id="4" name="Resim 12">
            <a:extLst>
              <a:ext uri="{FF2B5EF4-FFF2-40B4-BE49-F238E27FC236}">
                <a16:creationId xmlns:a16="http://schemas.microsoft.com/office/drawing/2014/main" id="{6BFE26F1-F6E7-48EF-8D80-8FAF666593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2422358" cy="53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1CDDB4D4-F78B-4455-B8A1-E4E4B728E98C}"/>
              </a:ext>
            </a:extLst>
          </p:cNvPr>
          <p:cNvPicPr>
            <a:picLocks noChangeAspect="1"/>
          </p:cNvPicPr>
          <p:nvPr/>
        </p:nvPicPr>
        <p:blipFill>
          <a:blip r:embed="rId3"/>
          <a:stretch>
            <a:fillRect/>
          </a:stretch>
        </p:blipFill>
        <p:spPr>
          <a:xfrm>
            <a:off x="10732167" y="253399"/>
            <a:ext cx="1028827" cy="1017201"/>
          </a:xfrm>
          <a:prstGeom prst="rect">
            <a:avLst/>
          </a:prstGeom>
        </p:spPr>
      </p:pic>
      <p:sp>
        <p:nvSpPr>
          <p:cNvPr id="6" name="Slayt Numarası Yer Tutucusu 5">
            <a:extLst>
              <a:ext uri="{FF2B5EF4-FFF2-40B4-BE49-F238E27FC236}">
                <a16:creationId xmlns:a16="http://schemas.microsoft.com/office/drawing/2014/main" id="{770293C8-D226-40B5-B19A-BD6EAAFC0907}"/>
              </a:ext>
            </a:extLst>
          </p:cNvPr>
          <p:cNvSpPr>
            <a:spLocks noGrp="1"/>
          </p:cNvSpPr>
          <p:nvPr>
            <p:ph type="sldNum" sz="quarter" idx="12"/>
          </p:nvPr>
        </p:nvSpPr>
        <p:spPr/>
        <p:txBody>
          <a:bodyPr/>
          <a:lstStyle/>
          <a:p>
            <a:fld id="{1A8E2782-714A-457D-880F-1327CD54CB10}" type="slidenum">
              <a:rPr lang="tr-TR" smtClean="0"/>
              <a:t>12</a:t>
            </a:fld>
            <a:endParaRPr lang="tr-TR"/>
          </a:p>
        </p:txBody>
      </p:sp>
    </p:spTree>
    <p:extLst>
      <p:ext uri="{BB962C8B-B14F-4D97-AF65-F5344CB8AC3E}">
        <p14:creationId xmlns:p14="http://schemas.microsoft.com/office/powerpoint/2010/main" val="303198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4" end="4"/>
                                            </p:txEl>
                                          </p:spTgt>
                                        </p:tgtEl>
                                        <p:attrNameLst>
                                          <p:attrName>style.color</p:attrName>
                                        </p:attrNameLst>
                                      </p:cBhvr>
                                      <p:to>
                                        <p:clrVal>
                                          <a:schemeClr val="accent2"/>
                                        </p:clrVal>
                                      </p:to>
                                    </p:set>
                                    <p:set>
                                      <p:cBhvr>
                                        <p:cTn id="7" dur="500" fill="hold"/>
                                        <p:tgtEl>
                                          <p:spTgt spid="3">
                                            <p:txEl>
                                              <p:pRg st="4" end="4"/>
                                            </p:txEl>
                                          </p:spTgt>
                                        </p:tgtEl>
                                        <p:attrNameLst>
                                          <p:attrName>fillcolor</p:attrName>
                                        </p:attrNameLst>
                                      </p:cBhvr>
                                      <p:to>
                                        <p:clrVal>
                                          <a:schemeClr val="accent2"/>
                                        </p:clrVal>
                                      </p:to>
                                    </p:set>
                                    <p:set>
                                      <p:cBhvr>
                                        <p:cTn id="8"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p:txBody>
      </p:sp>
      <p:sp>
        <p:nvSpPr>
          <p:cNvPr id="5" name="Slayt Numarası Yer Tutucusu 4">
            <a:extLst>
              <a:ext uri="{FF2B5EF4-FFF2-40B4-BE49-F238E27FC236}">
                <a16:creationId xmlns:a16="http://schemas.microsoft.com/office/drawing/2014/main" id="{727D3B77-A22E-4923-B133-11028AE4913C}"/>
              </a:ext>
            </a:extLst>
          </p:cNvPr>
          <p:cNvSpPr>
            <a:spLocks noGrp="1"/>
          </p:cNvSpPr>
          <p:nvPr>
            <p:ph type="sldNum" sz="quarter" idx="12"/>
          </p:nvPr>
        </p:nvSpPr>
        <p:spPr/>
        <p:txBody>
          <a:bodyPr/>
          <a:lstStyle/>
          <a:p>
            <a:fld id="{1A8E2782-714A-457D-880F-1327CD54CB10}" type="slidenum">
              <a:rPr lang="tr-TR" smtClean="0"/>
              <a:t>13</a:t>
            </a:fld>
            <a:endParaRPr lang="tr-TR"/>
          </a:p>
        </p:txBody>
      </p:sp>
    </p:spTree>
    <p:extLst>
      <p:ext uri="{BB962C8B-B14F-4D97-AF65-F5344CB8AC3E}">
        <p14:creationId xmlns:p14="http://schemas.microsoft.com/office/powerpoint/2010/main" val="3149893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AC278D-3A6C-4AE9-B138-8797FA6C1B76}"/>
              </a:ext>
            </a:extLst>
          </p:cNvPr>
          <p:cNvSpPr>
            <a:spLocks noGrp="1"/>
          </p:cNvSpPr>
          <p:nvPr>
            <p:ph idx="1"/>
          </p:nvPr>
        </p:nvSpPr>
        <p:spPr>
          <a:xfrm>
            <a:off x="1143000" y="986589"/>
            <a:ext cx="9872871" cy="5109411"/>
          </a:xfrm>
        </p:spPr>
        <p:txBody>
          <a:bodyPr>
            <a:normAutofit fontScale="85000" lnSpcReduction="20000"/>
          </a:bodyPr>
          <a:lstStyle/>
          <a:p>
            <a:r>
              <a:rPr lang="tr-TR" sz="2800" b="1" dirty="0">
                <a:latin typeface="Times New Roman" panose="02020603050405020304" pitchFamily="18" charset="0"/>
                <a:cs typeface="Times New Roman" panose="02020603050405020304" pitchFamily="18" charset="0"/>
              </a:rPr>
              <a:t>7. </a:t>
            </a:r>
            <a:r>
              <a:rPr lang="tr-TR" sz="2800" dirty="0">
                <a:solidFill>
                  <a:schemeClr val="tx1"/>
                </a:solidFill>
                <a:latin typeface="Times New Roman" panose="02020603050405020304" pitchFamily="18" charset="0"/>
                <a:cs typeface="Times New Roman" panose="02020603050405020304" pitchFamily="18" charset="0"/>
              </a:rPr>
              <a:t>“Mal, canın yongasıdır.” sözünü duymuşsunuzdur. İngilizcede bu kadar derli toplu bir söz yoktur. İngilizcede iki satırla anlatılan bir gerçek, Türkçede üç kelimeye rahat rahat sığdırılabiliyor. Her sözcüğün yabancı dilde karşıladığı bir anlam olmayabilir. Mesela “can” temasını ele alan bir şiiri yabancı dillerden birine çevirmeye çalışanların işi çok zor olacaktır. Bir deneyin de görün, insanı nasıl terletiyor!</a:t>
            </a:r>
            <a:br>
              <a:rPr lang="tr-TR" sz="2800" dirty="0">
                <a:latin typeface="Times New Roman" panose="02020603050405020304" pitchFamily="18" charset="0"/>
                <a:cs typeface="Times New Roman" panose="02020603050405020304" pitchFamily="18" charset="0"/>
              </a:rPr>
            </a:br>
            <a:br>
              <a:rPr lang="tr-TR" sz="2800" dirty="0">
                <a:latin typeface="Times New Roman" panose="02020603050405020304" pitchFamily="18" charset="0"/>
                <a:cs typeface="Times New Roman" panose="02020603050405020304" pitchFamily="18" charset="0"/>
              </a:rPr>
            </a:br>
            <a:r>
              <a:rPr lang="tr-TR" sz="2800" b="1" dirty="0">
                <a:latin typeface="Times New Roman" panose="02020603050405020304" pitchFamily="18" charset="0"/>
                <a:cs typeface="Times New Roman" panose="02020603050405020304" pitchFamily="18" charset="0"/>
              </a:rPr>
              <a:t>Bu metin aşağıdaki türlerin hangisine örnektir?</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A) Denemeye</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B) Biyografiye</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C) Anıya</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D) Eleştiriye</a:t>
            </a:r>
          </a:p>
          <a:p>
            <a:pPr marL="0" indent="0">
              <a:buNone/>
            </a:pPr>
            <a:endParaRPr lang="tr-TR" sz="2800" dirty="0">
              <a:latin typeface="Times New Roman" panose="02020603050405020304" pitchFamily="18" charset="0"/>
              <a:cs typeface="Times New Roman" panose="02020603050405020304" pitchFamily="18" charset="0"/>
            </a:endParaRPr>
          </a:p>
          <a:p>
            <a:pPr marL="0" indent="0">
              <a:buNone/>
            </a:pPr>
            <a:r>
              <a:rPr lang="tr-TR" sz="2800" dirty="0">
                <a:latin typeface="Times New Roman" panose="02020603050405020304" pitchFamily="18" charset="0"/>
                <a:cs typeface="Times New Roman" panose="02020603050405020304" pitchFamily="18" charset="0"/>
              </a:rPr>
              <a:t>(Mayıs 2017 TEOG Mazeret)</a:t>
            </a:r>
          </a:p>
          <a:p>
            <a:endParaRPr lang="tr-TR" sz="2600" dirty="0"/>
          </a:p>
        </p:txBody>
      </p:sp>
      <p:pic>
        <p:nvPicPr>
          <p:cNvPr id="4" name="Resim 12">
            <a:extLst>
              <a:ext uri="{FF2B5EF4-FFF2-40B4-BE49-F238E27FC236}">
                <a16:creationId xmlns:a16="http://schemas.microsoft.com/office/drawing/2014/main" id="{6BFE26F1-F6E7-48EF-8D80-8FAF666593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2422358" cy="53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1CDDB4D4-F78B-4455-B8A1-E4E4B728E98C}"/>
              </a:ext>
            </a:extLst>
          </p:cNvPr>
          <p:cNvPicPr>
            <a:picLocks noChangeAspect="1"/>
          </p:cNvPicPr>
          <p:nvPr/>
        </p:nvPicPr>
        <p:blipFill>
          <a:blip r:embed="rId3"/>
          <a:stretch>
            <a:fillRect/>
          </a:stretch>
        </p:blipFill>
        <p:spPr>
          <a:xfrm>
            <a:off x="10732167" y="253399"/>
            <a:ext cx="1028827" cy="1017201"/>
          </a:xfrm>
          <a:prstGeom prst="rect">
            <a:avLst/>
          </a:prstGeom>
        </p:spPr>
      </p:pic>
      <p:sp>
        <p:nvSpPr>
          <p:cNvPr id="6" name="Slayt Numarası Yer Tutucusu 5">
            <a:extLst>
              <a:ext uri="{FF2B5EF4-FFF2-40B4-BE49-F238E27FC236}">
                <a16:creationId xmlns:a16="http://schemas.microsoft.com/office/drawing/2014/main" id="{52919BBD-053C-46BB-B7EC-E5DE8ED67164}"/>
              </a:ext>
            </a:extLst>
          </p:cNvPr>
          <p:cNvSpPr>
            <a:spLocks noGrp="1"/>
          </p:cNvSpPr>
          <p:nvPr>
            <p:ph type="sldNum" sz="quarter" idx="12"/>
          </p:nvPr>
        </p:nvSpPr>
        <p:spPr/>
        <p:txBody>
          <a:bodyPr/>
          <a:lstStyle/>
          <a:p>
            <a:fld id="{1A8E2782-714A-457D-880F-1327CD54CB10}" type="slidenum">
              <a:rPr lang="tr-TR" smtClean="0"/>
              <a:t>14</a:t>
            </a:fld>
            <a:endParaRPr lang="tr-TR"/>
          </a:p>
        </p:txBody>
      </p:sp>
    </p:spTree>
    <p:extLst>
      <p:ext uri="{BB962C8B-B14F-4D97-AF65-F5344CB8AC3E}">
        <p14:creationId xmlns:p14="http://schemas.microsoft.com/office/powerpoint/2010/main" val="1242716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chemeClr val="accent2"/>
                                        </p:clrVal>
                                      </p:to>
                                    </p:set>
                                    <p:set>
                                      <p:cBhvr>
                                        <p:cTn id="7" dur="500" fill="hold"/>
                                        <p:tgtEl>
                                          <p:spTgt spid="3">
                                            <p:txEl>
                                              <p:pRg st="1" end="1"/>
                                            </p:txEl>
                                          </p:spTgt>
                                        </p:tgtEl>
                                        <p:attrNameLst>
                                          <p:attrName>fillcolor</p:attrName>
                                        </p:attrNameLst>
                                      </p:cBhvr>
                                      <p:to>
                                        <p:clrVal>
                                          <a:schemeClr val="accent2"/>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CEVAP:A</a:t>
            </a:r>
          </a:p>
        </p:txBody>
      </p:sp>
      <p:sp>
        <p:nvSpPr>
          <p:cNvPr id="5" name="Slayt Numarası Yer Tutucusu 4">
            <a:extLst>
              <a:ext uri="{FF2B5EF4-FFF2-40B4-BE49-F238E27FC236}">
                <a16:creationId xmlns:a16="http://schemas.microsoft.com/office/drawing/2014/main" id="{68E1B0AC-2213-475A-B778-130BFA9EA4E0}"/>
              </a:ext>
            </a:extLst>
          </p:cNvPr>
          <p:cNvSpPr>
            <a:spLocks noGrp="1"/>
          </p:cNvSpPr>
          <p:nvPr>
            <p:ph type="sldNum" sz="quarter" idx="12"/>
          </p:nvPr>
        </p:nvSpPr>
        <p:spPr/>
        <p:txBody>
          <a:bodyPr/>
          <a:lstStyle/>
          <a:p>
            <a:fld id="{1A8E2782-714A-457D-880F-1327CD54CB10}" type="slidenum">
              <a:rPr lang="tr-TR" smtClean="0"/>
              <a:t>15</a:t>
            </a:fld>
            <a:endParaRPr lang="tr-TR"/>
          </a:p>
        </p:txBody>
      </p:sp>
    </p:spTree>
    <p:extLst>
      <p:ext uri="{BB962C8B-B14F-4D97-AF65-F5344CB8AC3E}">
        <p14:creationId xmlns:p14="http://schemas.microsoft.com/office/powerpoint/2010/main" val="23669168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AC278D-3A6C-4AE9-B138-8797FA6C1B76}"/>
              </a:ext>
            </a:extLst>
          </p:cNvPr>
          <p:cNvSpPr>
            <a:spLocks noGrp="1"/>
          </p:cNvSpPr>
          <p:nvPr>
            <p:ph idx="1"/>
          </p:nvPr>
        </p:nvSpPr>
        <p:spPr>
          <a:xfrm>
            <a:off x="1143000" y="986589"/>
            <a:ext cx="9872871" cy="5109411"/>
          </a:xfrm>
        </p:spPr>
        <p:txBody>
          <a:bodyPr>
            <a:normAutofit fontScale="77500" lnSpcReduction="20000"/>
          </a:bodyPr>
          <a:lstStyle/>
          <a:p>
            <a:r>
              <a:rPr lang="tr-TR" sz="2800" b="1" dirty="0">
                <a:latin typeface="Times New Roman" panose="02020603050405020304" pitchFamily="18" charset="0"/>
                <a:cs typeface="Times New Roman" panose="02020603050405020304" pitchFamily="18" charset="0"/>
              </a:rPr>
              <a:t>8. </a:t>
            </a:r>
            <a:r>
              <a:rPr lang="tr-TR" sz="2800" dirty="0">
                <a:solidFill>
                  <a:schemeClr val="tx1"/>
                </a:solidFill>
                <a:latin typeface="Times New Roman" panose="02020603050405020304" pitchFamily="18" charset="0"/>
                <a:cs typeface="Times New Roman" panose="02020603050405020304" pitchFamily="18" charset="0"/>
              </a:rPr>
              <a:t>Küçücük bir çocuktum. Her tarafın buzla kaplandığı bir kış günüydü. Sabahın erken saatlerinde evimizin içini kızgın sobada yanan kömürün kokusu sarmıştı. Babam, havalanması için salonun geniş, iki kanatlı penceresinin tekini açmıştı. Kar yağmıştı; dar caddemizden tek tük geçen insanları, kapalı kanadın ardından dalgın dalgın seyrediyordum. Aniden cama vuran küçük bir gövdenin ve kanatların çılgın sesiyle kendime geldim. Salona bir serçe girmiş, çıkmaya çalışıyordu. Hemen pencereyi kapatarak babama koştum. “Kuş!” dedim. “İçeriye bir kuş girdi!” Artık bir kuşa sahiptim. Ne de güzeldi kendinden küçük bir canlıya sahip olabilmek!</a:t>
            </a:r>
            <a:br>
              <a:rPr lang="tr-TR" sz="2800" dirty="0">
                <a:latin typeface="Times New Roman" panose="02020603050405020304" pitchFamily="18" charset="0"/>
                <a:cs typeface="Times New Roman" panose="02020603050405020304" pitchFamily="18" charset="0"/>
              </a:rPr>
            </a:br>
            <a:br>
              <a:rPr lang="tr-TR" sz="2800" dirty="0">
                <a:latin typeface="Times New Roman" panose="02020603050405020304" pitchFamily="18" charset="0"/>
                <a:cs typeface="Times New Roman" panose="02020603050405020304" pitchFamily="18" charset="0"/>
              </a:rPr>
            </a:br>
            <a:r>
              <a:rPr lang="tr-TR" sz="2800" b="1" dirty="0">
                <a:latin typeface="Times New Roman" panose="02020603050405020304" pitchFamily="18" charset="0"/>
                <a:cs typeface="Times New Roman" panose="02020603050405020304" pitchFamily="18" charset="0"/>
              </a:rPr>
              <a:t>Bu metnin türü aşağıdakilerden hangisidir?</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A) Anı</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B) Deneme</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C) Biyografi</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D) Günlük</a:t>
            </a:r>
          </a:p>
          <a:p>
            <a:pPr marL="0" indent="0">
              <a:buNone/>
            </a:pPr>
            <a:endParaRPr lang="tr-TR" sz="2800" dirty="0">
              <a:latin typeface="Times New Roman" panose="02020603050405020304" pitchFamily="18" charset="0"/>
              <a:cs typeface="Times New Roman" panose="02020603050405020304" pitchFamily="18" charset="0"/>
            </a:endParaRPr>
          </a:p>
          <a:p>
            <a:pPr marL="0" indent="0">
              <a:buNone/>
            </a:pPr>
            <a:r>
              <a:rPr lang="tr-TR" sz="2800" dirty="0">
                <a:latin typeface="Times New Roman" panose="02020603050405020304" pitchFamily="18" charset="0"/>
                <a:cs typeface="Times New Roman" panose="02020603050405020304" pitchFamily="18" charset="0"/>
              </a:rPr>
              <a:t>(Aralık 2016 TEOG Mazeret)</a:t>
            </a:r>
          </a:p>
          <a:p>
            <a:endParaRPr lang="tr-TR" sz="2600" dirty="0"/>
          </a:p>
        </p:txBody>
      </p:sp>
      <p:pic>
        <p:nvPicPr>
          <p:cNvPr id="4" name="Resim 12">
            <a:extLst>
              <a:ext uri="{FF2B5EF4-FFF2-40B4-BE49-F238E27FC236}">
                <a16:creationId xmlns:a16="http://schemas.microsoft.com/office/drawing/2014/main" id="{6BFE26F1-F6E7-48EF-8D80-8FAF666593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2422358" cy="53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1CDDB4D4-F78B-4455-B8A1-E4E4B728E98C}"/>
              </a:ext>
            </a:extLst>
          </p:cNvPr>
          <p:cNvPicPr>
            <a:picLocks noChangeAspect="1"/>
          </p:cNvPicPr>
          <p:nvPr/>
        </p:nvPicPr>
        <p:blipFill>
          <a:blip r:embed="rId3"/>
          <a:stretch>
            <a:fillRect/>
          </a:stretch>
        </p:blipFill>
        <p:spPr>
          <a:xfrm>
            <a:off x="10732167" y="253399"/>
            <a:ext cx="1028827" cy="1017201"/>
          </a:xfrm>
          <a:prstGeom prst="rect">
            <a:avLst/>
          </a:prstGeom>
        </p:spPr>
      </p:pic>
      <p:sp>
        <p:nvSpPr>
          <p:cNvPr id="6" name="Slayt Numarası Yer Tutucusu 5">
            <a:extLst>
              <a:ext uri="{FF2B5EF4-FFF2-40B4-BE49-F238E27FC236}">
                <a16:creationId xmlns:a16="http://schemas.microsoft.com/office/drawing/2014/main" id="{93FF5AEF-C291-4462-AC92-CAF3836A6214}"/>
              </a:ext>
            </a:extLst>
          </p:cNvPr>
          <p:cNvSpPr>
            <a:spLocks noGrp="1"/>
          </p:cNvSpPr>
          <p:nvPr>
            <p:ph type="sldNum" sz="quarter" idx="12"/>
          </p:nvPr>
        </p:nvSpPr>
        <p:spPr/>
        <p:txBody>
          <a:bodyPr/>
          <a:lstStyle/>
          <a:p>
            <a:fld id="{1A8E2782-714A-457D-880F-1327CD54CB10}" type="slidenum">
              <a:rPr lang="tr-TR" smtClean="0"/>
              <a:t>16</a:t>
            </a:fld>
            <a:endParaRPr lang="tr-TR"/>
          </a:p>
        </p:txBody>
      </p:sp>
    </p:spTree>
    <p:extLst>
      <p:ext uri="{BB962C8B-B14F-4D97-AF65-F5344CB8AC3E}">
        <p14:creationId xmlns:p14="http://schemas.microsoft.com/office/powerpoint/2010/main" val="1125763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chemeClr val="accent2"/>
                                        </p:clrVal>
                                      </p:to>
                                    </p:set>
                                    <p:set>
                                      <p:cBhvr>
                                        <p:cTn id="7" dur="500" fill="hold"/>
                                        <p:tgtEl>
                                          <p:spTgt spid="3">
                                            <p:txEl>
                                              <p:pRg st="1" end="1"/>
                                            </p:txEl>
                                          </p:spTgt>
                                        </p:tgtEl>
                                        <p:attrNameLst>
                                          <p:attrName>fillcolor</p:attrName>
                                        </p:attrNameLst>
                                      </p:cBhvr>
                                      <p:to>
                                        <p:clrVal>
                                          <a:schemeClr val="accent2"/>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CEVAP:A</a:t>
            </a:r>
          </a:p>
        </p:txBody>
      </p:sp>
      <p:sp>
        <p:nvSpPr>
          <p:cNvPr id="5" name="Slayt Numarası Yer Tutucusu 4">
            <a:extLst>
              <a:ext uri="{FF2B5EF4-FFF2-40B4-BE49-F238E27FC236}">
                <a16:creationId xmlns:a16="http://schemas.microsoft.com/office/drawing/2014/main" id="{318708D8-40D1-40AF-97DF-55F98BA0067D}"/>
              </a:ext>
            </a:extLst>
          </p:cNvPr>
          <p:cNvSpPr>
            <a:spLocks noGrp="1"/>
          </p:cNvSpPr>
          <p:nvPr>
            <p:ph type="sldNum" sz="quarter" idx="12"/>
          </p:nvPr>
        </p:nvSpPr>
        <p:spPr/>
        <p:txBody>
          <a:bodyPr/>
          <a:lstStyle/>
          <a:p>
            <a:fld id="{1A8E2782-714A-457D-880F-1327CD54CB10}" type="slidenum">
              <a:rPr lang="tr-TR" smtClean="0"/>
              <a:t>17</a:t>
            </a:fld>
            <a:endParaRPr lang="tr-TR"/>
          </a:p>
        </p:txBody>
      </p:sp>
    </p:spTree>
    <p:extLst>
      <p:ext uri="{BB962C8B-B14F-4D97-AF65-F5344CB8AC3E}">
        <p14:creationId xmlns:p14="http://schemas.microsoft.com/office/powerpoint/2010/main" val="3364332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AC278D-3A6C-4AE9-B138-8797FA6C1B76}"/>
              </a:ext>
            </a:extLst>
          </p:cNvPr>
          <p:cNvSpPr>
            <a:spLocks noGrp="1"/>
          </p:cNvSpPr>
          <p:nvPr>
            <p:ph idx="1"/>
          </p:nvPr>
        </p:nvSpPr>
        <p:spPr>
          <a:xfrm>
            <a:off x="1143000" y="986589"/>
            <a:ext cx="9872871" cy="5109411"/>
          </a:xfrm>
        </p:spPr>
        <p:txBody>
          <a:bodyPr>
            <a:normAutofit fontScale="77500" lnSpcReduction="20000"/>
          </a:bodyPr>
          <a:lstStyle/>
          <a:p>
            <a:r>
              <a:rPr lang="tr-TR" sz="2800" b="1" dirty="0">
                <a:latin typeface="Times New Roman" panose="02020603050405020304" pitchFamily="18" charset="0"/>
                <a:cs typeface="Times New Roman" panose="02020603050405020304" pitchFamily="18" charset="0"/>
              </a:rPr>
              <a:t>9. Aşağıdaki metinlerden hangisi sonunda yay ayraç içinde verilen türe örnek </a:t>
            </a:r>
            <a:r>
              <a:rPr lang="tr-TR" sz="2800" b="1" u="sng" dirty="0">
                <a:latin typeface="Times New Roman" panose="02020603050405020304" pitchFamily="18" charset="0"/>
                <a:cs typeface="Times New Roman" panose="02020603050405020304" pitchFamily="18" charset="0"/>
              </a:rPr>
              <a:t>gösterilemez</a:t>
            </a:r>
            <a:r>
              <a:rPr lang="tr-TR" sz="2800" b="1" dirty="0">
                <a:latin typeface="Times New Roman" panose="02020603050405020304" pitchFamily="18" charset="0"/>
                <a:cs typeface="Times New Roman" panose="02020603050405020304" pitchFamily="18" charset="0"/>
              </a:rPr>
              <a:t>?</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A) Cemil Kavukçu’nun 2009’da yayımlanan “</a:t>
            </a:r>
            <a:r>
              <a:rPr lang="tr-TR" sz="2800" dirty="0" err="1">
                <a:solidFill>
                  <a:schemeClr val="tx1"/>
                </a:solidFill>
                <a:latin typeface="Times New Roman" panose="02020603050405020304" pitchFamily="18" charset="0"/>
                <a:cs typeface="Times New Roman" panose="02020603050405020304" pitchFamily="18" charset="0"/>
              </a:rPr>
              <a:t>Selo’nun</a:t>
            </a:r>
            <a:r>
              <a:rPr lang="tr-TR" sz="2800" dirty="0">
                <a:solidFill>
                  <a:schemeClr val="tx1"/>
                </a:solidFill>
                <a:latin typeface="Times New Roman" panose="02020603050405020304" pitchFamily="18" charset="0"/>
                <a:cs typeface="Times New Roman" panose="02020603050405020304" pitchFamily="18" charset="0"/>
              </a:rPr>
              <a:t> Kuşları” adlı kitabı oldukça içten ve yalın öykülerden oluşuyor. Hayvanlarla insanlar arasındaki iletişimi ortaya koyarak hayvanlar dünyasına başarıyla eğiliyor. (Eleştiri)</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B) İzmir’den yola erken çıktığımız için şehirde hayat canlanmadan Manisa’ya vardık. İlk bakışta Manisa’dan çok etkilendiğimi rahatlıkla söyleyebilirim. Şehzadeler şehri olan bu diyarda birçok tarihî yapıya rastlamak mümkün. (Gezi yazısı)</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C) Saç dökülmesinin nedenleri kalıtsal ve geçici olarak iki ana grupta toplanmaktadır. Saç dökülmelerine karşı alınan önlemler, daha çok çevresel faktörlere karşı etkili olmaktadır. Genetik faktörlere karşı henüz bir çözüm bulunamamıştır. (Deneme)</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D) O gece İstanbul’da üçüncü gecesiydi. Ertesi gün bu dünya güzeli şehirden ayrılacak olmanın hüznü yüreğine çöreklenmişti. Bu yüzden bütün gece uyuyamadı. (Öykü)</a:t>
            </a:r>
          </a:p>
          <a:p>
            <a:pPr marL="0" indent="0">
              <a:buNone/>
            </a:pPr>
            <a:endParaRPr lang="tr-TR" sz="2800" dirty="0">
              <a:latin typeface="Times New Roman" panose="02020603050405020304" pitchFamily="18" charset="0"/>
              <a:cs typeface="Times New Roman" panose="02020603050405020304" pitchFamily="18" charset="0"/>
            </a:endParaRPr>
          </a:p>
          <a:p>
            <a:pPr marL="0" indent="0">
              <a:buNone/>
            </a:pPr>
            <a:r>
              <a:rPr lang="tr-TR" sz="2800" dirty="0">
                <a:latin typeface="Times New Roman" panose="02020603050405020304" pitchFamily="18" charset="0"/>
                <a:cs typeface="Times New Roman" panose="02020603050405020304" pitchFamily="18" charset="0"/>
              </a:rPr>
              <a:t>(Mayıs 2016 TEOG Mazeret)</a:t>
            </a:r>
          </a:p>
          <a:p>
            <a:endParaRPr lang="tr-TR" sz="2600" dirty="0"/>
          </a:p>
        </p:txBody>
      </p:sp>
      <p:pic>
        <p:nvPicPr>
          <p:cNvPr id="4" name="Resim 12">
            <a:extLst>
              <a:ext uri="{FF2B5EF4-FFF2-40B4-BE49-F238E27FC236}">
                <a16:creationId xmlns:a16="http://schemas.microsoft.com/office/drawing/2014/main" id="{6BFE26F1-F6E7-48EF-8D80-8FAF666593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2422358" cy="53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1CDDB4D4-F78B-4455-B8A1-E4E4B728E98C}"/>
              </a:ext>
            </a:extLst>
          </p:cNvPr>
          <p:cNvPicPr>
            <a:picLocks noChangeAspect="1"/>
          </p:cNvPicPr>
          <p:nvPr/>
        </p:nvPicPr>
        <p:blipFill>
          <a:blip r:embed="rId3"/>
          <a:stretch>
            <a:fillRect/>
          </a:stretch>
        </p:blipFill>
        <p:spPr>
          <a:xfrm>
            <a:off x="10732167" y="253399"/>
            <a:ext cx="1028827" cy="1017201"/>
          </a:xfrm>
          <a:prstGeom prst="rect">
            <a:avLst/>
          </a:prstGeom>
        </p:spPr>
      </p:pic>
      <p:sp>
        <p:nvSpPr>
          <p:cNvPr id="6" name="Slayt Numarası Yer Tutucusu 5">
            <a:extLst>
              <a:ext uri="{FF2B5EF4-FFF2-40B4-BE49-F238E27FC236}">
                <a16:creationId xmlns:a16="http://schemas.microsoft.com/office/drawing/2014/main" id="{257B6D8E-DC9B-46DF-A9D5-BA6D071CB9DD}"/>
              </a:ext>
            </a:extLst>
          </p:cNvPr>
          <p:cNvSpPr>
            <a:spLocks noGrp="1"/>
          </p:cNvSpPr>
          <p:nvPr>
            <p:ph type="sldNum" sz="quarter" idx="12"/>
          </p:nvPr>
        </p:nvSpPr>
        <p:spPr/>
        <p:txBody>
          <a:bodyPr/>
          <a:lstStyle/>
          <a:p>
            <a:fld id="{1A8E2782-714A-457D-880F-1327CD54CB10}" type="slidenum">
              <a:rPr lang="tr-TR" smtClean="0"/>
              <a:t>18</a:t>
            </a:fld>
            <a:endParaRPr lang="tr-TR"/>
          </a:p>
        </p:txBody>
      </p:sp>
    </p:spTree>
    <p:extLst>
      <p:ext uri="{BB962C8B-B14F-4D97-AF65-F5344CB8AC3E}">
        <p14:creationId xmlns:p14="http://schemas.microsoft.com/office/powerpoint/2010/main" val="3283452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chemeClr val="accent2"/>
                                        </p:clrVal>
                                      </p:to>
                                    </p:set>
                                    <p:set>
                                      <p:cBhvr>
                                        <p:cTn id="7" dur="500" fill="hold"/>
                                        <p:tgtEl>
                                          <p:spTgt spid="3">
                                            <p:txEl>
                                              <p:pRg st="3" end="3"/>
                                            </p:txEl>
                                          </p:spTgt>
                                        </p:tgtEl>
                                        <p:attrNameLst>
                                          <p:attrName>fillcolor</p:attrName>
                                        </p:attrNameLst>
                                      </p:cBhvr>
                                      <p:to>
                                        <p:clrVal>
                                          <a:schemeClr val="accent2"/>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CEVAP:C</a:t>
            </a:r>
          </a:p>
        </p:txBody>
      </p:sp>
      <p:sp>
        <p:nvSpPr>
          <p:cNvPr id="5" name="Slayt Numarası Yer Tutucusu 4">
            <a:extLst>
              <a:ext uri="{FF2B5EF4-FFF2-40B4-BE49-F238E27FC236}">
                <a16:creationId xmlns:a16="http://schemas.microsoft.com/office/drawing/2014/main" id="{3D3C0D76-CEFA-45A0-A433-4BD52EEBC312}"/>
              </a:ext>
            </a:extLst>
          </p:cNvPr>
          <p:cNvSpPr>
            <a:spLocks noGrp="1"/>
          </p:cNvSpPr>
          <p:nvPr>
            <p:ph type="sldNum" sz="quarter" idx="12"/>
          </p:nvPr>
        </p:nvSpPr>
        <p:spPr/>
        <p:txBody>
          <a:bodyPr/>
          <a:lstStyle/>
          <a:p>
            <a:fld id="{1A8E2782-714A-457D-880F-1327CD54CB10}" type="slidenum">
              <a:rPr lang="tr-TR" smtClean="0"/>
              <a:t>19</a:t>
            </a:fld>
            <a:endParaRPr lang="tr-TR"/>
          </a:p>
        </p:txBody>
      </p:sp>
    </p:spTree>
    <p:extLst>
      <p:ext uri="{BB962C8B-B14F-4D97-AF65-F5344CB8AC3E}">
        <p14:creationId xmlns:p14="http://schemas.microsoft.com/office/powerpoint/2010/main" val="103707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AC278D-3A6C-4AE9-B138-8797FA6C1B76}"/>
              </a:ext>
            </a:extLst>
          </p:cNvPr>
          <p:cNvSpPr>
            <a:spLocks noGrp="1"/>
          </p:cNvSpPr>
          <p:nvPr>
            <p:ph idx="1"/>
          </p:nvPr>
        </p:nvSpPr>
        <p:spPr>
          <a:xfrm>
            <a:off x="1143000" y="986589"/>
            <a:ext cx="9872871" cy="5109411"/>
          </a:xfrm>
        </p:spPr>
        <p:txBody>
          <a:bodyPr>
            <a:normAutofit fontScale="92500" lnSpcReduction="20000"/>
          </a:bodyPr>
          <a:lstStyle/>
          <a:p>
            <a:r>
              <a:rPr lang="tr-TR" sz="2800" b="1" dirty="0">
                <a:latin typeface="Times New Roman" panose="02020603050405020304" pitchFamily="18" charset="0"/>
                <a:cs typeface="Times New Roman" panose="02020603050405020304" pitchFamily="18" charset="0"/>
              </a:rPr>
              <a:t>10. </a:t>
            </a:r>
            <a:r>
              <a:rPr lang="tr-TR" sz="2800" dirty="0">
                <a:solidFill>
                  <a:schemeClr val="tx1"/>
                </a:solidFill>
                <a:latin typeface="Times New Roman" panose="02020603050405020304" pitchFamily="18" charset="0"/>
                <a:cs typeface="Times New Roman" panose="02020603050405020304" pitchFamily="18" charset="0"/>
              </a:rPr>
              <a:t>Yaz ne zaman geldi, bilmiyorum. Kuru bir kök gibi temmuzun ortasına saplanmış, güneşin çekilmesini bekliyorum. Önümdeki çiçekli naylonla kaplı masada benden önce oturanların çay lekeleri var. Benden önce oturanların kimler olabileceğini düşünüyorum. Belki de yaza, benim artık aralamaktan yorulduğum bir kapıdan girmiş gençlerden biridir bu lekenin sahibi.</a:t>
            </a:r>
            <a:br>
              <a:rPr lang="tr-TR" sz="2800" dirty="0">
                <a:latin typeface="Times New Roman" panose="02020603050405020304" pitchFamily="18" charset="0"/>
                <a:cs typeface="Times New Roman" panose="02020603050405020304" pitchFamily="18" charset="0"/>
              </a:rPr>
            </a:br>
            <a:br>
              <a:rPr lang="tr-TR" sz="2800" dirty="0">
                <a:latin typeface="Times New Roman" panose="02020603050405020304" pitchFamily="18" charset="0"/>
                <a:cs typeface="Times New Roman" panose="02020603050405020304" pitchFamily="18" charset="0"/>
              </a:rPr>
            </a:br>
            <a:r>
              <a:rPr lang="tr-TR" sz="2800" b="1" dirty="0">
                <a:latin typeface="Times New Roman" panose="02020603050405020304" pitchFamily="18" charset="0"/>
                <a:cs typeface="Times New Roman" panose="02020603050405020304" pitchFamily="18" charset="0"/>
              </a:rPr>
              <a:t>Bu metnin türü aşağıdakilerden hangisidir?</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A) Deneme 	</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B) Hikâye</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C) Makale 	</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D) Köşe yazısı (Fıkra)</a:t>
            </a:r>
          </a:p>
          <a:p>
            <a:pPr marL="0" indent="0">
              <a:buNone/>
            </a:pPr>
            <a:endParaRPr lang="tr-TR" sz="2800" dirty="0">
              <a:latin typeface="Times New Roman" panose="02020603050405020304" pitchFamily="18" charset="0"/>
              <a:cs typeface="Times New Roman" panose="02020603050405020304" pitchFamily="18" charset="0"/>
            </a:endParaRPr>
          </a:p>
          <a:p>
            <a:pPr marL="0" indent="0">
              <a:buNone/>
            </a:pPr>
            <a:r>
              <a:rPr lang="tr-TR" sz="2800" dirty="0">
                <a:latin typeface="Times New Roman" panose="02020603050405020304" pitchFamily="18" charset="0"/>
                <a:cs typeface="Times New Roman" panose="02020603050405020304" pitchFamily="18" charset="0"/>
              </a:rPr>
              <a:t>(Haziran 2019 8. Sınıf Bursluluk)</a:t>
            </a:r>
          </a:p>
          <a:p>
            <a:endParaRPr lang="tr-TR" sz="2600" dirty="0"/>
          </a:p>
        </p:txBody>
      </p:sp>
      <p:pic>
        <p:nvPicPr>
          <p:cNvPr id="4" name="Resim 12">
            <a:extLst>
              <a:ext uri="{FF2B5EF4-FFF2-40B4-BE49-F238E27FC236}">
                <a16:creationId xmlns:a16="http://schemas.microsoft.com/office/drawing/2014/main" id="{6BFE26F1-F6E7-48EF-8D80-8FAF666593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2422358" cy="53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1CDDB4D4-F78B-4455-B8A1-E4E4B728E98C}"/>
              </a:ext>
            </a:extLst>
          </p:cNvPr>
          <p:cNvPicPr>
            <a:picLocks noChangeAspect="1"/>
          </p:cNvPicPr>
          <p:nvPr/>
        </p:nvPicPr>
        <p:blipFill>
          <a:blip r:embed="rId3"/>
          <a:stretch>
            <a:fillRect/>
          </a:stretch>
        </p:blipFill>
        <p:spPr>
          <a:xfrm>
            <a:off x="10732167" y="253399"/>
            <a:ext cx="1028827" cy="1017201"/>
          </a:xfrm>
          <a:prstGeom prst="rect">
            <a:avLst/>
          </a:prstGeom>
        </p:spPr>
      </p:pic>
      <p:sp>
        <p:nvSpPr>
          <p:cNvPr id="6" name="Slayt Numarası Yer Tutucusu 5">
            <a:extLst>
              <a:ext uri="{FF2B5EF4-FFF2-40B4-BE49-F238E27FC236}">
                <a16:creationId xmlns:a16="http://schemas.microsoft.com/office/drawing/2014/main" id="{B0481B97-5056-4092-9361-3D6A0F55171C}"/>
              </a:ext>
            </a:extLst>
          </p:cNvPr>
          <p:cNvSpPr>
            <a:spLocks noGrp="1"/>
          </p:cNvSpPr>
          <p:nvPr>
            <p:ph type="sldNum" sz="quarter" idx="12"/>
          </p:nvPr>
        </p:nvSpPr>
        <p:spPr/>
        <p:txBody>
          <a:bodyPr/>
          <a:lstStyle/>
          <a:p>
            <a:fld id="{1A8E2782-714A-457D-880F-1327CD54CB10}" type="slidenum">
              <a:rPr lang="tr-TR" smtClean="0"/>
              <a:t>20</a:t>
            </a:fld>
            <a:endParaRPr lang="tr-TR"/>
          </a:p>
        </p:txBody>
      </p:sp>
    </p:spTree>
    <p:extLst>
      <p:ext uri="{BB962C8B-B14F-4D97-AF65-F5344CB8AC3E}">
        <p14:creationId xmlns:p14="http://schemas.microsoft.com/office/powerpoint/2010/main" val="4225204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chemeClr val="accent2"/>
                                        </p:clrVal>
                                      </p:to>
                                    </p:set>
                                    <p:set>
                                      <p:cBhvr>
                                        <p:cTn id="7" dur="500" fill="hold"/>
                                        <p:tgtEl>
                                          <p:spTgt spid="3">
                                            <p:txEl>
                                              <p:pRg st="2" end="2"/>
                                            </p:txEl>
                                          </p:spTgt>
                                        </p:tgtEl>
                                        <p:attrNameLst>
                                          <p:attrName>fillcolor</p:attrName>
                                        </p:attrNameLst>
                                      </p:cBhvr>
                                      <p:to>
                                        <p:clrVal>
                                          <a:schemeClr val="accent2"/>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CEVAP:B</a:t>
            </a:r>
          </a:p>
        </p:txBody>
      </p:sp>
      <p:sp>
        <p:nvSpPr>
          <p:cNvPr id="5" name="Slayt Numarası Yer Tutucusu 4">
            <a:extLst>
              <a:ext uri="{FF2B5EF4-FFF2-40B4-BE49-F238E27FC236}">
                <a16:creationId xmlns:a16="http://schemas.microsoft.com/office/drawing/2014/main" id="{C572220E-990A-4EB8-9832-1A0FCE137BD0}"/>
              </a:ext>
            </a:extLst>
          </p:cNvPr>
          <p:cNvSpPr>
            <a:spLocks noGrp="1"/>
          </p:cNvSpPr>
          <p:nvPr>
            <p:ph type="sldNum" sz="quarter" idx="12"/>
          </p:nvPr>
        </p:nvSpPr>
        <p:spPr/>
        <p:txBody>
          <a:bodyPr/>
          <a:lstStyle/>
          <a:p>
            <a:fld id="{1A8E2782-714A-457D-880F-1327CD54CB10}" type="slidenum">
              <a:rPr lang="tr-TR" smtClean="0"/>
              <a:t>21</a:t>
            </a:fld>
            <a:endParaRPr lang="tr-TR"/>
          </a:p>
        </p:txBody>
      </p:sp>
    </p:spTree>
    <p:extLst>
      <p:ext uri="{BB962C8B-B14F-4D97-AF65-F5344CB8AC3E}">
        <p14:creationId xmlns:p14="http://schemas.microsoft.com/office/powerpoint/2010/main" val="1139950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AC278D-3A6C-4AE9-B138-8797FA6C1B76}"/>
              </a:ext>
            </a:extLst>
          </p:cNvPr>
          <p:cNvSpPr>
            <a:spLocks noGrp="1"/>
          </p:cNvSpPr>
          <p:nvPr>
            <p:ph idx="1"/>
          </p:nvPr>
        </p:nvSpPr>
        <p:spPr>
          <a:xfrm>
            <a:off x="1143000" y="986589"/>
            <a:ext cx="9872871" cy="5109411"/>
          </a:xfrm>
        </p:spPr>
        <p:txBody>
          <a:bodyPr>
            <a:normAutofit fontScale="92500" lnSpcReduction="20000"/>
          </a:bodyPr>
          <a:lstStyle/>
          <a:p>
            <a:r>
              <a:rPr lang="tr-TR" sz="2800" b="1" dirty="0">
                <a:latin typeface="Times New Roman" panose="02020603050405020304" pitchFamily="18" charset="0"/>
                <a:cs typeface="Times New Roman" panose="02020603050405020304" pitchFamily="18" charset="0"/>
              </a:rPr>
              <a:t>11. </a:t>
            </a:r>
            <a:r>
              <a:rPr lang="tr-TR" sz="2800" dirty="0">
                <a:solidFill>
                  <a:schemeClr val="tx1"/>
                </a:solidFill>
                <a:latin typeface="Times New Roman" panose="02020603050405020304" pitchFamily="18" charset="0"/>
                <a:cs typeface="Times New Roman" panose="02020603050405020304" pitchFamily="18" charset="0"/>
              </a:rPr>
              <a:t>Şiirlerim, en çok beni bu saatlerde çağırır. İşte yıllardır okuduğum şiirler! Her defasında başka görünüyorlar ve insanı alıp götürmeyi biliyorlar. Ne var bu şiirlerde? Neden çevremdeki sınırlar birden böyle akıverdi? Bilmiyorum. Yalnız onlarda sessizliğin verdiği bir şey var. Belli ki bu şiirler sessizlikten doğmuşlar, onun için de bu kadar sonsuzluğa gidiyorlar.</a:t>
            </a:r>
            <a:br>
              <a:rPr lang="tr-TR" sz="2800" dirty="0">
                <a:latin typeface="Times New Roman" panose="02020603050405020304" pitchFamily="18" charset="0"/>
                <a:cs typeface="Times New Roman" panose="02020603050405020304" pitchFamily="18" charset="0"/>
              </a:rPr>
            </a:br>
            <a:br>
              <a:rPr lang="tr-TR" sz="2800" dirty="0">
                <a:latin typeface="Times New Roman" panose="02020603050405020304" pitchFamily="18" charset="0"/>
                <a:cs typeface="Times New Roman" panose="02020603050405020304" pitchFamily="18" charset="0"/>
              </a:rPr>
            </a:br>
            <a:r>
              <a:rPr lang="tr-TR" sz="2800" b="1" dirty="0">
                <a:latin typeface="Times New Roman" panose="02020603050405020304" pitchFamily="18" charset="0"/>
                <a:cs typeface="Times New Roman" panose="02020603050405020304" pitchFamily="18" charset="0"/>
              </a:rPr>
              <a:t>Bu metnin türü aşağıdakilerden hangisidir?</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A) Biyografi 	</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B) Masal</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C) Makale 	</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D) Deneme</a:t>
            </a:r>
          </a:p>
          <a:p>
            <a:pPr marL="0" indent="0">
              <a:buNone/>
            </a:pPr>
            <a:endParaRPr lang="tr-TR" sz="2800" dirty="0">
              <a:latin typeface="Times New Roman" panose="02020603050405020304" pitchFamily="18" charset="0"/>
              <a:cs typeface="Times New Roman" panose="02020603050405020304" pitchFamily="18" charset="0"/>
            </a:endParaRPr>
          </a:p>
          <a:p>
            <a:pPr marL="0" indent="0">
              <a:buNone/>
            </a:pPr>
            <a:r>
              <a:rPr lang="tr-TR" sz="2800" dirty="0">
                <a:latin typeface="Times New Roman" panose="02020603050405020304" pitchFamily="18" charset="0"/>
                <a:cs typeface="Times New Roman" panose="02020603050405020304" pitchFamily="18" charset="0"/>
              </a:rPr>
              <a:t>(Haziran 2018 8. Sınıf Bursluluk)</a:t>
            </a:r>
          </a:p>
          <a:p>
            <a:endParaRPr lang="tr-TR" sz="2600" dirty="0"/>
          </a:p>
        </p:txBody>
      </p:sp>
      <p:pic>
        <p:nvPicPr>
          <p:cNvPr id="4" name="Resim 12">
            <a:extLst>
              <a:ext uri="{FF2B5EF4-FFF2-40B4-BE49-F238E27FC236}">
                <a16:creationId xmlns:a16="http://schemas.microsoft.com/office/drawing/2014/main" id="{6BFE26F1-F6E7-48EF-8D80-8FAF666593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2422358" cy="53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1CDDB4D4-F78B-4455-B8A1-E4E4B728E98C}"/>
              </a:ext>
            </a:extLst>
          </p:cNvPr>
          <p:cNvPicPr>
            <a:picLocks noChangeAspect="1"/>
          </p:cNvPicPr>
          <p:nvPr/>
        </p:nvPicPr>
        <p:blipFill>
          <a:blip r:embed="rId3"/>
          <a:stretch>
            <a:fillRect/>
          </a:stretch>
        </p:blipFill>
        <p:spPr>
          <a:xfrm>
            <a:off x="10732167" y="253399"/>
            <a:ext cx="1028827" cy="1017201"/>
          </a:xfrm>
          <a:prstGeom prst="rect">
            <a:avLst/>
          </a:prstGeom>
        </p:spPr>
      </p:pic>
      <p:sp>
        <p:nvSpPr>
          <p:cNvPr id="6" name="Slayt Numarası Yer Tutucusu 5">
            <a:extLst>
              <a:ext uri="{FF2B5EF4-FFF2-40B4-BE49-F238E27FC236}">
                <a16:creationId xmlns:a16="http://schemas.microsoft.com/office/drawing/2014/main" id="{C3B27A85-6060-4AD3-95D9-503630B93FE5}"/>
              </a:ext>
            </a:extLst>
          </p:cNvPr>
          <p:cNvSpPr>
            <a:spLocks noGrp="1"/>
          </p:cNvSpPr>
          <p:nvPr>
            <p:ph type="sldNum" sz="quarter" idx="12"/>
          </p:nvPr>
        </p:nvSpPr>
        <p:spPr/>
        <p:txBody>
          <a:bodyPr/>
          <a:lstStyle/>
          <a:p>
            <a:fld id="{1A8E2782-714A-457D-880F-1327CD54CB10}" type="slidenum">
              <a:rPr lang="tr-TR" smtClean="0"/>
              <a:t>22</a:t>
            </a:fld>
            <a:endParaRPr lang="tr-TR"/>
          </a:p>
        </p:txBody>
      </p:sp>
    </p:spTree>
    <p:extLst>
      <p:ext uri="{BB962C8B-B14F-4D97-AF65-F5344CB8AC3E}">
        <p14:creationId xmlns:p14="http://schemas.microsoft.com/office/powerpoint/2010/main" val="3418001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4" end="4"/>
                                            </p:txEl>
                                          </p:spTgt>
                                        </p:tgtEl>
                                        <p:attrNameLst>
                                          <p:attrName>style.color</p:attrName>
                                        </p:attrNameLst>
                                      </p:cBhvr>
                                      <p:to>
                                        <p:clrVal>
                                          <a:schemeClr val="accent2"/>
                                        </p:clrVal>
                                      </p:to>
                                    </p:set>
                                    <p:set>
                                      <p:cBhvr>
                                        <p:cTn id="7" dur="500" fill="hold"/>
                                        <p:tgtEl>
                                          <p:spTgt spid="3">
                                            <p:txEl>
                                              <p:pRg st="4" end="4"/>
                                            </p:txEl>
                                          </p:spTgt>
                                        </p:tgtEl>
                                        <p:attrNameLst>
                                          <p:attrName>fillcolor</p:attrName>
                                        </p:attrNameLst>
                                      </p:cBhvr>
                                      <p:to>
                                        <p:clrVal>
                                          <a:schemeClr val="accent2"/>
                                        </p:clrVal>
                                      </p:to>
                                    </p:set>
                                    <p:set>
                                      <p:cBhvr>
                                        <p:cTn id="8"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p:txBody>
      </p:sp>
      <p:sp>
        <p:nvSpPr>
          <p:cNvPr id="5" name="Slayt Numarası Yer Tutucusu 4">
            <a:extLst>
              <a:ext uri="{FF2B5EF4-FFF2-40B4-BE49-F238E27FC236}">
                <a16:creationId xmlns:a16="http://schemas.microsoft.com/office/drawing/2014/main" id="{30DCE719-2515-4339-B58C-3DEE98EE00B6}"/>
              </a:ext>
            </a:extLst>
          </p:cNvPr>
          <p:cNvSpPr>
            <a:spLocks noGrp="1"/>
          </p:cNvSpPr>
          <p:nvPr>
            <p:ph type="sldNum" sz="quarter" idx="12"/>
          </p:nvPr>
        </p:nvSpPr>
        <p:spPr/>
        <p:txBody>
          <a:bodyPr/>
          <a:lstStyle/>
          <a:p>
            <a:fld id="{1A8E2782-714A-457D-880F-1327CD54CB10}" type="slidenum">
              <a:rPr lang="tr-TR" smtClean="0"/>
              <a:t>23</a:t>
            </a:fld>
            <a:endParaRPr lang="tr-TR"/>
          </a:p>
        </p:txBody>
      </p:sp>
    </p:spTree>
    <p:extLst>
      <p:ext uri="{BB962C8B-B14F-4D97-AF65-F5344CB8AC3E}">
        <p14:creationId xmlns:p14="http://schemas.microsoft.com/office/powerpoint/2010/main" val="24425973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çerik Yer Tutucusu 6">
            <a:extLst>
              <a:ext uri="{FF2B5EF4-FFF2-40B4-BE49-F238E27FC236}">
                <a16:creationId xmlns:a16="http://schemas.microsoft.com/office/drawing/2014/main" id="{6E949468-FFEB-4E82-8B1E-469D3067AD1A}"/>
              </a:ext>
            </a:extLst>
          </p:cNvPr>
          <p:cNvSpPr>
            <a:spLocks noGrp="1"/>
          </p:cNvSpPr>
          <p:nvPr>
            <p:ph idx="1"/>
          </p:nvPr>
        </p:nvSpPr>
        <p:spPr>
          <a:xfrm>
            <a:off x="1143000" y="443060"/>
            <a:ext cx="10517957" cy="5652940"/>
          </a:xfrm>
        </p:spPr>
        <p:txBody>
          <a:bodyPr/>
          <a:lstStyle/>
          <a:p>
            <a:r>
              <a:rPr lang="tr-TR" dirty="0"/>
              <a:t>12. </a:t>
            </a:r>
            <a:r>
              <a:rPr lang="tr-TR" dirty="0">
                <a:solidFill>
                  <a:schemeClr val="tx1"/>
                </a:solidFill>
              </a:rPr>
              <a:t>Bir kişinin, kendi yaşam öyküsünü anlattığı şiirlere "otobiyografik şiir'' denir. </a:t>
            </a:r>
          </a:p>
          <a:p>
            <a:pPr marL="45720" indent="0">
              <a:buNone/>
            </a:pPr>
            <a:r>
              <a:rPr lang="tr-TR" dirty="0">
                <a:solidFill>
                  <a:schemeClr val="tx1"/>
                </a:solidFill>
              </a:rPr>
              <a:t>    </a:t>
            </a:r>
            <a:r>
              <a:rPr lang="tr-TR" dirty="0"/>
              <a:t>Buna göre aşağıdakilerden hangisi otobiyografik şiirdir? </a:t>
            </a:r>
          </a:p>
          <a:p>
            <a:pPr marL="45720" indent="0">
              <a:buNone/>
            </a:pPr>
            <a:endParaRPr lang="tr-TR" dirty="0"/>
          </a:p>
        </p:txBody>
      </p:sp>
      <p:sp>
        <p:nvSpPr>
          <p:cNvPr id="8" name="Metin kutusu 7">
            <a:extLst>
              <a:ext uri="{FF2B5EF4-FFF2-40B4-BE49-F238E27FC236}">
                <a16:creationId xmlns:a16="http://schemas.microsoft.com/office/drawing/2014/main" id="{4CE35ACB-EFC0-4A94-85A6-19965AC9A821}"/>
              </a:ext>
            </a:extLst>
          </p:cNvPr>
          <p:cNvSpPr txBox="1"/>
          <p:nvPr/>
        </p:nvSpPr>
        <p:spPr>
          <a:xfrm>
            <a:off x="1142999" y="1791093"/>
            <a:ext cx="4814741" cy="1569660"/>
          </a:xfrm>
          <a:prstGeom prst="rect">
            <a:avLst/>
          </a:prstGeom>
          <a:noFill/>
        </p:spPr>
        <p:txBody>
          <a:bodyPr wrap="square" rtlCol="0">
            <a:spAutoFit/>
          </a:bodyPr>
          <a:lstStyle/>
          <a:p>
            <a:pPr marL="342900" indent="-342900" algn="just">
              <a:buAutoNum type="alphaUcParenR"/>
            </a:pPr>
            <a:r>
              <a:rPr lang="tr-TR" sz="2400" dirty="0">
                <a:latin typeface="Times New Roman" panose="02020603050405020304" pitchFamily="18" charset="0"/>
                <a:cs typeface="Times New Roman" panose="02020603050405020304" pitchFamily="18" charset="0"/>
              </a:rPr>
              <a:t> Yeşil, ipek gömleğinin yakası</a:t>
            </a:r>
          </a:p>
          <a:p>
            <a:pPr algn="just"/>
            <a:r>
              <a:rPr lang="tr-TR" sz="2400" dirty="0">
                <a:latin typeface="Times New Roman" panose="02020603050405020304" pitchFamily="18" charset="0"/>
                <a:cs typeface="Times New Roman" panose="02020603050405020304" pitchFamily="18" charset="0"/>
              </a:rPr>
              <a:t>      Büyük zamana düşer</a:t>
            </a:r>
          </a:p>
          <a:p>
            <a:pPr algn="just"/>
            <a:r>
              <a:rPr lang="tr-TR" sz="2400" dirty="0">
                <a:latin typeface="Times New Roman" panose="02020603050405020304" pitchFamily="18" charset="0"/>
                <a:cs typeface="Times New Roman" panose="02020603050405020304" pitchFamily="18" charset="0"/>
              </a:rPr>
              <a:t>      Her şeyin fazlası zararlıdır ya </a:t>
            </a:r>
          </a:p>
          <a:p>
            <a:pPr algn="just"/>
            <a:r>
              <a:rPr lang="tr-TR" sz="2400" dirty="0">
                <a:latin typeface="Times New Roman" panose="02020603050405020304" pitchFamily="18" charset="0"/>
                <a:cs typeface="Times New Roman" panose="02020603050405020304" pitchFamily="18" charset="0"/>
              </a:rPr>
              <a:t>      Fazla şiirden öldü Edip Cansever</a:t>
            </a:r>
          </a:p>
        </p:txBody>
      </p:sp>
      <p:sp>
        <p:nvSpPr>
          <p:cNvPr id="11" name="Metin kutusu 10">
            <a:extLst>
              <a:ext uri="{FF2B5EF4-FFF2-40B4-BE49-F238E27FC236}">
                <a16:creationId xmlns:a16="http://schemas.microsoft.com/office/drawing/2014/main" id="{7D199433-E855-4B65-9881-06FC713C1BDB}"/>
              </a:ext>
            </a:extLst>
          </p:cNvPr>
          <p:cNvSpPr txBox="1"/>
          <p:nvPr/>
        </p:nvSpPr>
        <p:spPr>
          <a:xfrm>
            <a:off x="1142998" y="4092805"/>
            <a:ext cx="4814741" cy="1938992"/>
          </a:xfrm>
          <a:prstGeom prst="rect">
            <a:avLst/>
          </a:prstGeom>
          <a:noFill/>
        </p:spPr>
        <p:txBody>
          <a:bodyPr wrap="square" rtlCol="0" anchor="b">
            <a:spAutoFit/>
          </a:bodyPr>
          <a:lstStyle/>
          <a:p>
            <a:pPr algn="ctr"/>
            <a:r>
              <a:rPr lang="tr-TR" sz="2400" dirty="0">
                <a:latin typeface="Times New Roman" panose="02020603050405020304" pitchFamily="18" charset="0"/>
                <a:cs typeface="Times New Roman" panose="02020603050405020304" pitchFamily="18" charset="0"/>
              </a:rPr>
              <a:t>B) Yaş otuz beş! Yolun yarısı eder</a:t>
            </a:r>
          </a:p>
          <a:p>
            <a:pPr algn="ctr"/>
            <a:r>
              <a:rPr lang="tr-TR" sz="2400" dirty="0">
                <a:latin typeface="Times New Roman" panose="02020603050405020304" pitchFamily="18" charset="0"/>
                <a:cs typeface="Times New Roman" panose="02020603050405020304" pitchFamily="18" charset="0"/>
              </a:rPr>
              <a:t>      </a:t>
            </a:r>
            <a:r>
              <a:rPr lang="tr-TR" sz="2400" dirty="0" err="1">
                <a:latin typeface="Times New Roman" panose="02020603050405020304" pitchFamily="18" charset="0"/>
                <a:cs typeface="Times New Roman" panose="02020603050405020304" pitchFamily="18" charset="0"/>
              </a:rPr>
              <a:t>Dante</a:t>
            </a:r>
            <a:r>
              <a:rPr lang="tr-TR" sz="2400" dirty="0">
                <a:latin typeface="Times New Roman" panose="02020603050405020304" pitchFamily="18" charset="0"/>
                <a:cs typeface="Times New Roman" panose="02020603050405020304" pitchFamily="18" charset="0"/>
              </a:rPr>
              <a:t> gibi ortasındayız ömrün                                Delikanlı çağımızdaki cevher Yalvarmak, yakarmak nafile bugün Gözünün yaşına bakmadan gider</a:t>
            </a:r>
          </a:p>
        </p:txBody>
      </p:sp>
      <p:sp>
        <p:nvSpPr>
          <p:cNvPr id="13" name="Metin kutusu 12">
            <a:extLst>
              <a:ext uri="{FF2B5EF4-FFF2-40B4-BE49-F238E27FC236}">
                <a16:creationId xmlns:a16="http://schemas.microsoft.com/office/drawing/2014/main" id="{B55B500A-ACE0-4644-9F0F-F65E0AD03ED7}"/>
              </a:ext>
            </a:extLst>
          </p:cNvPr>
          <p:cNvSpPr txBox="1"/>
          <p:nvPr/>
        </p:nvSpPr>
        <p:spPr>
          <a:xfrm>
            <a:off x="5886253" y="1791093"/>
            <a:ext cx="4814741" cy="1938992"/>
          </a:xfrm>
          <a:prstGeom prst="rect">
            <a:avLst/>
          </a:prstGeom>
          <a:noFill/>
        </p:spPr>
        <p:txBody>
          <a:bodyPr wrap="square" rtlCol="0" anchor="ctr">
            <a:spAutoFit/>
          </a:bodyPr>
          <a:lstStyle/>
          <a:p>
            <a:pPr algn="ctr"/>
            <a:r>
              <a:rPr lang="tr-TR" sz="2400" dirty="0">
                <a:latin typeface="Times New Roman" panose="02020603050405020304" pitchFamily="18" charset="0"/>
                <a:cs typeface="Times New Roman" panose="02020603050405020304" pitchFamily="18" charset="0"/>
              </a:rPr>
              <a:t>C) Anam </a:t>
            </a:r>
            <a:r>
              <a:rPr lang="tr-TR" sz="2400" dirty="0" err="1">
                <a:latin typeface="Times New Roman" panose="02020603050405020304" pitchFamily="18" charset="0"/>
                <a:cs typeface="Times New Roman" panose="02020603050405020304" pitchFamily="18" charset="0"/>
              </a:rPr>
              <a:t>Nergiz</a:t>
            </a:r>
            <a:r>
              <a:rPr lang="tr-TR" sz="2400" dirty="0">
                <a:latin typeface="Times New Roman" panose="02020603050405020304" pitchFamily="18" charset="0"/>
                <a:cs typeface="Times New Roman" panose="02020603050405020304" pitchFamily="18" charset="0"/>
              </a:rPr>
              <a:t>, babam Hacı</a:t>
            </a:r>
          </a:p>
          <a:p>
            <a:pPr algn="ctr"/>
            <a:r>
              <a:rPr lang="tr-TR" sz="2400" dirty="0">
                <a:latin typeface="Times New Roman" panose="02020603050405020304" pitchFamily="18" charset="0"/>
                <a:cs typeface="Times New Roman" panose="02020603050405020304" pitchFamily="18" charset="0"/>
              </a:rPr>
              <a:t>     Üç kardeşiz, iki bacı</a:t>
            </a:r>
          </a:p>
          <a:p>
            <a:pPr algn="ctr"/>
            <a:r>
              <a:rPr lang="tr-TR" sz="2400" dirty="0">
                <a:latin typeface="Times New Roman" panose="02020603050405020304" pitchFamily="18" charset="0"/>
                <a:cs typeface="Times New Roman" panose="02020603050405020304" pitchFamily="18" charset="0"/>
              </a:rPr>
              <a:t>     Şeref der, konuşmam acı                           Yumuşaktır huyum benim</a:t>
            </a:r>
          </a:p>
          <a:p>
            <a:pPr algn="ctr"/>
            <a:r>
              <a:rPr lang="tr-TR" sz="2400" dirty="0">
                <a:latin typeface="Times New Roman" panose="02020603050405020304" pitchFamily="18" charset="0"/>
                <a:cs typeface="Times New Roman" panose="02020603050405020304" pitchFamily="18" charset="0"/>
              </a:rPr>
              <a:t>     Bir doksan bir boyum benim</a:t>
            </a:r>
          </a:p>
        </p:txBody>
      </p:sp>
      <p:sp>
        <p:nvSpPr>
          <p:cNvPr id="15" name="Metin kutusu 14">
            <a:extLst>
              <a:ext uri="{FF2B5EF4-FFF2-40B4-BE49-F238E27FC236}">
                <a16:creationId xmlns:a16="http://schemas.microsoft.com/office/drawing/2014/main" id="{E91E7A19-DEFF-4B78-BA27-247EA9767E38}"/>
              </a:ext>
            </a:extLst>
          </p:cNvPr>
          <p:cNvSpPr txBox="1"/>
          <p:nvPr/>
        </p:nvSpPr>
        <p:spPr>
          <a:xfrm>
            <a:off x="6096000" y="4092805"/>
            <a:ext cx="4814741" cy="2000548"/>
          </a:xfrm>
          <a:prstGeom prst="rect">
            <a:avLst/>
          </a:prstGeom>
          <a:noFill/>
        </p:spPr>
        <p:txBody>
          <a:bodyPr wrap="none" rtlCol="0" anchor="ctr">
            <a:noAutofit/>
          </a:bodyPr>
          <a:lstStyle/>
          <a:p>
            <a:r>
              <a:rPr lang="tr-TR" sz="2400" dirty="0">
                <a:latin typeface="Times New Roman" panose="02020603050405020304" pitchFamily="18" charset="0"/>
                <a:cs typeface="Times New Roman" panose="02020603050405020304" pitchFamily="18" charset="0"/>
              </a:rPr>
              <a:t>  D)  </a:t>
            </a:r>
            <a:r>
              <a:rPr lang="tr-TR" sz="2000" dirty="0">
                <a:latin typeface="Times New Roman" panose="02020603050405020304" pitchFamily="18" charset="0"/>
                <a:cs typeface="Times New Roman" panose="02020603050405020304" pitchFamily="18" charset="0"/>
              </a:rPr>
              <a:t>Adı soyadı </a:t>
            </a:r>
          </a:p>
          <a:p>
            <a:r>
              <a:rPr lang="tr-TR" sz="2000" dirty="0">
                <a:latin typeface="Times New Roman" panose="02020603050405020304" pitchFamily="18" charset="0"/>
                <a:cs typeface="Times New Roman" panose="02020603050405020304" pitchFamily="18" charset="0"/>
              </a:rPr>
              <a:t>          Açılır parantez</a:t>
            </a:r>
          </a:p>
          <a:p>
            <a:pPr lvl="1"/>
            <a:r>
              <a:rPr lang="tr-TR" sz="2000" dirty="0">
                <a:latin typeface="Times New Roman" panose="02020603050405020304" pitchFamily="18" charset="0"/>
                <a:cs typeface="Times New Roman" panose="02020603050405020304" pitchFamily="18" charset="0"/>
              </a:rPr>
              <a:t>   Doğduğu yıl, çizgi, öldüğü yıl, bitti                            </a:t>
            </a:r>
          </a:p>
          <a:p>
            <a:pPr lvl="1"/>
            <a:r>
              <a:rPr lang="tr-TR" sz="2000" dirty="0">
                <a:latin typeface="Times New Roman" panose="02020603050405020304" pitchFamily="18" charset="0"/>
                <a:cs typeface="Times New Roman" panose="02020603050405020304" pitchFamily="18" charset="0"/>
              </a:rPr>
              <a:t>   Kapanır parantez</a:t>
            </a:r>
          </a:p>
          <a:p>
            <a:pPr algn="ctr"/>
            <a:r>
              <a:rPr lang="tr-TR" sz="2000" dirty="0">
                <a:latin typeface="Times New Roman" panose="02020603050405020304" pitchFamily="18" charset="0"/>
                <a:cs typeface="Times New Roman" panose="02020603050405020304" pitchFamily="18" charset="0"/>
              </a:rPr>
              <a:t>         O şimdi kitaplarda bir isim, bir soyadı </a:t>
            </a:r>
          </a:p>
          <a:p>
            <a:pPr algn="ctr"/>
            <a:r>
              <a:rPr lang="tr-TR" sz="2000" dirty="0">
                <a:latin typeface="Times New Roman" panose="02020603050405020304" pitchFamily="18" charset="0"/>
                <a:cs typeface="Times New Roman" panose="02020603050405020304" pitchFamily="18" charset="0"/>
              </a:rPr>
              <a:t>           Bir parantez içinde doğum, ölüm yılları</a:t>
            </a:r>
          </a:p>
        </p:txBody>
      </p:sp>
      <p:sp>
        <p:nvSpPr>
          <p:cNvPr id="3" name="Slayt Numarası Yer Tutucusu 2">
            <a:extLst>
              <a:ext uri="{FF2B5EF4-FFF2-40B4-BE49-F238E27FC236}">
                <a16:creationId xmlns:a16="http://schemas.microsoft.com/office/drawing/2014/main" id="{E6DBD02C-92FA-4BC5-86CC-F67D985A83A5}"/>
              </a:ext>
            </a:extLst>
          </p:cNvPr>
          <p:cNvSpPr>
            <a:spLocks noGrp="1"/>
          </p:cNvSpPr>
          <p:nvPr>
            <p:ph type="sldNum" sz="quarter" idx="12"/>
          </p:nvPr>
        </p:nvSpPr>
        <p:spPr/>
        <p:txBody>
          <a:bodyPr/>
          <a:lstStyle/>
          <a:p>
            <a:fld id="{1A8E2782-714A-457D-880F-1327CD54CB10}" type="slidenum">
              <a:rPr lang="tr-TR" smtClean="0"/>
              <a:t>24</a:t>
            </a:fld>
            <a:endParaRPr lang="tr-TR"/>
          </a:p>
        </p:txBody>
      </p:sp>
    </p:spTree>
    <p:extLst>
      <p:ext uri="{BB962C8B-B14F-4D97-AF65-F5344CB8AC3E}">
        <p14:creationId xmlns:p14="http://schemas.microsoft.com/office/powerpoint/2010/main" val="746244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CEVAP:C</a:t>
            </a:r>
          </a:p>
        </p:txBody>
      </p:sp>
      <p:sp>
        <p:nvSpPr>
          <p:cNvPr id="5" name="Slayt Numarası Yer Tutucusu 4">
            <a:extLst>
              <a:ext uri="{FF2B5EF4-FFF2-40B4-BE49-F238E27FC236}">
                <a16:creationId xmlns:a16="http://schemas.microsoft.com/office/drawing/2014/main" id="{7E8F748A-03A8-4F37-855B-D90AA8EE35A9}"/>
              </a:ext>
            </a:extLst>
          </p:cNvPr>
          <p:cNvSpPr>
            <a:spLocks noGrp="1"/>
          </p:cNvSpPr>
          <p:nvPr>
            <p:ph type="sldNum" sz="quarter" idx="12"/>
          </p:nvPr>
        </p:nvSpPr>
        <p:spPr/>
        <p:txBody>
          <a:bodyPr/>
          <a:lstStyle/>
          <a:p>
            <a:fld id="{1A8E2782-714A-457D-880F-1327CD54CB10}" type="slidenum">
              <a:rPr lang="tr-TR" smtClean="0"/>
              <a:t>25</a:t>
            </a:fld>
            <a:endParaRPr lang="tr-TR"/>
          </a:p>
        </p:txBody>
      </p:sp>
    </p:spTree>
    <p:extLst>
      <p:ext uri="{BB962C8B-B14F-4D97-AF65-F5344CB8AC3E}">
        <p14:creationId xmlns:p14="http://schemas.microsoft.com/office/powerpoint/2010/main" val="378946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2CBC17E-8929-44DF-87AE-64A78ECB8B09}"/>
              </a:ext>
            </a:extLst>
          </p:cNvPr>
          <p:cNvSpPr>
            <a:spLocks noGrp="1"/>
          </p:cNvSpPr>
          <p:nvPr>
            <p:ph idx="1"/>
          </p:nvPr>
        </p:nvSpPr>
        <p:spPr>
          <a:xfrm>
            <a:off x="406400" y="406400"/>
            <a:ext cx="11389360" cy="7040880"/>
          </a:xfrm>
        </p:spPr>
        <p:txBody>
          <a:bodyPr>
            <a:normAutofit/>
          </a:bodyPr>
          <a:lstStyle/>
          <a:p>
            <a:r>
              <a:rPr lang="tr-TR" dirty="0"/>
              <a:t>13. </a:t>
            </a:r>
            <a:r>
              <a:rPr lang="tr-TR" dirty="0">
                <a:solidFill>
                  <a:schemeClr val="tx1"/>
                </a:solidFill>
              </a:rPr>
              <a:t>Bilinç akışı tekniğinin kullanıldığı modern öykü ve romanlarda okur, olayları değil; olayların insan üzerindeki etkilerini, oluşturduğu çağrışımları ve duyguları izleme imkanı bulur. Bilinç akışında kahramanın zihninden geçen düşünceler ara­sında mantıksal bir bağ yoktur. </a:t>
            </a:r>
          </a:p>
          <a:p>
            <a:pPr marL="45720" indent="0">
              <a:buNone/>
            </a:pPr>
            <a:r>
              <a:rPr lang="tr-TR" dirty="0"/>
              <a:t>  Buna göre aşağıdaki metinlerin hangisinde bilinç akışı tekniği kullanılmıştır? </a:t>
            </a:r>
          </a:p>
          <a:p>
            <a:pPr marL="45720" indent="0" algn="l">
              <a:buNone/>
            </a:pPr>
            <a:r>
              <a:rPr lang="tr-TR" sz="1800" b="0" i="0" u="none" strike="noStrike" baseline="0" dirty="0">
                <a:solidFill>
                  <a:srgbClr val="353238"/>
                </a:solidFill>
                <a:latin typeface="*Microsoft Sans Serif-5661-Identity-H"/>
              </a:rPr>
              <a:t>A)Elektriğe henüz kavuşmuş kasabada doktor, mühendis ve avukatların çok önemsendiği yıllardı. Her şeyi, herkesten daha iyi bi</a:t>
            </a:r>
            <a:r>
              <a:rPr lang="tr-TR" sz="1800" b="0" i="0" u="none" strike="noStrike" baseline="0" dirty="0">
                <a:solidFill>
                  <a:srgbClr val="363E57"/>
                </a:solidFill>
                <a:latin typeface="*Microsoft Sans Serif-5661-Identity-H"/>
              </a:rPr>
              <a:t>l</a:t>
            </a:r>
            <a:r>
              <a:rPr lang="tr-TR" sz="1800" b="0" i="0" u="none" strike="noStrike" baseline="0" dirty="0">
                <a:solidFill>
                  <a:srgbClr val="353238"/>
                </a:solidFill>
                <a:latin typeface="*Microsoft Sans Serif-5661-Identity-H"/>
              </a:rPr>
              <a:t>ir; bundan do</a:t>
            </a:r>
            <a:r>
              <a:rPr lang="tr-TR" sz="1800" b="0" i="0" u="none" strike="noStrike" baseline="0" dirty="0">
                <a:solidFill>
                  <a:srgbClr val="1E344C"/>
                </a:solidFill>
                <a:latin typeface="*Microsoft Sans Serif-5661-Identity-H"/>
              </a:rPr>
              <a:t>l</a:t>
            </a:r>
            <a:r>
              <a:rPr lang="tr-TR" sz="1800" b="0" i="0" u="none" strike="noStrike" baseline="0" dirty="0">
                <a:solidFill>
                  <a:srgbClr val="353238"/>
                </a:solidFill>
                <a:latin typeface="*Microsoft Sans Serif-5661-Identity-H"/>
              </a:rPr>
              <a:t>ayı da çarş</a:t>
            </a:r>
            <a:r>
              <a:rPr lang="tr-TR" sz="1800" b="0" i="0" u="none" strike="noStrike" baseline="0" dirty="0">
                <a:solidFill>
                  <a:srgbClr val="462F27"/>
                </a:solidFill>
                <a:latin typeface="*Microsoft Sans Serif-5661-Identity-H"/>
              </a:rPr>
              <a:t>ı</a:t>
            </a:r>
            <a:r>
              <a:rPr lang="tr-TR" sz="1800" b="0" i="0" u="none" strike="noStrike" baseline="0" dirty="0">
                <a:solidFill>
                  <a:srgbClr val="353238"/>
                </a:solidFill>
                <a:latin typeface="*Microsoft Sans Serif-5661-Identity-H"/>
              </a:rPr>
              <a:t>da</a:t>
            </a:r>
            <a:r>
              <a:rPr lang="tr-TR" sz="1800" b="0" i="0" u="none" strike="noStrike" baseline="0" dirty="0">
                <a:solidFill>
                  <a:srgbClr val="485260"/>
                </a:solidFill>
                <a:latin typeface="*Microsoft Sans Serif-5661-Identity-H"/>
              </a:rPr>
              <a:t>, </a:t>
            </a:r>
            <a:r>
              <a:rPr lang="tr-TR" sz="1800" b="0" i="0" u="none" strike="noStrike" baseline="0" dirty="0">
                <a:solidFill>
                  <a:srgbClr val="353238"/>
                </a:solidFill>
                <a:latin typeface="*Microsoft Sans Serif-5661-Identity-H"/>
              </a:rPr>
              <a:t>pazarda, kahvede, lokantada en çok sayg</a:t>
            </a:r>
            <a:r>
              <a:rPr lang="tr-TR" sz="1800" b="0" i="0" u="none" strike="noStrike" baseline="0" dirty="0">
                <a:solidFill>
                  <a:srgbClr val="1E344C"/>
                </a:solidFill>
                <a:latin typeface="*Microsoft Sans Serif-5661-Identity-H"/>
              </a:rPr>
              <a:t>ı</a:t>
            </a:r>
            <a:r>
              <a:rPr lang="tr-TR" sz="1800" b="0" i="0" u="none" strike="noStrike" baseline="0" dirty="0">
                <a:solidFill>
                  <a:srgbClr val="353238"/>
                </a:solidFill>
                <a:latin typeface="*Microsoft Sans Serif-5661-Identity-H"/>
              </a:rPr>
              <a:t>y</a:t>
            </a:r>
            <a:r>
              <a:rPr lang="tr-TR" sz="1800" b="0" i="0" u="none" strike="noStrike" baseline="0" dirty="0">
                <a:solidFill>
                  <a:srgbClr val="462F27"/>
                </a:solidFill>
                <a:latin typeface="*Microsoft Sans Serif-5661-Identity-H"/>
              </a:rPr>
              <a:t>ı </a:t>
            </a:r>
            <a:r>
              <a:rPr lang="tr-TR" sz="1800" b="0" i="0" u="none" strike="noStrike" baseline="0" dirty="0">
                <a:solidFill>
                  <a:srgbClr val="353238"/>
                </a:solidFill>
                <a:latin typeface="*Microsoft Sans Serif-5661-Identity-H"/>
              </a:rPr>
              <a:t>onlar görürlerdi. Bir doktor</a:t>
            </a:r>
            <a:r>
              <a:rPr lang="tr-TR" sz="1800" b="0" i="0" u="none" strike="noStrike" baseline="0" dirty="0">
                <a:solidFill>
                  <a:srgbClr val="485260"/>
                </a:solidFill>
                <a:latin typeface="*Microsoft Sans Serif-5661-Identity-H"/>
              </a:rPr>
              <a:t>, </a:t>
            </a:r>
            <a:r>
              <a:rPr lang="tr-TR" sz="1800" b="0" i="0" u="none" strike="noStrike" baseline="0" dirty="0">
                <a:solidFill>
                  <a:srgbClr val="353238"/>
                </a:solidFill>
                <a:latin typeface="*Microsoft Sans Serif-5661-Identity-H"/>
              </a:rPr>
              <a:t>bir avukat, bir mühend</a:t>
            </a:r>
            <a:r>
              <a:rPr lang="tr-TR" sz="1800" b="0" i="0" u="none" strike="noStrike" baseline="0" dirty="0">
                <a:solidFill>
                  <a:srgbClr val="363E57"/>
                </a:solidFill>
                <a:latin typeface="*Microsoft Sans Serif-5661-Identity-H"/>
              </a:rPr>
              <a:t>i</a:t>
            </a:r>
            <a:r>
              <a:rPr lang="tr-TR" sz="1800" b="0" i="0" u="none" strike="noStrike" baseline="0" dirty="0">
                <a:solidFill>
                  <a:srgbClr val="353238"/>
                </a:solidFill>
                <a:latin typeface="*Microsoft Sans Serif-5661-Identity-H"/>
              </a:rPr>
              <a:t>sin çevres</a:t>
            </a:r>
            <a:r>
              <a:rPr lang="tr-TR" sz="1800" b="0" i="0" u="none" strike="noStrike" baseline="0" dirty="0">
                <a:solidFill>
                  <a:srgbClr val="363E57"/>
                </a:solidFill>
                <a:latin typeface="*Microsoft Sans Serif-5661-Identity-H"/>
              </a:rPr>
              <a:t>i </a:t>
            </a:r>
            <a:r>
              <a:rPr lang="tr-TR" sz="1800" b="0" i="0" u="none" strike="noStrike" baseline="0" dirty="0">
                <a:solidFill>
                  <a:srgbClr val="353238"/>
                </a:solidFill>
                <a:latin typeface="*Microsoft Sans Serif-5661-Identity-H"/>
              </a:rPr>
              <a:t>çok</a:t>
            </a:r>
            <a:r>
              <a:rPr lang="tr-TR" sz="1800" b="0" i="0" u="none" strike="noStrike" baseline="0" dirty="0">
                <a:solidFill>
                  <a:srgbClr val="363E57"/>
                </a:solidFill>
                <a:latin typeface="*Microsoft Sans Serif-5661-Identity-H"/>
              </a:rPr>
              <a:t>l</a:t>
            </a:r>
            <a:r>
              <a:rPr lang="tr-TR" sz="1800" b="0" i="0" u="none" strike="noStrike" baseline="0" dirty="0">
                <a:solidFill>
                  <a:srgbClr val="353238"/>
                </a:solidFill>
                <a:latin typeface="*Microsoft Sans Serif-5661-Identity-H"/>
              </a:rPr>
              <a:t>uk büyük ç</a:t>
            </a:r>
            <a:r>
              <a:rPr lang="tr-TR" sz="1800" b="0" i="0" u="none" strike="noStrike" baseline="0" dirty="0">
                <a:solidFill>
                  <a:srgbClr val="363E57"/>
                </a:solidFill>
                <a:latin typeface="*Microsoft Sans Serif-5661-Identity-H"/>
              </a:rPr>
              <a:t>i</a:t>
            </a:r>
            <a:r>
              <a:rPr lang="tr-TR" sz="1800" b="0" i="0" u="none" strike="noStrike" baseline="0" dirty="0">
                <a:solidFill>
                  <a:srgbClr val="353238"/>
                </a:solidFill>
                <a:latin typeface="*Microsoft Sans Serif-5661-Identity-H"/>
              </a:rPr>
              <a:t>ftçiler</a:t>
            </a:r>
            <a:r>
              <a:rPr lang="tr-TR" sz="1800" b="0" i="0" u="none" strike="noStrike" baseline="0" dirty="0">
                <a:solidFill>
                  <a:srgbClr val="4C403C"/>
                </a:solidFill>
                <a:latin typeface="*Microsoft Sans Serif-5661-Identity-H"/>
              </a:rPr>
              <a:t>, </a:t>
            </a:r>
            <a:r>
              <a:rPr lang="tr-TR" sz="1800" b="0" i="0" u="none" strike="noStrike" baseline="0" dirty="0">
                <a:solidFill>
                  <a:srgbClr val="353238"/>
                </a:solidFill>
                <a:latin typeface="*Microsoft Sans Serif-5661-Identity-H"/>
              </a:rPr>
              <a:t>tüccar</a:t>
            </a:r>
            <a:r>
              <a:rPr lang="tr-TR" sz="1800" b="0" i="0" u="none" strike="noStrike" baseline="0" dirty="0">
                <a:solidFill>
                  <a:srgbClr val="462F27"/>
                </a:solidFill>
                <a:latin typeface="*Microsoft Sans Serif-5661-Identity-H"/>
              </a:rPr>
              <a:t>l</a:t>
            </a:r>
            <a:r>
              <a:rPr lang="tr-TR" sz="1800" b="0" i="0" u="none" strike="noStrike" baseline="0" dirty="0">
                <a:solidFill>
                  <a:srgbClr val="353238"/>
                </a:solidFill>
                <a:latin typeface="*Microsoft Sans Serif-5661-Identity-H"/>
              </a:rPr>
              <a:t>ar tara</a:t>
            </a:r>
            <a:r>
              <a:rPr lang="tr-TR" sz="1800" b="0" i="0" u="none" strike="noStrike" baseline="0" dirty="0">
                <a:solidFill>
                  <a:srgbClr val="462F27"/>
                </a:solidFill>
                <a:latin typeface="*Microsoft Sans Serif-5661-Identity-H"/>
              </a:rPr>
              <a:t>f</a:t>
            </a:r>
            <a:r>
              <a:rPr lang="tr-TR" sz="1800" b="0" i="0" u="none" strike="noStrike" baseline="0" dirty="0">
                <a:solidFill>
                  <a:srgbClr val="182038"/>
                </a:solidFill>
                <a:latin typeface="*Microsoft Sans Serif-5661-Identity-H"/>
              </a:rPr>
              <a:t>ı</a:t>
            </a:r>
            <a:r>
              <a:rPr lang="tr-TR" sz="1800" b="0" i="0" u="none" strike="noStrike" baseline="0" dirty="0">
                <a:solidFill>
                  <a:srgbClr val="353238"/>
                </a:solidFill>
                <a:latin typeface="*Microsoft Sans Serif-5661-Identity-H"/>
              </a:rPr>
              <a:t>ndan çevrilir; yorumları can kulağıyla d</a:t>
            </a:r>
            <a:r>
              <a:rPr lang="tr-TR" sz="1800" b="0" i="0" u="none" strike="noStrike" baseline="0" dirty="0">
                <a:solidFill>
                  <a:srgbClr val="363E57"/>
                </a:solidFill>
                <a:latin typeface="*Microsoft Sans Serif-5661-Identity-H"/>
              </a:rPr>
              <a:t>i</a:t>
            </a:r>
            <a:r>
              <a:rPr lang="tr-TR" sz="1800" b="0" i="0" u="none" strike="noStrike" baseline="0" dirty="0">
                <a:solidFill>
                  <a:srgbClr val="353238"/>
                </a:solidFill>
                <a:latin typeface="*Microsoft Sans Serif-5661-Identity-H"/>
              </a:rPr>
              <a:t>n</a:t>
            </a:r>
            <a:r>
              <a:rPr lang="tr-TR" sz="1800" b="0" i="0" u="none" strike="noStrike" baseline="0" dirty="0">
                <a:solidFill>
                  <a:srgbClr val="462F27"/>
                </a:solidFill>
                <a:latin typeface="*Microsoft Sans Serif-5661-Identity-H"/>
              </a:rPr>
              <a:t>l</a:t>
            </a:r>
            <a:r>
              <a:rPr lang="tr-TR" sz="1800" b="0" i="0" u="none" strike="noStrike" baseline="0" dirty="0">
                <a:solidFill>
                  <a:srgbClr val="353238"/>
                </a:solidFill>
                <a:latin typeface="*Microsoft Sans Serif-5661-Identity-H"/>
              </a:rPr>
              <a:t>en</a:t>
            </a:r>
            <a:r>
              <a:rPr lang="tr-TR" sz="1800" b="0" i="0" u="none" strike="noStrike" baseline="0" dirty="0">
                <a:solidFill>
                  <a:srgbClr val="301414"/>
                </a:solidFill>
                <a:latin typeface="*Microsoft Sans Serif-5661-Identity-H"/>
              </a:rPr>
              <a:t>i</a:t>
            </a:r>
            <a:r>
              <a:rPr lang="tr-TR" sz="1800" b="0" i="0" u="none" strike="noStrike" baseline="0" dirty="0">
                <a:solidFill>
                  <a:srgbClr val="353238"/>
                </a:solidFill>
                <a:latin typeface="*Microsoft Sans Serif-5661-Identity-H"/>
              </a:rPr>
              <a:t>rdi.</a:t>
            </a:r>
          </a:p>
          <a:p>
            <a:pPr marL="45720" indent="0" algn="l">
              <a:buNone/>
            </a:pPr>
            <a:r>
              <a:rPr lang="tr-TR" sz="1800" b="0" i="0" u="none" strike="noStrike" baseline="0" dirty="0">
                <a:solidFill>
                  <a:srgbClr val="363236"/>
                </a:solidFill>
                <a:latin typeface="*Microsoft Sans Serif-5661-Identity-H"/>
              </a:rPr>
              <a:t>B)Üç torba a</a:t>
            </a:r>
            <a:r>
              <a:rPr lang="tr-TR" sz="1800" b="0" i="0" u="none" strike="noStrike" baseline="0" dirty="0">
                <a:solidFill>
                  <a:srgbClr val="323E52"/>
                </a:solidFill>
                <a:latin typeface="*Microsoft Sans Serif-5661-Identity-H"/>
              </a:rPr>
              <a:t>l</a:t>
            </a:r>
            <a:r>
              <a:rPr lang="tr-TR" sz="1800" b="0" i="0" u="none" strike="noStrike" baseline="0" dirty="0">
                <a:solidFill>
                  <a:srgbClr val="363236"/>
                </a:solidFill>
                <a:latin typeface="*Microsoft Sans Serif-5661-Identity-H"/>
              </a:rPr>
              <a:t>dığıma iyi ettim, </a:t>
            </a:r>
            <a:r>
              <a:rPr lang="tr-TR" sz="1800" b="0" i="0" u="none" strike="noStrike" baseline="0" dirty="0">
                <a:solidFill>
                  <a:srgbClr val="323E52"/>
                </a:solidFill>
                <a:latin typeface="*Microsoft Sans Serif-5661-Identity-H"/>
              </a:rPr>
              <a:t>l</a:t>
            </a:r>
            <a:r>
              <a:rPr lang="tr-TR" sz="1800" b="0" i="0" u="none" strike="noStrike" baseline="0" dirty="0">
                <a:solidFill>
                  <a:srgbClr val="363236"/>
                </a:solidFill>
                <a:latin typeface="*Microsoft Sans Serif-5661-Identity-H"/>
              </a:rPr>
              <a:t>ahana da alırım ıspanak da. Üç daire ... </a:t>
            </a:r>
            <a:r>
              <a:rPr lang="tr-TR" sz="1800" b="0" i="0" u="none" strike="noStrike" baseline="0" dirty="0">
                <a:solidFill>
                  <a:srgbClr val="2C2424"/>
                </a:solidFill>
                <a:latin typeface="*Microsoft Sans Serif-5661-Identity-H"/>
              </a:rPr>
              <a:t>Ş</a:t>
            </a:r>
            <a:r>
              <a:rPr lang="tr-TR" sz="1800" b="0" i="0" u="none" strike="noStrike" baseline="0" dirty="0">
                <a:solidFill>
                  <a:srgbClr val="323E52"/>
                </a:solidFill>
                <a:latin typeface="*Microsoft Sans Serif-5661-Identity-H"/>
              </a:rPr>
              <a:t>i</a:t>
            </a:r>
            <a:r>
              <a:rPr lang="tr-TR" sz="1800" b="0" i="0" u="none" strike="noStrike" baseline="0" dirty="0">
                <a:solidFill>
                  <a:srgbClr val="363236"/>
                </a:solidFill>
                <a:latin typeface="*Microsoft Sans Serif-5661-Identity-H"/>
              </a:rPr>
              <a:t>mdi apartman katları kira get</a:t>
            </a:r>
            <a:r>
              <a:rPr lang="tr-TR" sz="1800" b="0" i="0" u="none" strike="noStrike" baseline="0" dirty="0">
                <a:solidFill>
                  <a:srgbClr val="323E52"/>
                </a:solidFill>
                <a:latin typeface="*Microsoft Sans Serif-5661-Identity-H"/>
              </a:rPr>
              <a:t>i</a:t>
            </a:r>
            <a:r>
              <a:rPr lang="tr-TR" sz="1800" b="0" i="0" u="none" strike="noStrike" baseline="0" dirty="0">
                <a:solidFill>
                  <a:srgbClr val="363236"/>
                </a:solidFill>
                <a:latin typeface="*Microsoft Sans Serif-5661-Identity-H"/>
              </a:rPr>
              <a:t>rm</a:t>
            </a:r>
            <a:r>
              <a:rPr lang="tr-TR" sz="1800" b="0" i="0" u="none" strike="noStrike" baseline="0" dirty="0">
                <a:solidFill>
                  <a:srgbClr val="533F3B"/>
                </a:solidFill>
                <a:latin typeface="*Microsoft Sans Serif-5661-Identity-H"/>
              </a:rPr>
              <a:t>i</a:t>
            </a:r>
            <a:r>
              <a:rPr lang="tr-TR" sz="1800" b="0" i="0" u="none" strike="noStrike" baseline="0" dirty="0">
                <a:solidFill>
                  <a:srgbClr val="363236"/>
                </a:solidFill>
                <a:latin typeface="*Microsoft Sans Serif-5661-Identity-H"/>
              </a:rPr>
              <a:t>yor</a:t>
            </a:r>
            <a:r>
              <a:rPr lang="tr-TR" sz="1800" b="0" i="0" u="none" strike="noStrike" baseline="0" dirty="0">
                <a:solidFill>
                  <a:srgbClr val="323E52"/>
                </a:solidFill>
                <a:latin typeface="*Microsoft Sans Serif-5661-Identity-H"/>
              </a:rPr>
              <a:t>, </a:t>
            </a:r>
            <a:r>
              <a:rPr lang="tr-TR" sz="1800" b="0" i="0" u="none" strike="noStrike" baseline="0" dirty="0">
                <a:solidFill>
                  <a:srgbClr val="363236"/>
                </a:solidFill>
                <a:latin typeface="*Microsoft Sans Serif-5661-Identity-H"/>
              </a:rPr>
              <a:t>bankaya yatırmak en iyisi. Bıyıklarını boyamış şu. Arnavut kald</a:t>
            </a:r>
            <a:r>
              <a:rPr lang="tr-TR" sz="1800" b="0" i="0" u="none" strike="noStrike" baseline="0" dirty="0">
                <a:solidFill>
                  <a:srgbClr val="323E52"/>
                </a:solidFill>
                <a:latin typeface="*Microsoft Sans Serif-5661-Identity-H"/>
              </a:rPr>
              <a:t>ı</a:t>
            </a:r>
            <a:r>
              <a:rPr lang="tr-TR" sz="1800" b="0" i="0" u="none" strike="noStrike" baseline="0" dirty="0">
                <a:solidFill>
                  <a:srgbClr val="363236"/>
                </a:solidFill>
                <a:latin typeface="*Microsoft Sans Serif-5661-Identity-H"/>
              </a:rPr>
              <a:t>rım</a:t>
            </a:r>
            <a:r>
              <a:rPr lang="tr-TR" sz="1800" b="0" i="0" u="none" strike="noStrike" baseline="0" dirty="0">
                <a:solidFill>
                  <a:srgbClr val="533F3B"/>
                </a:solidFill>
                <a:latin typeface="*Microsoft Sans Serif-5661-Identity-H"/>
              </a:rPr>
              <a:t>ı</a:t>
            </a:r>
            <a:r>
              <a:rPr lang="tr-TR" sz="1800" b="0" i="0" u="none" strike="noStrike" baseline="0" dirty="0">
                <a:solidFill>
                  <a:srgbClr val="363236"/>
                </a:solidFill>
                <a:latin typeface="*Microsoft Sans Serif-5661-Identity-H"/>
              </a:rPr>
              <a:t>nın böylesine ne topuk dayanıyor ne pençe. Yarın gözünü kapad</a:t>
            </a:r>
            <a:r>
              <a:rPr lang="tr-TR" sz="1800" b="0" i="0" u="none" strike="noStrike" baseline="0" dirty="0">
                <a:solidFill>
                  <a:srgbClr val="323E52"/>
                </a:solidFill>
                <a:latin typeface="*Microsoft Sans Serif-5661-Identity-H"/>
              </a:rPr>
              <a:t>ı </a:t>
            </a:r>
            <a:r>
              <a:rPr lang="tr-TR" sz="1800" b="0" i="0" u="none" strike="noStrike" baseline="0" dirty="0">
                <a:solidFill>
                  <a:srgbClr val="363236"/>
                </a:solidFill>
                <a:latin typeface="*Microsoft Sans Serif-5661-Identity-H"/>
              </a:rPr>
              <a:t>mı hiç yoktan iyi. Ufak tefeğe kulak asma. Katları on</a:t>
            </a:r>
            <a:r>
              <a:rPr lang="tr-TR" sz="1800" b="0" i="0" u="none" strike="noStrike" baseline="0" dirty="0">
                <a:solidFill>
                  <a:srgbClr val="533F3B"/>
                </a:solidFill>
                <a:latin typeface="*Microsoft Sans Serif-5661-Identity-H"/>
              </a:rPr>
              <a:t>l</a:t>
            </a:r>
            <a:r>
              <a:rPr lang="tr-TR" sz="1800" b="0" i="0" u="none" strike="noStrike" baseline="0" dirty="0">
                <a:solidFill>
                  <a:srgbClr val="363236"/>
                </a:solidFill>
                <a:latin typeface="*Microsoft Sans Serif-5661-Identity-H"/>
              </a:rPr>
              <a:t>ara bölüştürür</a:t>
            </a:r>
            <a:r>
              <a:rPr lang="tr-TR" sz="1800" b="0" i="0" u="none" strike="noStrike" baseline="0" dirty="0">
                <a:solidFill>
                  <a:srgbClr val="533F3B"/>
                </a:solidFill>
                <a:latin typeface="*Microsoft Sans Serif-5661-Identity-H"/>
              </a:rPr>
              <a:t>, </a:t>
            </a:r>
            <a:r>
              <a:rPr lang="tr-TR" sz="1800" b="0" i="0" u="none" strike="noStrike" baseline="0" dirty="0">
                <a:solidFill>
                  <a:srgbClr val="363236"/>
                </a:solidFill>
                <a:latin typeface="*Microsoft Sans Serif-5661-Identity-H"/>
              </a:rPr>
              <a:t>ben bana ka</a:t>
            </a:r>
            <a:r>
              <a:rPr lang="tr-TR" sz="1800" b="0" i="0" u="none" strike="noStrike" baseline="0" dirty="0">
                <a:solidFill>
                  <a:srgbClr val="583828"/>
                </a:solidFill>
                <a:latin typeface="*Microsoft Sans Serif-5661-Identity-H"/>
              </a:rPr>
              <a:t>l</a:t>
            </a:r>
            <a:r>
              <a:rPr lang="tr-TR" sz="1800" b="0" i="0" u="none" strike="noStrike" baseline="0" dirty="0">
                <a:solidFill>
                  <a:srgbClr val="363236"/>
                </a:solidFill>
                <a:latin typeface="*Microsoft Sans Serif-5661-Identity-H"/>
              </a:rPr>
              <a:t>an aylığa bakarım.</a:t>
            </a:r>
          </a:p>
          <a:p>
            <a:pPr marL="45720" indent="0" algn="l">
              <a:buNone/>
            </a:pPr>
            <a:r>
              <a:rPr lang="tr-TR" sz="1800" dirty="0">
                <a:solidFill>
                  <a:srgbClr val="363236"/>
                </a:solidFill>
                <a:latin typeface="*Microsoft Sans Serif-5661-Identity-H"/>
              </a:rPr>
              <a:t>C)</a:t>
            </a:r>
            <a:r>
              <a:rPr lang="tr-TR" sz="1800" b="0" i="0" u="none" strike="noStrike" baseline="0" dirty="0">
                <a:solidFill>
                  <a:srgbClr val="363237"/>
                </a:solidFill>
                <a:latin typeface="*Microsoft Sans Serif-5661-Identity-H"/>
              </a:rPr>
              <a:t> Bazı hiç sebep yokken annesinin boynuna sarılır; yanaklarını, gözlerini, ellerini öperdi. Melek Hanım bu dakikalarda onun nezaketten ezildiğ</a:t>
            </a:r>
            <a:r>
              <a:rPr lang="tr-TR" sz="1800" b="0" i="0" u="none" strike="noStrike" baseline="0" dirty="0">
                <a:solidFill>
                  <a:srgbClr val="404158"/>
                </a:solidFill>
                <a:latin typeface="*Microsoft Sans Serif-5661-Identity-H"/>
              </a:rPr>
              <a:t>i</a:t>
            </a:r>
            <a:r>
              <a:rPr lang="tr-TR" sz="1800" b="0" i="0" u="none" strike="noStrike" baseline="0" dirty="0">
                <a:solidFill>
                  <a:srgbClr val="363237"/>
                </a:solidFill>
                <a:latin typeface="*Microsoft Sans Serif-5661-Identity-H"/>
              </a:rPr>
              <a:t>ni</a:t>
            </a:r>
            <a:r>
              <a:rPr lang="tr-TR" sz="1800" b="0" i="0" u="none" strike="noStrike" baseline="0" dirty="0">
                <a:solidFill>
                  <a:srgbClr val="404158"/>
                </a:solidFill>
                <a:latin typeface="*Microsoft Sans Serif-5661-Identity-H"/>
              </a:rPr>
              <a:t>, </a:t>
            </a:r>
            <a:r>
              <a:rPr lang="tr-TR" sz="1800" b="0" i="0" u="none" strike="noStrike" baseline="0" dirty="0">
                <a:solidFill>
                  <a:srgbClr val="363237"/>
                </a:solidFill>
                <a:latin typeface="*Microsoft Sans Serif-5661-Identity-H"/>
              </a:rPr>
              <a:t>mavi göz</a:t>
            </a:r>
            <a:r>
              <a:rPr lang="tr-TR" sz="1800" b="0" i="0" u="none" strike="noStrike" baseline="0" dirty="0">
                <a:solidFill>
                  <a:srgbClr val="404158"/>
                </a:solidFill>
                <a:latin typeface="*Microsoft Sans Serif-5661-Identity-H"/>
              </a:rPr>
              <a:t>l</a:t>
            </a:r>
            <a:r>
              <a:rPr lang="tr-TR" sz="1800" b="0" i="0" u="none" strike="noStrike" baseline="0" dirty="0">
                <a:solidFill>
                  <a:srgbClr val="363237"/>
                </a:solidFill>
                <a:latin typeface="*Microsoft Sans Serif-5661-Identity-H"/>
              </a:rPr>
              <a:t>er</a:t>
            </a:r>
            <a:r>
              <a:rPr lang="tr-TR" sz="1800" b="0" i="0" u="none" strike="noStrike" baseline="0" dirty="0">
                <a:solidFill>
                  <a:srgbClr val="382620"/>
                </a:solidFill>
                <a:latin typeface="*Microsoft Sans Serif-5661-Identity-H"/>
              </a:rPr>
              <a:t>i</a:t>
            </a:r>
            <a:r>
              <a:rPr lang="tr-TR" sz="1800" b="0" i="0" u="none" strike="noStrike" baseline="0" dirty="0">
                <a:solidFill>
                  <a:srgbClr val="363237"/>
                </a:solidFill>
                <a:latin typeface="*Microsoft Sans Serif-5661-Identity-H"/>
              </a:rPr>
              <a:t>n</a:t>
            </a:r>
            <a:r>
              <a:rPr lang="tr-TR" sz="1800" b="0" i="0" u="none" strike="noStrike" baseline="0" dirty="0">
                <a:solidFill>
                  <a:srgbClr val="243652"/>
                </a:solidFill>
                <a:latin typeface="*Microsoft Sans Serif-5661-Identity-H"/>
              </a:rPr>
              <a:t>i</a:t>
            </a:r>
            <a:r>
              <a:rPr lang="tr-TR" sz="1800" b="0" i="0" u="none" strike="noStrike" baseline="0" dirty="0">
                <a:solidFill>
                  <a:srgbClr val="363237"/>
                </a:solidFill>
                <a:latin typeface="*Microsoft Sans Serif-5661-Identity-H"/>
              </a:rPr>
              <a:t>n yaşla do</a:t>
            </a:r>
            <a:r>
              <a:rPr lang="tr-TR" sz="1800" b="0" i="0" u="none" strike="noStrike" baseline="0" dirty="0">
                <a:solidFill>
                  <a:srgbClr val="2C140C"/>
                </a:solidFill>
                <a:latin typeface="*Microsoft Sans Serif-5661-Identity-H"/>
              </a:rPr>
              <a:t>l</a:t>
            </a:r>
            <a:r>
              <a:rPr lang="tr-TR" sz="1800" b="0" i="0" u="none" strike="noStrike" baseline="0" dirty="0">
                <a:solidFill>
                  <a:srgbClr val="363237"/>
                </a:solidFill>
                <a:latin typeface="*Microsoft Sans Serif-5661-Identity-H"/>
              </a:rPr>
              <a:t>duğunu görürdü. Sebeb</a:t>
            </a:r>
            <a:r>
              <a:rPr lang="tr-TR" sz="1800" b="0" i="0" u="none" strike="noStrike" baseline="0" dirty="0">
                <a:solidFill>
                  <a:srgbClr val="4E3935"/>
                </a:solidFill>
                <a:latin typeface="*Microsoft Sans Serif-5661-Identity-H"/>
              </a:rPr>
              <a:t>i</a:t>
            </a:r>
            <a:r>
              <a:rPr lang="tr-TR" sz="1800" b="0" i="0" u="none" strike="noStrike" baseline="0" dirty="0">
                <a:solidFill>
                  <a:srgbClr val="363237"/>
                </a:solidFill>
                <a:latin typeface="*Microsoft Sans Serif-5661-Identity-H"/>
              </a:rPr>
              <a:t>n</a:t>
            </a:r>
            <a:r>
              <a:rPr lang="tr-TR" sz="1800" b="0" i="0" u="none" strike="noStrike" baseline="0" dirty="0">
                <a:solidFill>
                  <a:srgbClr val="404158"/>
                </a:solidFill>
                <a:latin typeface="*Microsoft Sans Serif-5661-Identity-H"/>
              </a:rPr>
              <a:t>i </a:t>
            </a:r>
            <a:r>
              <a:rPr lang="tr-TR" sz="1800" b="0" i="0" u="none" strike="noStrike" baseline="0" dirty="0">
                <a:solidFill>
                  <a:srgbClr val="363237"/>
                </a:solidFill>
                <a:latin typeface="*Microsoft Sans Serif-5661-Identity-H"/>
              </a:rPr>
              <a:t>sorduğu vakit Kenan</a:t>
            </a:r>
            <a:r>
              <a:rPr lang="tr-TR" sz="1800" b="0" i="0" u="none" strike="noStrike" baseline="0" dirty="0">
                <a:solidFill>
                  <a:srgbClr val="4C546C"/>
                </a:solidFill>
                <a:latin typeface="*Microsoft Sans Serif-5661-Identity-H"/>
              </a:rPr>
              <a:t>, </a:t>
            </a:r>
            <a:r>
              <a:rPr lang="tr-TR" sz="1800" b="0" i="0" u="none" strike="noStrike" baseline="0" dirty="0">
                <a:solidFill>
                  <a:srgbClr val="363237"/>
                </a:solidFill>
                <a:latin typeface="*Microsoft Sans Serif-5661-Identity-H"/>
              </a:rPr>
              <a:t>bir şey </a:t>
            </a:r>
            <a:r>
              <a:rPr lang="tr-TR" sz="1800" b="0" i="0" u="none" strike="noStrike" baseline="0" dirty="0" err="1">
                <a:solidFill>
                  <a:srgbClr val="363237"/>
                </a:solidFill>
                <a:latin typeface="*Microsoft Sans Serif-5661-Identity-H"/>
              </a:rPr>
              <a:t>söyleyemezdi.Çünkü</a:t>
            </a:r>
            <a:r>
              <a:rPr lang="tr-TR" sz="1800" b="0" i="0" u="none" strike="noStrike" baseline="0" dirty="0">
                <a:solidFill>
                  <a:srgbClr val="363237"/>
                </a:solidFill>
                <a:latin typeface="*Microsoft Sans Serif-5661-Identity-H"/>
              </a:rPr>
              <a:t> bu sebebi kendi de b</a:t>
            </a:r>
            <a:r>
              <a:rPr lang="tr-TR" sz="1800" b="0" i="0" u="none" strike="noStrike" baseline="0" dirty="0">
                <a:solidFill>
                  <a:srgbClr val="404158"/>
                </a:solidFill>
                <a:latin typeface="*Microsoft Sans Serif-5661-Identity-H"/>
              </a:rPr>
              <a:t>i</a:t>
            </a:r>
            <a:r>
              <a:rPr lang="tr-TR" sz="1800" b="0" i="0" u="none" strike="noStrike" baseline="0" dirty="0">
                <a:solidFill>
                  <a:srgbClr val="363237"/>
                </a:solidFill>
                <a:latin typeface="*Microsoft Sans Serif-5661-Identity-H"/>
              </a:rPr>
              <a:t>lmezd</a:t>
            </a:r>
            <a:r>
              <a:rPr lang="tr-TR" sz="1800" b="0" i="0" u="none" strike="noStrike" baseline="0" dirty="0">
                <a:solidFill>
                  <a:srgbClr val="243652"/>
                </a:solidFill>
                <a:latin typeface="*Microsoft Sans Serif-5661-Identity-H"/>
              </a:rPr>
              <a:t>i. </a:t>
            </a:r>
            <a:r>
              <a:rPr lang="tr-TR" sz="1800" b="0" i="0" u="none" strike="noStrike" baseline="0" dirty="0">
                <a:solidFill>
                  <a:srgbClr val="363237"/>
                </a:solidFill>
                <a:latin typeface="*Microsoft Sans Serif-5661-Identity-H"/>
              </a:rPr>
              <a:t>B</a:t>
            </a:r>
            <a:r>
              <a:rPr lang="tr-TR" sz="1800" b="0" i="0" u="none" strike="noStrike" baseline="0" dirty="0">
                <a:solidFill>
                  <a:srgbClr val="404158"/>
                </a:solidFill>
                <a:latin typeface="*Microsoft Sans Serif-5661-Identity-H"/>
              </a:rPr>
              <a:t>u, </a:t>
            </a:r>
            <a:r>
              <a:rPr lang="tr-TR" sz="1800" b="0" i="0" u="none" strike="noStrike" baseline="0" dirty="0">
                <a:solidFill>
                  <a:srgbClr val="363237"/>
                </a:solidFill>
                <a:latin typeface="*Microsoft Sans Serif-5661-Identity-H"/>
              </a:rPr>
              <a:t>onun için uyumak ve su içmek gibi bir </a:t>
            </a:r>
            <a:r>
              <a:rPr lang="tr-TR" sz="1800" b="0" i="0" u="none" strike="noStrike" baseline="0" dirty="0">
                <a:solidFill>
                  <a:srgbClr val="4E3935"/>
                </a:solidFill>
                <a:latin typeface="*Microsoft Sans Serif-5661-Identity-H"/>
              </a:rPr>
              <a:t>i</a:t>
            </a:r>
            <a:r>
              <a:rPr lang="tr-TR" sz="1800" b="0" i="0" u="none" strike="noStrike" baseline="0" dirty="0">
                <a:solidFill>
                  <a:srgbClr val="363237"/>
                </a:solidFill>
                <a:latin typeface="*Microsoft Sans Serif-5661-Identity-H"/>
              </a:rPr>
              <a:t>ht</a:t>
            </a:r>
            <a:r>
              <a:rPr lang="tr-TR" sz="1800" b="0" i="0" u="none" strike="noStrike" baseline="0" dirty="0">
                <a:solidFill>
                  <a:srgbClr val="4E3935"/>
                </a:solidFill>
                <a:latin typeface="*Microsoft Sans Serif-5661-Identity-H"/>
              </a:rPr>
              <a:t>i</a:t>
            </a:r>
            <a:r>
              <a:rPr lang="tr-TR" sz="1800" b="0" i="0" u="none" strike="noStrike" baseline="0" dirty="0">
                <a:solidFill>
                  <a:srgbClr val="363237"/>
                </a:solidFill>
                <a:latin typeface="*Microsoft Sans Serif-5661-Identity-H"/>
              </a:rPr>
              <a:t>yaçt</a:t>
            </a:r>
            <a:r>
              <a:rPr lang="tr-TR" sz="1800" b="0" i="0" u="none" strike="noStrike" baseline="0" dirty="0">
                <a:solidFill>
                  <a:srgbClr val="382620"/>
                </a:solidFill>
                <a:latin typeface="*Microsoft Sans Serif-5661-Identity-H"/>
              </a:rPr>
              <a:t>ı.</a:t>
            </a:r>
          </a:p>
          <a:p>
            <a:pPr marL="45720" indent="0" algn="l">
              <a:buNone/>
            </a:pPr>
            <a:r>
              <a:rPr lang="tr-TR" sz="1800" dirty="0">
                <a:solidFill>
                  <a:srgbClr val="382620"/>
                </a:solidFill>
                <a:latin typeface="*Microsoft Sans Serif-5661-Identity-H"/>
              </a:rPr>
              <a:t>D)</a:t>
            </a:r>
            <a:r>
              <a:rPr lang="tr-TR" sz="1800" b="0" i="0" u="none" strike="noStrike" baseline="0" dirty="0">
                <a:solidFill>
                  <a:srgbClr val="363034"/>
                </a:solidFill>
                <a:latin typeface="*Microsoft Sans Serif-5661-Identity-H"/>
              </a:rPr>
              <a:t> Bir kartal yuvasını andıran köy, dağ</a:t>
            </a:r>
            <a:r>
              <a:rPr lang="tr-TR" sz="1800" b="0" i="0" u="none" strike="noStrike" baseline="0" dirty="0">
                <a:solidFill>
                  <a:srgbClr val="313B57"/>
                </a:solidFill>
                <a:latin typeface="*Microsoft Sans Serif-5661-Identity-H"/>
              </a:rPr>
              <a:t>ı</a:t>
            </a:r>
            <a:r>
              <a:rPr lang="tr-TR" sz="1800" b="0" i="0" u="none" strike="noStrike" baseline="0" dirty="0">
                <a:solidFill>
                  <a:srgbClr val="363034"/>
                </a:solidFill>
                <a:latin typeface="*Microsoft Sans Serif-5661-Identity-H"/>
              </a:rPr>
              <a:t>n etek</a:t>
            </a:r>
            <a:r>
              <a:rPr lang="tr-TR" sz="1800" b="0" i="0" u="none" strike="noStrike" baseline="0" dirty="0">
                <a:solidFill>
                  <a:srgbClr val="313B57"/>
                </a:solidFill>
                <a:latin typeface="*Microsoft Sans Serif-5661-Identity-H"/>
              </a:rPr>
              <a:t>l</a:t>
            </a:r>
            <a:r>
              <a:rPr lang="tr-TR" sz="1800" b="0" i="0" u="none" strike="noStrike" baseline="0" dirty="0">
                <a:solidFill>
                  <a:srgbClr val="363034"/>
                </a:solidFill>
                <a:latin typeface="*Microsoft Sans Serif-5661-Identity-H"/>
              </a:rPr>
              <a:t>erine s</a:t>
            </a:r>
            <a:r>
              <a:rPr lang="tr-TR" sz="1800" b="0" i="0" u="none" strike="noStrike" baseline="0" dirty="0">
                <a:solidFill>
                  <a:srgbClr val="2C1B15"/>
                </a:solidFill>
                <a:latin typeface="*Microsoft Sans Serif-5661-Identity-H"/>
              </a:rPr>
              <a:t>ı</a:t>
            </a:r>
            <a:r>
              <a:rPr lang="tr-TR" sz="1800" b="0" i="0" u="none" strike="noStrike" baseline="0" dirty="0">
                <a:solidFill>
                  <a:srgbClr val="363034"/>
                </a:solidFill>
                <a:latin typeface="*Microsoft Sans Serif-5661-Identity-H"/>
              </a:rPr>
              <a:t>rtını vermiş, dünyaya kafa tutuyor g</a:t>
            </a:r>
            <a:r>
              <a:rPr lang="tr-TR" sz="1800" b="0" i="0" u="none" strike="noStrike" baseline="0" dirty="0">
                <a:solidFill>
                  <a:srgbClr val="503C2C"/>
                </a:solidFill>
                <a:latin typeface="*Microsoft Sans Serif-5661-Identity-H"/>
              </a:rPr>
              <a:t>i</a:t>
            </a:r>
            <a:r>
              <a:rPr lang="tr-TR" sz="1800" b="0" i="0" u="none" strike="noStrike" baseline="0" dirty="0">
                <a:solidFill>
                  <a:srgbClr val="363034"/>
                </a:solidFill>
                <a:latin typeface="*Microsoft Sans Serif-5661-Identity-H"/>
              </a:rPr>
              <a:t>b</a:t>
            </a:r>
            <a:r>
              <a:rPr lang="tr-TR" sz="1800" b="0" i="0" u="none" strike="noStrike" baseline="0" dirty="0">
                <a:solidFill>
                  <a:srgbClr val="10283C"/>
                </a:solidFill>
                <a:latin typeface="*Microsoft Sans Serif-5661-Identity-H"/>
              </a:rPr>
              <a:t>i</a:t>
            </a:r>
            <a:r>
              <a:rPr lang="tr-TR" sz="1800" b="0" i="0" u="none" strike="noStrike" baseline="0" dirty="0">
                <a:solidFill>
                  <a:srgbClr val="363034"/>
                </a:solidFill>
                <a:latin typeface="*Microsoft Sans Serif-5661-Identity-H"/>
              </a:rPr>
              <a:t>ydi. Köyün yamaç</a:t>
            </a:r>
            <a:r>
              <a:rPr lang="tr-TR" sz="1800" b="0" i="0" u="none" strike="noStrike" baseline="0" dirty="0">
                <a:solidFill>
                  <a:srgbClr val="313B57"/>
                </a:solidFill>
                <a:latin typeface="*Microsoft Sans Serif-5661-Identity-H"/>
              </a:rPr>
              <a:t>l</a:t>
            </a:r>
            <a:r>
              <a:rPr lang="tr-TR" sz="1800" b="0" i="0" u="none" strike="noStrike" baseline="0" dirty="0">
                <a:solidFill>
                  <a:srgbClr val="363034"/>
                </a:solidFill>
                <a:latin typeface="*Microsoft Sans Serif-5661-Identity-H"/>
              </a:rPr>
              <a:t>a</a:t>
            </a:r>
            <a:r>
              <a:rPr lang="tr-TR" sz="1800" b="0" i="0" u="none" strike="noStrike" baseline="0" dirty="0">
                <a:solidFill>
                  <a:srgbClr val="2C1B15"/>
                </a:solidFill>
                <a:latin typeface="*Microsoft Sans Serif-5661-Identity-H"/>
              </a:rPr>
              <a:t>rı</a:t>
            </a:r>
            <a:r>
              <a:rPr lang="tr-TR" sz="1800" b="0" i="0" u="none" strike="noStrike" baseline="0" dirty="0">
                <a:solidFill>
                  <a:srgbClr val="363034"/>
                </a:solidFill>
                <a:latin typeface="*Microsoft Sans Serif-5661-Identity-H"/>
              </a:rPr>
              <a:t>na kurulmuş kerp</a:t>
            </a:r>
            <a:r>
              <a:rPr lang="tr-TR" sz="1800" b="0" i="0" u="none" strike="noStrike" baseline="0" dirty="0">
                <a:solidFill>
                  <a:srgbClr val="313B57"/>
                </a:solidFill>
                <a:latin typeface="*Microsoft Sans Serif-5661-Identity-H"/>
              </a:rPr>
              <a:t>i</a:t>
            </a:r>
            <a:r>
              <a:rPr lang="tr-TR" sz="1800" b="0" i="0" u="none" strike="noStrike" baseline="0" dirty="0">
                <a:solidFill>
                  <a:srgbClr val="363034"/>
                </a:solidFill>
                <a:latin typeface="*Microsoft Sans Serif-5661-Identity-H"/>
              </a:rPr>
              <a:t>ç evler toprağın yeryüzüne köpürüşü g</a:t>
            </a:r>
            <a:r>
              <a:rPr lang="tr-TR" sz="1800" b="0" i="0" u="none" strike="noStrike" baseline="0" dirty="0">
                <a:solidFill>
                  <a:srgbClr val="2C1B15"/>
                </a:solidFill>
                <a:latin typeface="*Microsoft Sans Serif-5661-Identity-H"/>
              </a:rPr>
              <a:t>i</a:t>
            </a:r>
            <a:r>
              <a:rPr lang="tr-TR" sz="1800" b="0" i="0" u="none" strike="noStrike" baseline="0" dirty="0">
                <a:solidFill>
                  <a:srgbClr val="363034"/>
                </a:solidFill>
                <a:latin typeface="*Microsoft Sans Serif-5661-Identity-H"/>
              </a:rPr>
              <a:t>b</a:t>
            </a:r>
            <a:r>
              <a:rPr lang="tr-TR" sz="1800" b="0" i="0" u="none" strike="noStrike" baseline="0" dirty="0">
                <a:solidFill>
                  <a:srgbClr val="313B57"/>
                </a:solidFill>
                <a:latin typeface="*Microsoft Sans Serif-5661-Identity-H"/>
              </a:rPr>
              <a:t>i </a:t>
            </a:r>
            <a:r>
              <a:rPr lang="tr-TR" sz="1800" b="0" i="0" u="none" strike="noStrike" baseline="0" dirty="0">
                <a:solidFill>
                  <a:srgbClr val="363034"/>
                </a:solidFill>
                <a:latin typeface="*Microsoft Sans Serif-5661-Identity-H"/>
              </a:rPr>
              <a:t>duruyordu. Uzaktan </a:t>
            </a:r>
            <a:r>
              <a:rPr lang="tr-TR" sz="1800" b="0" i="0" u="none" strike="noStrike" baseline="0" dirty="0">
                <a:solidFill>
                  <a:srgbClr val="2C1B15"/>
                </a:solidFill>
                <a:latin typeface="*Microsoft Sans Serif-5661-Identity-H"/>
              </a:rPr>
              <a:t>b</a:t>
            </a:r>
            <a:r>
              <a:rPr lang="tr-TR" sz="1800" b="0" i="0" u="none" strike="noStrike" baseline="0" dirty="0">
                <a:solidFill>
                  <a:srgbClr val="363034"/>
                </a:solidFill>
                <a:latin typeface="*Microsoft Sans Serif-5661-Identity-H"/>
              </a:rPr>
              <a:t>akanlar</a:t>
            </a:r>
            <a:r>
              <a:rPr lang="tr-TR" sz="1800" b="0" i="0" u="none" strike="noStrike" baseline="0" dirty="0">
                <a:solidFill>
                  <a:srgbClr val="5C5850"/>
                </a:solidFill>
                <a:latin typeface="*Microsoft Sans Serif-5661-Identity-H"/>
              </a:rPr>
              <a:t>, </a:t>
            </a:r>
            <a:r>
              <a:rPr lang="tr-TR" sz="1800" b="0" i="0" u="none" strike="noStrike" baseline="0" dirty="0">
                <a:solidFill>
                  <a:srgbClr val="363034"/>
                </a:solidFill>
                <a:latin typeface="*Microsoft Sans Serif-5661-Identity-H"/>
              </a:rPr>
              <a:t>bir tespih gib</a:t>
            </a:r>
            <a:r>
              <a:rPr lang="tr-TR" sz="1800" b="0" i="0" u="none" strike="noStrike" baseline="0" dirty="0">
                <a:solidFill>
                  <a:srgbClr val="313B57"/>
                </a:solidFill>
                <a:latin typeface="*Microsoft Sans Serif-5661-Identity-H"/>
              </a:rPr>
              <a:t>i </a:t>
            </a:r>
            <a:r>
              <a:rPr lang="tr-TR" sz="1800" b="0" i="0" u="none" strike="noStrike" baseline="0" dirty="0">
                <a:solidFill>
                  <a:srgbClr val="363034"/>
                </a:solidFill>
                <a:latin typeface="*Microsoft Sans Serif-5661-Identity-H"/>
              </a:rPr>
              <a:t>d</a:t>
            </a:r>
            <a:r>
              <a:rPr lang="tr-TR" sz="1800" b="0" i="0" u="none" strike="noStrike" baseline="0" dirty="0">
                <a:solidFill>
                  <a:srgbClr val="2C1B15"/>
                </a:solidFill>
                <a:latin typeface="*Microsoft Sans Serif-5661-Identity-H"/>
              </a:rPr>
              <a:t>i</a:t>
            </a:r>
            <a:r>
              <a:rPr lang="tr-TR" sz="1800" b="0" i="0" u="none" strike="noStrike" baseline="0" dirty="0">
                <a:solidFill>
                  <a:srgbClr val="363034"/>
                </a:solidFill>
                <a:latin typeface="*Microsoft Sans Serif-5661-Identity-H"/>
              </a:rPr>
              <a:t>zilen ev</a:t>
            </a:r>
            <a:r>
              <a:rPr lang="tr-TR" sz="1800" b="0" i="0" u="none" strike="noStrike" baseline="0" dirty="0">
                <a:solidFill>
                  <a:srgbClr val="313B57"/>
                </a:solidFill>
                <a:latin typeface="*Microsoft Sans Serif-5661-Identity-H"/>
              </a:rPr>
              <a:t>l</a:t>
            </a:r>
            <a:r>
              <a:rPr lang="tr-TR" sz="1800" b="0" i="0" u="none" strike="noStrike" baseline="0" dirty="0">
                <a:solidFill>
                  <a:srgbClr val="363034"/>
                </a:solidFill>
                <a:latin typeface="*Microsoft Sans Serif-5661-Identity-H"/>
              </a:rPr>
              <a:t>eri ve maviye boyanmış kap</a:t>
            </a:r>
            <a:r>
              <a:rPr lang="tr-TR" sz="1800" b="0" i="0" u="none" strike="noStrike" baseline="0" dirty="0">
                <a:solidFill>
                  <a:srgbClr val="313B57"/>
                </a:solidFill>
                <a:latin typeface="*Microsoft Sans Serif-5661-Identity-H"/>
              </a:rPr>
              <a:t>ı</a:t>
            </a:r>
            <a:r>
              <a:rPr lang="tr-TR" sz="1800" b="0" i="0" u="none" strike="noStrike" baseline="0" dirty="0">
                <a:solidFill>
                  <a:srgbClr val="363034"/>
                </a:solidFill>
                <a:latin typeface="*Microsoft Sans Serif-5661-Identity-H"/>
              </a:rPr>
              <a:t>ları gö</a:t>
            </a:r>
            <a:r>
              <a:rPr lang="tr-TR" sz="1800" b="0" i="0" u="none" strike="noStrike" baseline="0" dirty="0">
                <a:solidFill>
                  <a:srgbClr val="313B57"/>
                </a:solidFill>
                <a:latin typeface="*Microsoft Sans Serif-5661-Identity-H"/>
              </a:rPr>
              <a:t>r</a:t>
            </a:r>
            <a:r>
              <a:rPr lang="tr-TR" sz="1800" b="0" i="0" u="none" strike="noStrike" baseline="0" dirty="0">
                <a:solidFill>
                  <a:srgbClr val="363034"/>
                </a:solidFill>
                <a:latin typeface="*Microsoft Sans Serif-5661-Identity-H"/>
              </a:rPr>
              <a:t>ür</a:t>
            </a:r>
            <a:r>
              <a:rPr lang="tr-TR" sz="1800" b="0" i="0" u="none" strike="noStrike" baseline="0" dirty="0">
                <a:solidFill>
                  <a:srgbClr val="313B57"/>
                </a:solidFill>
                <a:latin typeface="*Microsoft Sans Serif-5661-Identity-H"/>
              </a:rPr>
              <a:t>l</a:t>
            </a:r>
            <a:r>
              <a:rPr lang="tr-TR" sz="1800" b="0" i="0" u="none" strike="noStrike" baseline="0" dirty="0">
                <a:solidFill>
                  <a:srgbClr val="363034"/>
                </a:solidFill>
                <a:latin typeface="*Microsoft Sans Serif-5661-Identity-H"/>
              </a:rPr>
              <a:t>erd</a:t>
            </a:r>
            <a:r>
              <a:rPr lang="tr-TR" sz="1800" b="0" i="0" u="none" strike="noStrike" baseline="0" dirty="0">
                <a:solidFill>
                  <a:srgbClr val="313B57"/>
                </a:solidFill>
                <a:latin typeface="*Microsoft Sans Serif-5661-Identity-H"/>
              </a:rPr>
              <a:t>i. </a:t>
            </a:r>
            <a:r>
              <a:rPr lang="tr-TR" sz="1800" b="0" i="0" u="none" strike="noStrike" baseline="0" dirty="0">
                <a:solidFill>
                  <a:srgbClr val="363034"/>
                </a:solidFill>
                <a:latin typeface="*Microsoft Sans Serif-5661-Identity-H"/>
              </a:rPr>
              <a:t>Şeh</a:t>
            </a:r>
            <a:r>
              <a:rPr lang="tr-TR" sz="1800" b="0" i="0" u="none" strike="noStrike" baseline="0" dirty="0">
                <a:solidFill>
                  <a:srgbClr val="313B57"/>
                </a:solidFill>
                <a:latin typeface="*Microsoft Sans Serif-5661-Identity-H"/>
              </a:rPr>
              <a:t>i</a:t>
            </a:r>
            <a:r>
              <a:rPr lang="tr-TR" sz="1800" b="0" i="0" u="none" strike="noStrike" baseline="0" dirty="0">
                <a:solidFill>
                  <a:srgbClr val="363034"/>
                </a:solidFill>
                <a:latin typeface="*Microsoft Sans Serif-5661-Identity-H"/>
              </a:rPr>
              <a:t>r</a:t>
            </a:r>
            <a:r>
              <a:rPr lang="tr-TR" sz="1800" b="0" i="0" u="none" strike="noStrike" baseline="0" dirty="0">
                <a:solidFill>
                  <a:srgbClr val="2C1B15"/>
                </a:solidFill>
                <a:latin typeface="*Microsoft Sans Serif-5661-Identity-H"/>
              </a:rPr>
              <a:t>l</a:t>
            </a:r>
            <a:r>
              <a:rPr lang="tr-TR" sz="1800" b="0" i="0" u="none" strike="noStrike" baseline="0" dirty="0">
                <a:solidFill>
                  <a:srgbClr val="363034"/>
                </a:solidFill>
                <a:latin typeface="*Microsoft Sans Serif-5661-Identity-H"/>
              </a:rPr>
              <a:t>e</a:t>
            </a:r>
            <a:r>
              <a:rPr lang="tr-TR" sz="1800" b="0" i="0" u="none" strike="noStrike" baseline="0" dirty="0">
                <a:solidFill>
                  <a:srgbClr val="313B57"/>
                </a:solidFill>
                <a:latin typeface="*Microsoft Sans Serif-5661-Identity-H"/>
              </a:rPr>
              <a:t>r</a:t>
            </a:r>
            <a:r>
              <a:rPr lang="tr-TR" sz="1800" b="0" i="0" u="none" strike="noStrike" baseline="0" dirty="0">
                <a:solidFill>
                  <a:srgbClr val="363034"/>
                </a:solidFill>
                <a:latin typeface="*Microsoft Sans Serif-5661-Identity-H"/>
              </a:rPr>
              <a:t>de hızla ak</a:t>
            </a:r>
            <a:r>
              <a:rPr lang="tr-TR" sz="1800" b="0" i="0" u="none" strike="noStrike" baseline="0" dirty="0">
                <a:solidFill>
                  <a:srgbClr val="2C1B15"/>
                </a:solidFill>
                <a:latin typeface="*Microsoft Sans Serif-5661-Identity-H"/>
              </a:rPr>
              <a:t>ı</a:t>
            </a:r>
            <a:r>
              <a:rPr lang="tr-TR" sz="1800" b="0" i="0" u="none" strike="noStrike" baseline="0" dirty="0">
                <a:solidFill>
                  <a:srgbClr val="363034"/>
                </a:solidFill>
                <a:latin typeface="*Microsoft Sans Serif-5661-Identity-H"/>
              </a:rPr>
              <a:t>p giden hayat burada iyice yavaşlar, belli bir süre kend</a:t>
            </a:r>
            <a:r>
              <a:rPr lang="tr-TR" sz="1800" b="0" i="0" u="none" strike="noStrike" baseline="0" dirty="0">
                <a:solidFill>
                  <a:srgbClr val="2C1B15"/>
                </a:solidFill>
                <a:latin typeface="*Microsoft Sans Serif-5661-Identity-H"/>
              </a:rPr>
              <a:t>i</a:t>
            </a:r>
            <a:r>
              <a:rPr lang="tr-TR" sz="1800" b="0" i="0" u="none" strike="noStrike" baseline="0" dirty="0">
                <a:solidFill>
                  <a:srgbClr val="363034"/>
                </a:solidFill>
                <a:latin typeface="*Microsoft Sans Serif-5661-Identity-H"/>
              </a:rPr>
              <a:t>n</a:t>
            </a:r>
            <a:r>
              <a:rPr lang="tr-TR" sz="1800" b="0" i="0" u="none" strike="noStrike" baseline="0" dirty="0">
                <a:solidFill>
                  <a:srgbClr val="313B57"/>
                </a:solidFill>
                <a:latin typeface="*Microsoft Sans Serif-5661-Identity-H"/>
              </a:rPr>
              <a:t>i </a:t>
            </a:r>
            <a:r>
              <a:rPr lang="tr-TR" sz="1800" b="0" i="0" u="none" strike="noStrike" baseline="0" dirty="0">
                <a:solidFill>
                  <a:srgbClr val="363034"/>
                </a:solidFill>
                <a:latin typeface="*Microsoft Sans Serif-5661-Identity-H"/>
              </a:rPr>
              <a:t>sessiz</a:t>
            </a:r>
            <a:r>
              <a:rPr lang="tr-TR" sz="1800" b="0" i="0" u="none" strike="noStrike" baseline="0" dirty="0">
                <a:solidFill>
                  <a:srgbClr val="313B57"/>
                </a:solidFill>
                <a:latin typeface="*Microsoft Sans Serif-5661-Identity-H"/>
              </a:rPr>
              <a:t>li</a:t>
            </a:r>
            <a:r>
              <a:rPr lang="tr-TR" sz="1800" b="0" i="0" u="none" strike="noStrike" baseline="0" dirty="0">
                <a:solidFill>
                  <a:srgbClr val="363034"/>
                </a:solidFill>
                <a:latin typeface="*Microsoft Sans Serif-5661-Identity-H"/>
              </a:rPr>
              <a:t>ğe bırakırdı.</a:t>
            </a:r>
            <a:endParaRPr lang="tr-TR" sz="1800" b="0" i="0" u="none" strike="noStrike" baseline="0" dirty="0">
              <a:solidFill>
                <a:srgbClr val="382620"/>
              </a:solidFill>
              <a:latin typeface="*Microsoft Sans Serif-5661-Identity-H"/>
            </a:endParaRPr>
          </a:p>
          <a:p>
            <a:pPr marL="45720" indent="0" algn="l">
              <a:buNone/>
            </a:pPr>
            <a:endParaRPr lang="tr-TR" sz="1800" b="0" i="0" u="none" strike="noStrike" baseline="0" dirty="0">
              <a:solidFill>
                <a:srgbClr val="363236"/>
              </a:solidFill>
              <a:latin typeface="*Microsoft Sans Serif-5661-Identity-H"/>
            </a:endParaRPr>
          </a:p>
          <a:p>
            <a:pPr marL="45720" indent="0" algn="l">
              <a:buNone/>
            </a:pPr>
            <a:endParaRPr lang="tr-TR" sz="1800" b="0" i="0" u="none" strike="noStrike" baseline="0" dirty="0">
              <a:solidFill>
                <a:srgbClr val="353238"/>
              </a:solidFill>
              <a:latin typeface="*Microsoft Sans Serif-5661-Identity-H"/>
            </a:endParaRPr>
          </a:p>
        </p:txBody>
      </p:sp>
      <p:sp>
        <p:nvSpPr>
          <p:cNvPr id="4" name="Slayt Numarası Yer Tutucusu 3">
            <a:extLst>
              <a:ext uri="{FF2B5EF4-FFF2-40B4-BE49-F238E27FC236}">
                <a16:creationId xmlns:a16="http://schemas.microsoft.com/office/drawing/2014/main" id="{3AA48EAD-3535-4A0B-B97D-45892DA76B3D}"/>
              </a:ext>
            </a:extLst>
          </p:cNvPr>
          <p:cNvSpPr>
            <a:spLocks noGrp="1"/>
          </p:cNvSpPr>
          <p:nvPr>
            <p:ph type="sldNum" sz="quarter" idx="12"/>
          </p:nvPr>
        </p:nvSpPr>
        <p:spPr/>
        <p:txBody>
          <a:bodyPr/>
          <a:lstStyle/>
          <a:p>
            <a:fld id="{1A8E2782-714A-457D-880F-1327CD54CB10}" type="slidenum">
              <a:rPr lang="tr-TR" smtClean="0"/>
              <a:t>26</a:t>
            </a:fld>
            <a:endParaRPr lang="tr-TR"/>
          </a:p>
        </p:txBody>
      </p:sp>
    </p:spTree>
    <p:extLst>
      <p:ext uri="{BB962C8B-B14F-4D97-AF65-F5344CB8AC3E}">
        <p14:creationId xmlns:p14="http://schemas.microsoft.com/office/powerpoint/2010/main" val="13501867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CEVAP:B</a:t>
            </a:r>
          </a:p>
        </p:txBody>
      </p:sp>
      <p:sp>
        <p:nvSpPr>
          <p:cNvPr id="5" name="Slayt Numarası Yer Tutucusu 4">
            <a:extLst>
              <a:ext uri="{FF2B5EF4-FFF2-40B4-BE49-F238E27FC236}">
                <a16:creationId xmlns:a16="http://schemas.microsoft.com/office/drawing/2014/main" id="{71E01313-9F32-4C99-8EC5-47A3889E3D3D}"/>
              </a:ext>
            </a:extLst>
          </p:cNvPr>
          <p:cNvSpPr>
            <a:spLocks noGrp="1"/>
          </p:cNvSpPr>
          <p:nvPr>
            <p:ph type="sldNum" sz="quarter" idx="12"/>
          </p:nvPr>
        </p:nvSpPr>
        <p:spPr/>
        <p:txBody>
          <a:bodyPr/>
          <a:lstStyle/>
          <a:p>
            <a:fld id="{1A8E2782-714A-457D-880F-1327CD54CB10}" type="slidenum">
              <a:rPr lang="tr-TR" smtClean="0"/>
              <a:t>27</a:t>
            </a:fld>
            <a:endParaRPr lang="tr-TR"/>
          </a:p>
        </p:txBody>
      </p:sp>
    </p:spTree>
    <p:extLst>
      <p:ext uri="{BB962C8B-B14F-4D97-AF65-F5344CB8AC3E}">
        <p14:creationId xmlns:p14="http://schemas.microsoft.com/office/powerpoint/2010/main" val="3621383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0D9FE8D-1F85-4E7F-9E5F-1C8DB329934B}"/>
              </a:ext>
            </a:extLst>
          </p:cNvPr>
          <p:cNvSpPr>
            <a:spLocks noGrp="1"/>
          </p:cNvSpPr>
          <p:nvPr>
            <p:ph idx="1"/>
          </p:nvPr>
        </p:nvSpPr>
        <p:spPr>
          <a:xfrm>
            <a:off x="292232" y="320511"/>
            <a:ext cx="10723640" cy="5775489"/>
          </a:xfrm>
        </p:spPr>
        <p:txBody>
          <a:bodyPr/>
          <a:lstStyle/>
          <a:p>
            <a:pPr marL="45720" indent="0">
              <a:buNone/>
            </a:pPr>
            <a:r>
              <a:rPr lang="tr-TR" sz="2400" dirty="0">
                <a:solidFill>
                  <a:srgbClr val="4B3D48"/>
                </a:solidFill>
              </a:rPr>
              <a:t>14.Günümüzde kitaplar, bir tüketim nesnesi olarak sunuluyor ve okur taraf</a:t>
            </a:r>
            <a:r>
              <a:rPr lang="tr-TR" sz="2400" dirty="0">
                <a:solidFill>
                  <a:srgbClr val="4B3D48"/>
                </a:solidFill>
                <a:latin typeface="Arial" panose="020B0604020202020204" pitchFamily="34" charset="0"/>
              </a:rPr>
              <a:t>ından da öyle algılanıyor. Kitabın, yaşamını kolaylaştırmasını ya da ihtiyacını hemen karşılamasını bekliyor okur. Kitap tanıtım yazılan da bu gereksinimi karşılamak üzere hazırlanıp âdeta bir satış tekniği olarak kullanılıyor.</a:t>
            </a:r>
          </a:p>
          <a:p>
            <a:r>
              <a:rPr lang="tr-TR" sz="2000" b="1" dirty="0">
                <a:solidFill>
                  <a:srgbClr val="4B3D48"/>
                </a:solidFill>
                <a:latin typeface="ArialMT"/>
              </a:rPr>
              <a:t>A</a:t>
            </a:r>
            <a:r>
              <a:rPr lang="tr-TR" sz="2000" b="1" dirty="0">
                <a:solidFill>
                  <a:srgbClr val="4B3D48"/>
                </a:solidFill>
                <a:latin typeface="Arial" panose="020B0604020202020204" pitchFamily="34" charset="0"/>
              </a:rPr>
              <a:t>şağıdakilerden hangisi bu metinde eleştirilen türde bir kitap tanıtım yazısı değildir?</a:t>
            </a:r>
          </a:p>
          <a:p>
            <a:pPr marL="45720" indent="0">
              <a:buNone/>
            </a:pPr>
            <a:r>
              <a:rPr lang="tr-TR" sz="2000" b="0" dirty="0">
                <a:solidFill>
                  <a:srgbClr val="4B3D48"/>
                </a:solidFill>
                <a:latin typeface="Arial" panose="020B0604020202020204" pitchFamily="34" charset="0"/>
              </a:rPr>
              <a:t> A) Bu roman, “incecik bir kitaba, tarihin en büyük acılarını sığdırmak mümkün müdür?" sorusunun cevabı niteliğini taşıyor. Sembolik ve ders verici anlatımıyla savaşın tüm yıkıcılığını ortaya koyuyor.</a:t>
            </a:r>
          </a:p>
          <a:p>
            <a:pPr marL="45720" indent="0">
              <a:buNone/>
            </a:pPr>
            <a:r>
              <a:rPr lang="tr-TR" sz="2000" b="0" dirty="0">
                <a:solidFill>
                  <a:srgbClr val="4B3D48"/>
                </a:solidFill>
                <a:latin typeface="Arial" panose="020B0604020202020204" pitchFamily="34" charset="0"/>
              </a:rPr>
              <a:t> B) Bu kitap; insanın, elindeki en büyük gücü nasıl kullanması gerektiğini, inancın ve düşüncenin neler yapabileceğini söylerken kişinin, kendisi ile bağlantıya geçmesini de sağlıyor.</a:t>
            </a:r>
          </a:p>
          <a:p>
            <a:pPr marL="45720" indent="0">
              <a:buNone/>
            </a:pPr>
            <a:r>
              <a:rPr lang="tr-TR" sz="2000" b="0" dirty="0">
                <a:solidFill>
                  <a:srgbClr val="4B3D48"/>
                </a:solidFill>
                <a:latin typeface="Arial" panose="020B0604020202020204" pitchFamily="34" charset="0"/>
              </a:rPr>
              <a:t> C) Bu eser, insanın toplum içindeki yalnızlığını ele alıyor. Yazarın, büyük şehirlerde yaşayan yalnız bireylerin psikolojisini çözümleme çabasına tanık oluyoruz.</a:t>
            </a:r>
          </a:p>
          <a:p>
            <a:pPr marL="45720" indent="0">
              <a:buNone/>
            </a:pPr>
            <a:r>
              <a:rPr lang="tr-TR" sz="2000" b="0" dirty="0">
                <a:solidFill>
                  <a:srgbClr val="4B3D48"/>
                </a:solidFill>
                <a:latin typeface="Arial" panose="020B0604020202020204" pitchFamily="34" charset="0"/>
              </a:rPr>
              <a:t> D) Bu yapıt, sizi kendinizi bulmaya çağırıyor. Bu yapıtla duygu dünyanızın başrolü olan benliğinize geri dönecek ve kendinize tüm içtenliğinizle “Hoş geldin!" diyeceksiniz.</a:t>
            </a:r>
          </a:p>
          <a:p>
            <a:endParaRPr lang="tr-TR" sz="1800" b="1" dirty="0">
              <a:solidFill>
                <a:srgbClr val="4B3D48"/>
              </a:solidFill>
              <a:latin typeface="ArialMT"/>
            </a:endParaRPr>
          </a:p>
          <a:p>
            <a:endParaRPr lang="tr-TR" sz="1800" dirty="0">
              <a:solidFill>
                <a:srgbClr val="4B3D48"/>
              </a:solidFill>
              <a:latin typeface="Arial" panose="020B0604020202020204" pitchFamily="34" charset="0"/>
            </a:endParaRPr>
          </a:p>
          <a:p>
            <a:endParaRPr lang="tr-TR" dirty="0"/>
          </a:p>
        </p:txBody>
      </p:sp>
      <p:sp>
        <p:nvSpPr>
          <p:cNvPr id="4" name="Slayt Numarası Yer Tutucusu 3">
            <a:extLst>
              <a:ext uri="{FF2B5EF4-FFF2-40B4-BE49-F238E27FC236}">
                <a16:creationId xmlns:a16="http://schemas.microsoft.com/office/drawing/2014/main" id="{F64553EC-894C-456D-B86D-D1606D3E2E0D}"/>
              </a:ext>
            </a:extLst>
          </p:cNvPr>
          <p:cNvSpPr>
            <a:spLocks noGrp="1"/>
          </p:cNvSpPr>
          <p:nvPr>
            <p:ph type="sldNum" sz="quarter" idx="12"/>
          </p:nvPr>
        </p:nvSpPr>
        <p:spPr/>
        <p:txBody>
          <a:bodyPr/>
          <a:lstStyle/>
          <a:p>
            <a:fld id="{1A8E2782-714A-457D-880F-1327CD54CB10}" type="slidenum">
              <a:rPr lang="tr-TR" smtClean="0"/>
              <a:t>28</a:t>
            </a:fld>
            <a:endParaRPr lang="tr-TR"/>
          </a:p>
        </p:txBody>
      </p:sp>
    </p:spTree>
    <p:extLst>
      <p:ext uri="{BB962C8B-B14F-4D97-AF65-F5344CB8AC3E}">
        <p14:creationId xmlns:p14="http://schemas.microsoft.com/office/powerpoint/2010/main" val="378726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CEVAP:C</a:t>
            </a:r>
          </a:p>
        </p:txBody>
      </p:sp>
      <p:sp>
        <p:nvSpPr>
          <p:cNvPr id="5" name="Slayt Numarası Yer Tutucusu 4">
            <a:extLst>
              <a:ext uri="{FF2B5EF4-FFF2-40B4-BE49-F238E27FC236}">
                <a16:creationId xmlns:a16="http://schemas.microsoft.com/office/drawing/2014/main" id="{167B3370-83D4-4DFB-A35B-DFA03478BCBE}"/>
              </a:ext>
            </a:extLst>
          </p:cNvPr>
          <p:cNvSpPr>
            <a:spLocks noGrp="1"/>
          </p:cNvSpPr>
          <p:nvPr>
            <p:ph type="sldNum" sz="quarter" idx="12"/>
          </p:nvPr>
        </p:nvSpPr>
        <p:spPr/>
        <p:txBody>
          <a:bodyPr/>
          <a:lstStyle/>
          <a:p>
            <a:fld id="{1A8E2782-714A-457D-880F-1327CD54CB10}" type="slidenum">
              <a:rPr lang="tr-TR" smtClean="0"/>
              <a:t>29</a:t>
            </a:fld>
            <a:endParaRPr lang="tr-TR"/>
          </a:p>
        </p:txBody>
      </p:sp>
    </p:spTree>
    <p:extLst>
      <p:ext uri="{BB962C8B-B14F-4D97-AF65-F5344CB8AC3E}">
        <p14:creationId xmlns:p14="http://schemas.microsoft.com/office/powerpoint/2010/main" val="2480540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a:extLst>
              <a:ext uri="{FF2B5EF4-FFF2-40B4-BE49-F238E27FC236}">
                <a16:creationId xmlns:a16="http://schemas.microsoft.com/office/drawing/2014/main" id="{1926C72A-C229-4070-B069-1BBA86BD8681}"/>
              </a:ext>
            </a:extLst>
          </p:cNvPr>
          <p:cNvSpPr>
            <a:spLocks noGrp="1"/>
          </p:cNvSpPr>
          <p:nvPr>
            <p:ph idx="1"/>
          </p:nvPr>
        </p:nvSpPr>
        <p:spPr>
          <a:xfrm>
            <a:off x="518474" y="518473"/>
            <a:ext cx="11368726" cy="6014301"/>
          </a:xfrm>
        </p:spPr>
        <p:txBody>
          <a:bodyPr>
            <a:normAutofit fontScale="85000" lnSpcReduction="20000"/>
          </a:bodyPr>
          <a:lstStyle/>
          <a:p>
            <a:pPr marL="45720" indent="0">
              <a:buNone/>
            </a:pPr>
            <a:r>
              <a:rPr lang="tr-TR" sz="4200" dirty="0">
                <a:solidFill>
                  <a:schemeClr val="tx1"/>
                </a:solidFill>
              </a:rPr>
              <a:t>15.Lebdeğmez (dudakdeğmez), genellikle Türk halk şiirinde yaygın olan ve içinde her iki dudağın birbirine veya alt dudağın üst dişlere dokunmasıyla ortaya çıkan seslerin kullanılmadığı şiir türüdür.</a:t>
            </a:r>
          </a:p>
          <a:p>
            <a:pPr marL="45720" indent="0">
              <a:buNone/>
            </a:pPr>
            <a:r>
              <a:rPr lang="tr-TR" sz="3100" dirty="0">
                <a:solidFill>
                  <a:srgbClr val="FF0000"/>
                </a:solidFill>
              </a:rPr>
              <a:t>Bu bilgilere göre aşağıdaki dizelerden hangisi "lebdeğmez” örneğidir?</a:t>
            </a:r>
          </a:p>
          <a:p>
            <a:pPr marL="45720" indent="0">
              <a:buNone/>
            </a:pPr>
            <a:endParaRPr lang="tr-TR" dirty="0">
              <a:solidFill>
                <a:schemeClr val="tx1"/>
              </a:solidFill>
            </a:endParaRPr>
          </a:p>
          <a:p>
            <a:pPr marL="45720" indent="0">
              <a:buNone/>
            </a:pPr>
            <a:r>
              <a:rPr lang="tr-TR" dirty="0">
                <a:solidFill>
                  <a:schemeClr val="tx1"/>
                </a:solidFill>
              </a:rPr>
              <a:t>A)Dinle sana bir nasihat edeyim</a:t>
            </a:r>
          </a:p>
          <a:p>
            <a:pPr marL="45720" indent="0">
              <a:buNone/>
            </a:pPr>
            <a:r>
              <a:rPr lang="tr-TR" dirty="0">
                <a:solidFill>
                  <a:schemeClr val="tx1"/>
                </a:solidFill>
              </a:rPr>
              <a:t>Hatırdan, gönülden geçici olma</a:t>
            </a:r>
          </a:p>
          <a:p>
            <a:pPr marL="45720" indent="0">
              <a:buNone/>
            </a:pPr>
            <a:r>
              <a:rPr lang="tr-TR" dirty="0">
                <a:solidFill>
                  <a:schemeClr val="tx1"/>
                </a:solidFill>
              </a:rPr>
              <a:t>Yiğidin başına bir iş gelince</a:t>
            </a:r>
          </a:p>
          <a:p>
            <a:pPr marL="45720" indent="0">
              <a:buNone/>
            </a:pPr>
            <a:r>
              <a:rPr lang="tr-TR" dirty="0">
                <a:solidFill>
                  <a:schemeClr val="tx1"/>
                </a:solidFill>
              </a:rPr>
              <a:t>Anı yad ellere açıcı olma</a:t>
            </a:r>
          </a:p>
          <a:p>
            <a:pPr marL="45720" indent="0">
              <a:buNone/>
            </a:pPr>
            <a:endParaRPr lang="tr-TR" dirty="0">
              <a:solidFill>
                <a:schemeClr val="tx1"/>
              </a:solidFill>
            </a:endParaRPr>
          </a:p>
          <a:p>
            <a:pPr marL="45720" indent="0">
              <a:buNone/>
            </a:pPr>
            <a:r>
              <a:rPr lang="tr-TR" dirty="0">
                <a:solidFill>
                  <a:schemeClr val="tx1"/>
                </a:solidFill>
              </a:rPr>
              <a:t>B)Ağacınız yapraklarla donanır</a:t>
            </a:r>
          </a:p>
          <a:p>
            <a:pPr marL="45720" indent="0">
              <a:buNone/>
            </a:pPr>
            <a:r>
              <a:rPr lang="tr-TR" dirty="0">
                <a:solidFill>
                  <a:schemeClr val="tx1"/>
                </a:solidFill>
              </a:rPr>
              <a:t>Taşlarınız bir birliğe inanır</a:t>
            </a:r>
          </a:p>
          <a:p>
            <a:pPr marL="45720" indent="0">
              <a:buNone/>
            </a:pPr>
            <a:r>
              <a:rPr lang="tr-TR" dirty="0">
                <a:solidFill>
                  <a:schemeClr val="tx1"/>
                </a:solidFill>
              </a:rPr>
              <a:t>Hep çiçekler bağrınızda gönenir</a:t>
            </a:r>
          </a:p>
          <a:p>
            <a:pPr marL="45720" indent="0">
              <a:buNone/>
            </a:pPr>
            <a:r>
              <a:rPr lang="tr-TR" dirty="0">
                <a:solidFill>
                  <a:schemeClr val="tx1"/>
                </a:solidFill>
              </a:rPr>
              <a:t>Pınarınız çağlar, akışır dağlar</a:t>
            </a:r>
          </a:p>
        </p:txBody>
      </p:sp>
      <p:sp>
        <p:nvSpPr>
          <p:cNvPr id="8" name="Metin kutusu 7">
            <a:extLst>
              <a:ext uri="{FF2B5EF4-FFF2-40B4-BE49-F238E27FC236}">
                <a16:creationId xmlns:a16="http://schemas.microsoft.com/office/drawing/2014/main" id="{193BB32D-F695-45B3-AD2C-F76F88A8A730}"/>
              </a:ext>
            </a:extLst>
          </p:cNvPr>
          <p:cNvSpPr txBox="1"/>
          <p:nvPr/>
        </p:nvSpPr>
        <p:spPr>
          <a:xfrm>
            <a:off x="6122710" y="2969443"/>
            <a:ext cx="3623035" cy="1200329"/>
          </a:xfrm>
          <a:prstGeom prst="rect">
            <a:avLst/>
          </a:prstGeom>
          <a:noFill/>
        </p:spPr>
        <p:txBody>
          <a:bodyPr wrap="square" rtlCol="0">
            <a:spAutoFit/>
          </a:bodyPr>
          <a:lstStyle/>
          <a:p>
            <a:pPr marL="45720" indent="0">
              <a:buNone/>
            </a:pPr>
            <a:r>
              <a:rPr lang="tr-TR" dirty="0"/>
              <a:t>C)Dikkat et araştır gözlerini aç</a:t>
            </a:r>
          </a:p>
          <a:p>
            <a:pPr marL="45720" indent="0">
              <a:buNone/>
            </a:pPr>
            <a:r>
              <a:rPr lang="tr-TR" dirty="0"/>
              <a:t>Sanat her yiğidin kârı değildir</a:t>
            </a:r>
          </a:p>
          <a:p>
            <a:pPr marL="45720" indent="0">
              <a:buNone/>
            </a:pPr>
            <a:r>
              <a:rPr lang="tr-TR" dirty="0"/>
              <a:t>Eser yazarının serindeki taç</a:t>
            </a:r>
          </a:p>
          <a:p>
            <a:pPr marL="45720" indent="0">
              <a:buNone/>
            </a:pPr>
            <a:r>
              <a:rPr lang="tr-TR" dirty="0"/>
              <a:t>Altındandır, soğan zarı değildir</a:t>
            </a:r>
          </a:p>
        </p:txBody>
      </p:sp>
      <p:sp>
        <p:nvSpPr>
          <p:cNvPr id="9" name="Metin kutusu 8">
            <a:extLst>
              <a:ext uri="{FF2B5EF4-FFF2-40B4-BE49-F238E27FC236}">
                <a16:creationId xmlns:a16="http://schemas.microsoft.com/office/drawing/2014/main" id="{13549AD1-D85A-4297-940E-D10FB394C156}"/>
              </a:ext>
            </a:extLst>
          </p:cNvPr>
          <p:cNvSpPr txBox="1"/>
          <p:nvPr/>
        </p:nvSpPr>
        <p:spPr>
          <a:xfrm>
            <a:off x="6122710" y="4744806"/>
            <a:ext cx="4921442" cy="1323439"/>
          </a:xfrm>
          <a:prstGeom prst="rect">
            <a:avLst/>
          </a:prstGeom>
          <a:noFill/>
        </p:spPr>
        <p:txBody>
          <a:bodyPr wrap="square" rtlCol="0">
            <a:spAutoFit/>
          </a:bodyPr>
          <a:lstStyle/>
          <a:p>
            <a:pPr marL="45720" indent="0">
              <a:buNone/>
            </a:pPr>
            <a:r>
              <a:rPr lang="tr-TR" sz="2000" dirty="0"/>
              <a:t>D)Bir bağa ki rüzgâr terse vurursa</a:t>
            </a:r>
          </a:p>
          <a:p>
            <a:pPr marL="45720" indent="0">
              <a:buNone/>
            </a:pPr>
            <a:r>
              <a:rPr lang="tr-TR" sz="2000" dirty="0"/>
              <a:t>Dökülür gazeli soldu diyeler</a:t>
            </a:r>
          </a:p>
          <a:p>
            <a:pPr marL="45720" indent="0">
              <a:buNone/>
            </a:pPr>
            <a:r>
              <a:rPr lang="tr-TR" sz="2000" dirty="0"/>
              <a:t>Bir güzelin bahtı kara yazılsa</a:t>
            </a:r>
          </a:p>
          <a:p>
            <a:pPr marL="45720" indent="0">
              <a:buNone/>
            </a:pPr>
            <a:r>
              <a:rPr lang="tr-TR" sz="2000" dirty="0"/>
              <a:t>Toplanıp da hayıf oldu diyeler</a:t>
            </a:r>
          </a:p>
        </p:txBody>
      </p:sp>
      <p:sp>
        <p:nvSpPr>
          <p:cNvPr id="3" name="Slayt Numarası Yer Tutucusu 2">
            <a:extLst>
              <a:ext uri="{FF2B5EF4-FFF2-40B4-BE49-F238E27FC236}">
                <a16:creationId xmlns:a16="http://schemas.microsoft.com/office/drawing/2014/main" id="{599E0218-832D-4C22-AF11-22324B1C9939}"/>
              </a:ext>
            </a:extLst>
          </p:cNvPr>
          <p:cNvSpPr>
            <a:spLocks noGrp="1"/>
          </p:cNvSpPr>
          <p:nvPr>
            <p:ph type="sldNum" sz="quarter" idx="12"/>
          </p:nvPr>
        </p:nvSpPr>
        <p:spPr/>
        <p:txBody>
          <a:bodyPr/>
          <a:lstStyle/>
          <a:p>
            <a:fld id="{1A8E2782-714A-457D-880F-1327CD54CB10}" type="slidenum">
              <a:rPr lang="tr-TR" smtClean="0"/>
              <a:t>30</a:t>
            </a:fld>
            <a:endParaRPr lang="tr-TR"/>
          </a:p>
        </p:txBody>
      </p:sp>
    </p:spTree>
    <p:extLst>
      <p:ext uri="{BB962C8B-B14F-4D97-AF65-F5344CB8AC3E}">
        <p14:creationId xmlns:p14="http://schemas.microsoft.com/office/powerpoint/2010/main" val="1802639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CEVAP:C</a:t>
            </a:r>
          </a:p>
        </p:txBody>
      </p:sp>
      <p:sp>
        <p:nvSpPr>
          <p:cNvPr id="5" name="Slayt Numarası Yer Tutucusu 4">
            <a:extLst>
              <a:ext uri="{FF2B5EF4-FFF2-40B4-BE49-F238E27FC236}">
                <a16:creationId xmlns:a16="http://schemas.microsoft.com/office/drawing/2014/main" id="{E46E00F0-D593-420C-A827-529AEC3F081D}"/>
              </a:ext>
            </a:extLst>
          </p:cNvPr>
          <p:cNvSpPr>
            <a:spLocks noGrp="1"/>
          </p:cNvSpPr>
          <p:nvPr>
            <p:ph type="sldNum" sz="quarter" idx="12"/>
          </p:nvPr>
        </p:nvSpPr>
        <p:spPr/>
        <p:txBody>
          <a:bodyPr/>
          <a:lstStyle/>
          <a:p>
            <a:fld id="{1A8E2782-714A-457D-880F-1327CD54CB10}" type="slidenum">
              <a:rPr lang="tr-TR" smtClean="0"/>
              <a:t>31</a:t>
            </a:fld>
            <a:endParaRPr lang="tr-TR"/>
          </a:p>
        </p:txBody>
      </p:sp>
    </p:spTree>
    <p:extLst>
      <p:ext uri="{BB962C8B-B14F-4D97-AF65-F5344CB8AC3E}">
        <p14:creationId xmlns:p14="http://schemas.microsoft.com/office/powerpoint/2010/main" val="881585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9759CD-A862-4E1C-BD6F-7CAE544122A7}"/>
              </a:ext>
            </a:extLst>
          </p:cNvPr>
          <p:cNvSpPr>
            <a:spLocks noGrp="1"/>
          </p:cNvSpPr>
          <p:nvPr>
            <p:ph idx="1"/>
          </p:nvPr>
        </p:nvSpPr>
        <p:spPr>
          <a:xfrm>
            <a:off x="282804" y="320511"/>
            <a:ext cx="11613823" cy="6372520"/>
          </a:xfrm>
        </p:spPr>
        <p:txBody>
          <a:bodyPr/>
          <a:lstStyle/>
          <a:p>
            <a:pPr marL="45720" indent="0">
              <a:buNone/>
            </a:pPr>
            <a:r>
              <a:rPr lang="tr-TR" sz="2800" dirty="0">
                <a:solidFill>
                  <a:schemeClr val="tx1"/>
                </a:solidFill>
              </a:rPr>
              <a:t>16.Bir yazarın, ana dilini bilmediği düşünülebilir mi? Soruyu ters çevirelim, Ana dilini bilmeyen bir kimse yazar olabilir mi? Maalesef </a:t>
            </a:r>
            <a:r>
              <a:rPr lang="tr-TR" sz="2800" dirty="0" err="1">
                <a:solidFill>
                  <a:schemeClr val="tx1"/>
                </a:solidFill>
              </a:rPr>
              <a:t>olabiliyor.Üstelik</a:t>
            </a:r>
            <a:r>
              <a:rPr lang="tr-TR" sz="2800" dirty="0">
                <a:solidFill>
                  <a:schemeClr val="tx1"/>
                </a:solidFill>
              </a:rPr>
              <a:t> belli ölçüde isim bile yapabiliyor.</a:t>
            </a:r>
          </a:p>
          <a:p>
            <a:pPr marL="45720" indent="0">
              <a:buNone/>
            </a:pPr>
            <a:r>
              <a:rPr lang="tr-TR" sz="2800" dirty="0"/>
              <a:t>Bu metin aşağıda açıklaması verilen anlatım biçimlerinden hangisine örnektir?</a:t>
            </a:r>
          </a:p>
          <a:p>
            <a:pPr marL="45720" indent="0">
              <a:buNone/>
            </a:pPr>
            <a:r>
              <a:rPr lang="tr-TR" sz="2800" dirty="0">
                <a:solidFill>
                  <a:schemeClr val="tx1"/>
                </a:solidFill>
              </a:rPr>
              <a:t>A)Herhangi bir konu hakkında bilgi verilir, bir şeyler öğretmek amacına yöneliktir. Yazar, sanatlı söyleyişlerden ve öznellikten kaçınır,</a:t>
            </a:r>
          </a:p>
          <a:p>
            <a:pPr marL="45720" indent="0">
              <a:buNone/>
            </a:pPr>
            <a:r>
              <a:rPr lang="tr-TR" sz="2800" dirty="0">
                <a:solidFill>
                  <a:schemeClr val="tx1"/>
                </a:solidFill>
              </a:rPr>
              <a:t>B)Bir yerin veya varlığın özellikleri, bu özelliklerin yazarda uyandırdığı izlenimler, okurun gözünde canlanacak şekilde anlatılır.</a:t>
            </a:r>
          </a:p>
          <a:p>
            <a:pPr marL="45720" indent="0">
              <a:buNone/>
            </a:pPr>
            <a:r>
              <a:rPr lang="tr-TR" sz="2800" dirty="0">
                <a:solidFill>
                  <a:schemeClr val="tx1"/>
                </a:solidFill>
              </a:rPr>
              <a:t>C)Bir yaşam kesiti, belli bir olaya bağlı olarak anlatılır. Amaç; okuru olayların içinde yaşatmak, kahramanlarla ve olayla özdeşleştirmektir.</a:t>
            </a:r>
          </a:p>
          <a:p>
            <a:pPr marL="45720" indent="0">
              <a:buNone/>
            </a:pPr>
            <a:r>
              <a:rPr lang="tr-TR" sz="2800" dirty="0">
                <a:solidFill>
                  <a:schemeClr val="tx1"/>
                </a:solidFill>
              </a:rPr>
              <a:t>D)Yazar bir konu ile ilgili kişisel görüşünü belirterek okuyucunun o konu hakkındaki fikrini etkilemeye çalışır. Karşılıklı konuşma havası vardır.</a:t>
            </a:r>
          </a:p>
        </p:txBody>
      </p:sp>
      <p:sp>
        <p:nvSpPr>
          <p:cNvPr id="4" name="Slayt Numarası Yer Tutucusu 3">
            <a:extLst>
              <a:ext uri="{FF2B5EF4-FFF2-40B4-BE49-F238E27FC236}">
                <a16:creationId xmlns:a16="http://schemas.microsoft.com/office/drawing/2014/main" id="{3562D6E5-965F-4273-BFA5-78B1DDAA775A}"/>
              </a:ext>
            </a:extLst>
          </p:cNvPr>
          <p:cNvSpPr>
            <a:spLocks noGrp="1"/>
          </p:cNvSpPr>
          <p:nvPr>
            <p:ph type="sldNum" sz="quarter" idx="12"/>
          </p:nvPr>
        </p:nvSpPr>
        <p:spPr/>
        <p:txBody>
          <a:bodyPr/>
          <a:lstStyle/>
          <a:p>
            <a:fld id="{1A8E2782-714A-457D-880F-1327CD54CB10}" type="slidenum">
              <a:rPr lang="tr-TR" smtClean="0"/>
              <a:t>32</a:t>
            </a:fld>
            <a:endParaRPr lang="tr-TR"/>
          </a:p>
        </p:txBody>
      </p:sp>
    </p:spTree>
    <p:extLst>
      <p:ext uri="{BB962C8B-B14F-4D97-AF65-F5344CB8AC3E}">
        <p14:creationId xmlns:p14="http://schemas.microsoft.com/office/powerpoint/2010/main" val="18833863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a:p>
            <a:pPr marL="45720" indent="0" algn="ctr">
              <a:buNone/>
            </a:pPr>
            <a:endParaRPr lang="tr-TR" sz="8800" dirty="0"/>
          </a:p>
        </p:txBody>
      </p:sp>
      <p:sp>
        <p:nvSpPr>
          <p:cNvPr id="5" name="Slayt Numarası Yer Tutucusu 4">
            <a:extLst>
              <a:ext uri="{FF2B5EF4-FFF2-40B4-BE49-F238E27FC236}">
                <a16:creationId xmlns:a16="http://schemas.microsoft.com/office/drawing/2014/main" id="{42CBA6D7-D674-4664-A61D-3D761B7D5AC7}"/>
              </a:ext>
            </a:extLst>
          </p:cNvPr>
          <p:cNvSpPr>
            <a:spLocks noGrp="1"/>
          </p:cNvSpPr>
          <p:nvPr>
            <p:ph type="sldNum" sz="quarter" idx="12"/>
          </p:nvPr>
        </p:nvSpPr>
        <p:spPr/>
        <p:txBody>
          <a:bodyPr/>
          <a:lstStyle/>
          <a:p>
            <a:fld id="{1A8E2782-714A-457D-880F-1327CD54CB10}" type="slidenum">
              <a:rPr lang="tr-TR" smtClean="0"/>
              <a:t>33</a:t>
            </a:fld>
            <a:endParaRPr lang="tr-TR"/>
          </a:p>
        </p:txBody>
      </p:sp>
    </p:spTree>
    <p:extLst>
      <p:ext uri="{BB962C8B-B14F-4D97-AF65-F5344CB8AC3E}">
        <p14:creationId xmlns:p14="http://schemas.microsoft.com/office/powerpoint/2010/main" val="1246124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28951C-4638-4735-9726-2D602836FED8}"/>
              </a:ext>
            </a:extLst>
          </p:cNvPr>
          <p:cNvSpPr>
            <a:spLocks noGrp="1"/>
          </p:cNvSpPr>
          <p:nvPr>
            <p:ph type="title"/>
          </p:nvPr>
        </p:nvSpPr>
        <p:spPr/>
        <p:txBody>
          <a:bodyPr/>
          <a:lstStyle/>
          <a:p>
            <a:endParaRPr lang="tr-TR"/>
          </a:p>
        </p:txBody>
      </p:sp>
      <p:sp>
        <p:nvSpPr>
          <p:cNvPr id="4" name="İçerik Yer Tutucusu 3">
            <a:extLst>
              <a:ext uri="{FF2B5EF4-FFF2-40B4-BE49-F238E27FC236}">
                <a16:creationId xmlns:a16="http://schemas.microsoft.com/office/drawing/2014/main" id="{B4DFE81F-0870-4493-8D64-F8F30A5B8B49}"/>
              </a:ext>
            </a:extLst>
          </p:cNvPr>
          <p:cNvSpPr>
            <a:spLocks noGrp="1"/>
          </p:cNvSpPr>
          <p:nvPr>
            <p:ph idx="1"/>
          </p:nvPr>
        </p:nvSpPr>
        <p:spPr>
          <a:xfrm>
            <a:off x="282804" y="226243"/>
            <a:ext cx="11726944" cy="6410227"/>
          </a:xfrm>
        </p:spPr>
        <p:txBody>
          <a:bodyPr>
            <a:normAutofit lnSpcReduction="10000"/>
          </a:bodyPr>
          <a:lstStyle/>
          <a:p>
            <a:pPr marL="45720" indent="0">
              <a:buNone/>
            </a:pPr>
            <a:r>
              <a:rPr lang="tr-TR" dirty="0"/>
              <a:t>17.Küçürek hikâye; az sayıda kelimeyle yoğun anlamlar aktarma gücüne sahip, mesaj kaygısı taşımayan, yalnızca bir anın saplaması olan anlatılardır.</a:t>
            </a:r>
          </a:p>
          <a:p>
            <a:pPr marL="45720" indent="0">
              <a:buNone/>
            </a:pPr>
            <a:r>
              <a:rPr lang="tr-TR" dirty="0"/>
              <a:t>Bu açıklamaya göre,</a:t>
            </a:r>
          </a:p>
          <a:p>
            <a:pPr marL="45720" indent="0">
              <a:buNone/>
            </a:pPr>
            <a:r>
              <a:rPr lang="tr-TR" dirty="0" err="1">
                <a:solidFill>
                  <a:srgbClr val="FF0000"/>
                </a:solidFill>
              </a:rPr>
              <a:t>I.Küçükken</a:t>
            </a:r>
            <a:r>
              <a:rPr lang="tr-TR" dirty="0">
                <a:solidFill>
                  <a:srgbClr val="FF0000"/>
                </a:solidFill>
              </a:rPr>
              <a:t> her tarafta “Suyu Koruyun, İdareli Kullanın'’ yazan afişler vardı. Televizyon ve radyolar sık sık bu konuyu gündeme getirir, insanları uyarırdı. Ama hiç kimse bu ikazlara aldırış etmezdi. Şimdi büyüdük, suyun sonsuza kadar yetmeyeceğini anladık.</a:t>
            </a:r>
          </a:p>
          <a:p>
            <a:pPr marL="45720" indent="0">
              <a:buNone/>
            </a:pPr>
            <a:r>
              <a:rPr lang="tr-TR" dirty="0" err="1">
                <a:solidFill>
                  <a:srgbClr val="FF0000"/>
                </a:solidFill>
              </a:rPr>
              <a:t>II.Ağaç</a:t>
            </a:r>
            <a:r>
              <a:rPr lang="tr-TR" dirty="0">
                <a:solidFill>
                  <a:srgbClr val="FF0000"/>
                </a:solidFill>
              </a:rPr>
              <a:t> dikmekle meşgul, yaşlı birine sorarlar:</a:t>
            </a:r>
          </a:p>
          <a:p>
            <a:pPr marL="45720" indent="0">
              <a:buNone/>
            </a:pPr>
            <a:r>
              <a:rPr lang="tr-TR" dirty="0">
                <a:solidFill>
                  <a:srgbClr val="FF0000"/>
                </a:solidFill>
              </a:rPr>
              <a:t>—Diktiğin ağaçların meyvesini büyük ihtimalle yiyemeyeceksin, o hâlde ne diye ağaç dikmekle uğraşıyorsun?</a:t>
            </a:r>
          </a:p>
          <a:p>
            <a:pPr marL="45720" indent="0">
              <a:buNone/>
            </a:pPr>
            <a:r>
              <a:rPr lang="tr-TR" dirty="0">
                <a:solidFill>
                  <a:srgbClr val="FF0000"/>
                </a:solidFill>
              </a:rPr>
              <a:t>Yaşlı adam:</a:t>
            </a:r>
          </a:p>
          <a:p>
            <a:pPr marL="45720" indent="0">
              <a:buNone/>
            </a:pPr>
            <a:r>
              <a:rPr lang="tr-TR" dirty="0">
                <a:solidFill>
                  <a:srgbClr val="FF0000"/>
                </a:solidFill>
              </a:rPr>
              <a:t>—Bizden evvelkilerin ağaçlarının meyvesini biz yedik, bizim diktiklerimizin meyvesini de bizden sonrakiler yesin diye uğraşıyorum.</a:t>
            </a:r>
          </a:p>
          <a:p>
            <a:pPr marL="45720" indent="0">
              <a:buNone/>
            </a:pPr>
            <a:r>
              <a:rPr lang="tr-TR" dirty="0">
                <a:solidFill>
                  <a:srgbClr val="FF0000"/>
                </a:solidFill>
              </a:rPr>
              <a:t>III.	Sadece kemanını vermedim... Yıllar sonra yeğenine armağan ettim. O da öğrenememiş doğru dürüst, evlerinin bir duvarına asmış. Ben zaten hiç beceremedim... Hiçbir şey... İç yangını anılara yol açmaktan başka.</a:t>
            </a:r>
          </a:p>
          <a:p>
            <a:pPr marL="45720" indent="0">
              <a:buNone/>
            </a:pPr>
            <a:r>
              <a:rPr lang="tr-TR" dirty="0"/>
              <a:t>Metinlerinden hangileri küçürek hikâye örneğidir?</a:t>
            </a:r>
          </a:p>
          <a:p>
            <a:pPr marL="45720" indent="0">
              <a:buNone/>
            </a:pPr>
            <a:r>
              <a:rPr lang="tr-TR" dirty="0">
                <a:solidFill>
                  <a:schemeClr val="tx1"/>
                </a:solidFill>
              </a:rPr>
              <a:t>A) Yalnız l.	B) Yalnız III.	C) I ve II.	D) II ve III.</a:t>
            </a:r>
          </a:p>
        </p:txBody>
      </p:sp>
      <p:sp>
        <p:nvSpPr>
          <p:cNvPr id="5" name="Slayt Numarası Yer Tutucusu 4">
            <a:extLst>
              <a:ext uri="{FF2B5EF4-FFF2-40B4-BE49-F238E27FC236}">
                <a16:creationId xmlns:a16="http://schemas.microsoft.com/office/drawing/2014/main" id="{74F27EEE-73D5-4597-876A-89A30CE6DB00}"/>
              </a:ext>
            </a:extLst>
          </p:cNvPr>
          <p:cNvSpPr>
            <a:spLocks noGrp="1"/>
          </p:cNvSpPr>
          <p:nvPr>
            <p:ph type="sldNum" sz="quarter" idx="12"/>
          </p:nvPr>
        </p:nvSpPr>
        <p:spPr/>
        <p:txBody>
          <a:bodyPr/>
          <a:lstStyle/>
          <a:p>
            <a:fld id="{1A8E2782-714A-457D-880F-1327CD54CB10}" type="slidenum">
              <a:rPr lang="tr-TR" smtClean="0"/>
              <a:t>34</a:t>
            </a:fld>
            <a:endParaRPr lang="tr-TR"/>
          </a:p>
        </p:txBody>
      </p:sp>
    </p:spTree>
    <p:extLst>
      <p:ext uri="{BB962C8B-B14F-4D97-AF65-F5344CB8AC3E}">
        <p14:creationId xmlns:p14="http://schemas.microsoft.com/office/powerpoint/2010/main" val="3056024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CEVAP:B</a:t>
            </a:r>
          </a:p>
        </p:txBody>
      </p:sp>
      <p:sp>
        <p:nvSpPr>
          <p:cNvPr id="5" name="Slayt Numarası Yer Tutucusu 4">
            <a:extLst>
              <a:ext uri="{FF2B5EF4-FFF2-40B4-BE49-F238E27FC236}">
                <a16:creationId xmlns:a16="http://schemas.microsoft.com/office/drawing/2014/main" id="{F807E8E7-5FC0-4E5B-90D5-7F8840A448FA}"/>
              </a:ext>
            </a:extLst>
          </p:cNvPr>
          <p:cNvSpPr>
            <a:spLocks noGrp="1"/>
          </p:cNvSpPr>
          <p:nvPr>
            <p:ph type="sldNum" sz="quarter" idx="12"/>
          </p:nvPr>
        </p:nvSpPr>
        <p:spPr/>
        <p:txBody>
          <a:bodyPr/>
          <a:lstStyle/>
          <a:p>
            <a:fld id="{1A8E2782-714A-457D-880F-1327CD54CB10}" type="slidenum">
              <a:rPr lang="tr-TR" smtClean="0"/>
              <a:t>35</a:t>
            </a:fld>
            <a:endParaRPr lang="tr-TR"/>
          </a:p>
        </p:txBody>
      </p:sp>
    </p:spTree>
    <p:extLst>
      <p:ext uri="{BB962C8B-B14F-4D97-AF65-F5344CB8AC3E}">
        <p14:creationId xmlns:p14="http://schemas.microsoft.com/office/powerpoint/2010/main" val="4020488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644C6D2-F17C-4FB1-AD64-7D3A0960676A}"/>
              </a:ext>
            </a:extLst>
          </p:cNvPr>
          <p:cNvSpPr>
            <a:spLocks noGrp="1"/>
          </p:cNvSpPr>
          <p:nvPr>
            <p:ph idx="1"/>
          </p:nvPr>
        </p:nvSpPr>
        <p:spPr>
          <a:xfrm>
            <a:off x="528320" y="416560"/>
            <a:ext cx="11013440" cy="5679440"/>
          </a:xfrm>
        </p:spPr>
        <p:txBody>
          <a:bodyPr/>
          <a:lstStyle/>
          <a:p>
            <a:pPr marL="45720" indent="0">
              <a:buNone/>
            </a:pPr>
            <a:r>
              <a:rPr lang="tr-TR" dirty="0">
                <a:solidFill>
                  <a:schemeClr val="tx1"/>
                </a:solidFill>
              </a:rPr>
              <a:t> 18. </a:t>
            </a:r>
            <a:r>
              <a:rPr lang="tr-TR" sz="2800" dirty="0">
                <a:solidFill>
                  <a:schemeClr val="tx1"/>
                </a:solidFill>
              </a:rPr>
              <a:t>Cumhuriyet edebiyatımızın güçlü öykücülerindendir. Adapazarı'nda doğdu. 1906 yılında ilköğrenimini doğduğu kentte, orta öğrenimini ise İstanbul Erkek Lisesinde tamamladı. Edebiyat fakültesinden mezun olunca ekonomi eğitimi için İsviçre'ye gitti. Öykülerinde çoğunlukla balıkçılar, yoksullar, halk yer almıştır. Sarnıç, Semaver, Mahalle Kahvesi önemli öyküleridir. </a:t>
            </a:r>
          </a:p>
          <a:p>
            <a:pPr marL="45720" indent="0">
              <a:buNone/>
            </a:pPr>
            <a:r>
              <a:rPr lang="tr-TR" sz="2800" dirty="0">
                <a:solidFill>
                  <a:schemeClr val="tx1"/>
                </a:solidFill>
              </a:rPr>
              <a:t> </a:t>
            </a:r>
            <a:r>
              <a:rPr lang="tr-TR" sz="2800" dirty="0">
                <a:solidFill>
                  <a:srgbClr val="FF0000"/>
                </a:solidFill>
              </a:rPr>
              <a:t> Yukarıdaki metinden hareketle biyografi türüyle ilgili hangi çıkarımda bulunulamaz? </a:t>
            </a:r>
          </a:p>
          <a:p>
            <a:pPr marL="502920" indent="-457200">
              <a:buAutoNum type="alphaUcParenR"/>
            </a:pPr>
            <a:r>
              <a:rPr lang="tr-TR" sz="2800" dirty="0">
                <a:solidFill>
                  <a:schemeClr val="tx1"/>
                </a:solidFill>
              </a:rPr>
              <a:t>Yazarın yaşamı III. kişinin ağzından aktarılmıştır.</a:t>
            </a:r>
          </a:p>
          <a:p>
            <a:pPr marL="502920" indent="-457200">
              <a:buAutoNum type="alphaUcParenR"/>
            </a:pPr>
            <a:r>
              <a:rPr lang="tr-TR" sz="2800" dirty="0">
                <a:solidFill>
                  <a:schemeClr val="tx1"/>
                </a:solidFill>
              </a:rPr>
              <a:t>Yazar, kendi yaşamını kaleme alarak anlatmıştır.</a:t>
            </a:r>
          </a:p>
          <a:p>
            <a:pPr marL="502920" indent="-457200">
              <a:buAutoNum type="alphaUcParenR"/>
            </a:pPr>
            <a:r>
              <a:rPr lang="tr-TR" sz="2800" dirty="0">
                <a:solidFill>
                  <a:schemeClr val="tx1"/>
                </a:solidFill>
              </a:rPr>
              <a:t>Yazar, öznel ifadelerle anlatılmıştır.</a:t>
            </a:r>
          </a:p>
          <a:p>
            <a:pPr marL="502920" indent="-457200">
              <a:buAutoNum type="alphaUcParenR"/>
            </a:pPr>
            <a:r>
              <a:rPr lang="tr-TR" sz="2800" dirty="0">
                <a:solidFill>
                  <a:schemeClr val="tx1"/>
                </a:solidFill>
              </a:rPr>
              <a:t>Yazarla ile ilgili anlatılanlar hatırlandığı kadarıyla ele alınmıştır.</a:t>
            </a:r>
          </a:p>
          <a:p>
            <a:pPr marL="502920" indent="-457200">
              <a:buAutoNum type="alphaUcParenR"/>
            </a:pPr>
            <a:endParaRPr lang="tr-TR" dirty="0">
              <a:solidFill>
                <a:srgbClr val="FF0000"/>
              </a:solidFill>
            </a:endParaRPr>
          </a:p>
          <a:p>
            <a:pPr marL="502920" indent="-457200">
              <a:buAutoNum type="alphaUcParenR"/>
            </a:pPr>
            <a:endParaRPr lang="tr-TR" dirty="0">
              <a:solidFill>
                <a:srgbClr val="FF0000"/>
              </a:solidFill>
            </a:endParaRPr>
          </a:p>
        </p:txBody>
      </p:sp>
      <p:sp>
        <p:nvSpPr>
          <p:cNvPr id="4" name="Slayt Numarası Yer Tutucusu 3">
            <a:extLst>
              <a:ext uri="{FF2B5EF4-FFF2-40B4-BE49-F238E27FC236}">
                <a16:creationId xmlns:a16="http://schemas.microsoft.com/office/drawing/2014/main" id="{F898620B-3D17-4B5B-ADF5-4BDB6ADF2B0D}"/>
              </a:ext>
            </a:extLst>
          </p:cNvPr>
          <p:cNvSpPr>
            <a:spLocks noGrp="1"/>
          </p:cNvSpPr>
          <p:nvPr>
            <p:ph type="sldNum" sz="quarter" idx="12"/>
          </p:nvPr>
        </p:nvSpPr>
        <p:spPr/>
        <p:txBody>
          <a:bodyPr/>
          <a:lstStyle/>
          <a:p>
            <a:fld id="{1A8E2782-714A-457D-880F-1327CD54CB10}" type="slidenum">
              <a:rPr lang="tr-TR" smtClean="0"/>
              <a:t>36</a:t>
            </a:fld>
            <a:endParaRPr lang="tr-TR"/>
          </a:p>
        </p:txBody>
      </p:sp>
    </p:spTree>
    <p:extLst>
      <p:ext uri="{BB962C8B-B14F-4D97-AF65-F5344CB8AC3E}">
        <p14:creationId xmlns:p14="http://schemas.microsoft.com/office/powerpoint/2010/main" val="7028282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CEVAP:B</a:t>
            </a:r>
          </a:p>
        </p:txBody>
      </p:sp>
      <p:sp>
        <p:nvSpPr>
          <p:cNvPr id="5" name="Slayt Numarası Yer Tutucusu 4">
            <a:extLst>
              <a:ext uri="{FF2B5EF4-FFF2-40B4-BE49-F238E27FC236}">
                <a16:creationId xmlns:a16="http://schemas.microsoft.com/office/drawing/2014/main" id="{6275AE93-1A71-40CE-A842-316FE2C7D153}"/>
              </a:ext>
            </a:extLst>
          </p:cNvPr>
          <p:cNvSpPr>
            <a:spLocks noGrp="1"/>
          </p:cNvSpPr>
          <p:nvPr>
            <p:ph type="sldNum" sz="quarter" idx="12"/>
          </p:nvPr>
        </p:nvSpPr>
        <p:spPr/>
        <p:txBody>
          <a:bodyPr/>
          <a:lstStyle/>
          <a:p>
            <a:fld id="{1A8E2782-714A-457D-880F-1327CD54CB10}" type="slidenum">
              <a:rPr lang="tr-TR" smtClean="0"/>
              <a:t>37</a:t>
            </a:fld>
            <a:endParaRPr lang="tr-TR"/>
          </a:p>
        </p:txBody>
      </p:sp>
    </p:spTree>
    <p:extLst>
      <p:ext uri="{BB962C8B-B14F-4D97-AF65-F5344CB8AC3E}">
        <p14:creationId xmlns:p14="http://schemas.microsoft.com/office/powerpoint/2010/main" val="1278815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C6F3B8A-3EF2-4689-A3F1-7A6D52314184}"/>
              </a:ext>
            </a:extLst>
          </p:cNvPr>
          <p:cNvSpPr>
            <a:spLocks noGrp="1"/>
          </p:cNvSpPr>
          <p:nvPr>
            <p:ph idx="1"/>
          </p:nvPr>
        </p:nvSpPr>
        <p:spPr>
          <a:xfrm>
            <a:off x="406400" y="314960"/>
            <a:ext cx="11460480" cy="6146800"/>
          </a:xfrm>
        </p:spPr>
        <p:txBody>
          <a:bodyPr/>
          <a:lstStyle/>
          <a:p>
            <a:pPr marL="45720" indent="0">
              <a:buNone/>
            </a:pPr>
            <a:r>
              <a:rPr lang="tr-TR" dirty="0">
                <a:solidFill>
                  <a:schemeClr val="tx1"/>
                </a:solidFill>
              </a:rPr>
              <a:t> 19. </a:t>
            </a:r>
            <a:r>
              <a:rPr lang="tr-TR" sz="2000" dirty="0">
                <a:solidFill>
                  <a:schemeClr val="tx1"/>
                </a:solidFill>
              </a:rPr>
              <a:t>Öyküleme ve betimleme sıklıkla birbirine karıştırılan iki kavramdır. Betimleme, durağan bir fotoğraf karesini anlatırken öy­küleme, videodaki gibi hareket halindeki varlıkları süreç halinde anlatır. </a:t>
            </a:r>
          </a:p>
          <a:p>
            <a:r>
              <a:rPr lang="tr-TR" sz="2000" dirty="0">
                <a:solidFill>
                  <a:srgbClr val="FF0000"/>
                </a:solidFill>
              </a:rPr>
              <a:t>Verilen bilgiye göre hangisinde farklı bir kavram örneklendirilmiştir?</a:t>
            </a:r>
          </a:p>
          <a:p>
            <a:pPr marL="502920" indent="-457200">
              <a:buAutoNum type="alphaUcParenR"/>
            </a:pPr>
            <a:r>
              <a:rPr lang="tr-TR" sz="2000" dirty="0"/>
              <a:t>Otobüsten en son inen hasta karısını sırtında taşıyan köylü, doğruca hana girer ve duvarın dibini boydan boya kaplayan tahta kerevetlerden birisine karısını oturtur. Su getirip karısının yüzünü yıkar, bir iki lokma bir şey yer diye. Ama kadın kerevete uzanır ve ‘’Sen ye, benim hiç iştahım yok." der. </a:t>
            </a:r>
          </a:p>
          <a:p>
            <a:pPr marL="502920" indent="-457200">
              <a:buAutoNum type="alphaUcParenR"/>
            </a:pPr>
            <a:r>
              <a:rPr lang="tr-TR" sz="2000" dirty="0"/>
              <a:t> Han, dikdörtgen bir oda. Epeyce büyük olduğundan birkaç tomruk ile tavana destek verilmiş. Tavan tahtaları, duvarlar yılların isiyle, dumanıyla kapkara. Duvarlardan birinde sararıp solmuş bir BCG aşısı afişi, ötekinde kirli bir ayna. Aynanın yanında Mareşal Fevzi Çakmak'ın çerçeveli bir fotoğrafı.</a:t>
            </a:r>
          </a:p>
          <a:p>
            <a:pPr marL="502920" indent="-457200">
              <a:buAutoNum type="alphaUcParenR"/>
            </a:pPr>
            <a:r>
              <a:rPr lang="tr-TR" sz="2000" dirty="0"/>
              <a:t>Kapının karşısına gelen duvarın önü mutfak. Yani bir ocak, bir büyükçe kuzineli soba, sobanın üzerinde iki büyük yemek tenceresi, çay demliği, raflarda bakır kaplar, su küpü, testiler, bir yanda el yıkamak için bir lavabo, üzerinde musluklu gaz tenekesinden yapılıp duvara raptedilmiş su haznesi. ..</a:t>
            </a:r>
          </a:p>
          <a:p>
            <a:pPr marL="502920" indent="-457200">
              <a:buAutoNum type="alphaUcParenR"/>
            </a:pPr>
            <a:r>
              <a:rPr lang="tr-TR" sz="2000" dirty="0"/>
              <a:t>Köşede tahta bir tezgah ve bu tezgaha doksan derece dayanmış başka bir tezgah duvarın önünü kesiyor. O duvar da yarı yarıya rafla kaplı. Orak, tırpan, urgan, DDT sandığı bir nevi ufak çaplı </a:t>
            </a:r>
            <a:r>
              <a:rPr lang="tr-TR" sz="2000" dirty="0" err="1"/>
              <a:t>nalburiye</a:t>
            </a:r>
            <a:r>
              <a:rPr lang="tr-TR" sz="2000" dirty="0"/>
              <a:t>. Onlara bitişik raflarda manifatura, kaput bezi, basma topları, yazmalar, tülbentler ...</a:t>
            </a:r>
          </a:p>
          <a:p>
            <a:pPr marL="502920" indent="-457200">
              <a:buAutoNum type="alphaUcParenR"/>
            </a:pPr>
            <a:endParaRPr lang="tr-TR" sz="2000" dirty="0"/>
          </a:p>
          <a:p>
            <a:pPr marL="502920" indent="-457200">
              <a:buAutoNum type="alphaUcParenR"/>
            </a:pPr>
            <a:endParaRPr lang="tr-TR" dirty="0"/>
          </a:p>
          <a:p>
            <a:pPr marL="502920" indent="-457200">
              <a:buAutoNum type="alphaUcParenR"/>
            </a:pPr>
            <a:endParaRPr lang="tr-TR" dirty="0"/>
          </a:p>
        </p:txBody>
      </p:sp>
      <p:sp>
        <p:nvSpPr>
          <p:cNvPr id="4" name="Slayt Numarası Yer Tutucusu 3">
            <a:extLst>
              <a:ext uri="{FF2B5EF4-FFF2-40B4-BE49-F238E27FC236}">
                <a16:creationId xmlns:a16="http://schemas.microsoft.com/office/drawing/2014/main" id="{03DD3066-AE3E-4912-B4F8-77B5CE9C86C3}"/>
              </a:ext>
            </a:extLst>
          </p:cNvPr>
          <p:cNvSpPr>
            <a:spLocks noGrp="1"/>
          </p:cNvSpPr>
          <p:nvPr>
            <p:ph type="sldNum" sz="quarter" idx="12"/>
          </p:nvPr>
        </p:nvSpPr>
        <p:spPr/>
        <p:txBody>
          <a:bodyPr/>
          <a:lstStyle/>
          <a:p>
            <a:fld id="{1A8E2782-714A-457D-880F-1327CD54CB10}" type="slidenum">
              <a:rPr lang="tr-TR" smtClean="0"/>
              <a:t>38</a:t>
            </a:fld>
            <a:endParaRPr lang="tr-TR"/>
          </a:p>
        </p:txBody>
      </p:sp>
    </p:spTree>
    <p:extLst>
      <p:ext uri="{BB962C8B-B14F-4D97-AF65-F5344CB8AC3E}">
        <p14:creationId xmlns:p14="http://schemas.microsoft.com/office/powerpoint/2010/main" val="2250480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CEVAP:A</a:t>
            </a:r>
          </a:p>
        </p:txBody>
      </p:sp>
      <p:sp>
        <p:nvSpPr>
          <p:cNvPr id="5" name="Slayt Numarası Yer Tutucusu 4">
            <a:extLst>
              <a:ext uri="{FF2B5EF4-FFF2-40B4-BE49-F238E27FC236}">
                <a16:creationId xmlns:a16="http://schemas.microsoft.com/office/drawing/2014/main" id="{F41EF811-A4D4-4BDA-BD5F-6D826C5D3476}"/>
              </a:ext>
            </a:extLst>
          </p:cNvPr>
          <p:cNvSpPr>
            <a:spLocks noGrp="1"/>
          </p:cNvSpPr>
          <p:nvPr>
            <p:ph type="sldNum" sz="quarter" idx="12"/>
          </p:nvPr>
        </p:nvSpPr>
        <p:spPr/>
        <p:txBody>
          <a:bodyPr/>
          <a:lstStyle/>
          <a:p>
            <a:fld id="{1A8E2782-714A-457D-880F-1327CD54CB10}" type="slidenum">
              <a:rPr lang="tr-TR" smtClean="0"/>
              <a:t>39</a:t>
            </a:fld>
            <a:endParaRPr lang="tr-TR"/>
          </a:p>
        </p:txBody>
      </p:sp>
    </p:spTree>
    <p:extLst>
      <p:ext uri="{BB962C8B-B14F-4D97-AF65-F5344CB8AC3E}">
        <p14:creationId xmlns:p14="http://schemas.microsoft.com/office/powerpoint/2010/main" val="556300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7B11C5B-084F-4D90-B3F1-333852720480}"/>
              </a:ext>
            </a:extLst>
          </p:cNvPr>
          <p:cNvSpPr>
            <a:spLocks noGrp="1"/>
          </p:cNvSpPr>
          <p:nvPr>
            <p:ph idx="1"/>
          </p:nvPr>
        </p:nvSpPr>
        <p:spPr>
          <a:xfrm>
            <a:off x="226244" y="245097"/>
            <a:ext cx="11708090" cy="6363093"/>
          </a:xfrm>
        </p:spPr>
        <p:txBody>
          <a:bodyPr>
            <a:noAutofit/>
          </a:bodyPr>
          <a:lstStyle/>
          <a:p>
            <a:pPr marL="45720" indent="0">
              <a:buNone/>
            </a:pPr>
            <a:r>
              <a:rPr lang="tr-TR" sz="3200" b="0" i="0" u="none" strike="noStrike" baseline="-25000" dirty="0">
                <a:solidFill>
                  <a:srgbClr val="000000"/>
                </a:solidFill>
                <a:latin typeface="Arial" panose="020B0604020202020204" pitchFamily="34" charset="0"/>
              </a:rPr>
              <a:t>20.Betimleme; canlı, cansız varlık ya da eşyanın dış görüntüsünün ve içerik özelliklerinin sözlü veya yazılı olarak resmedilmesidir. Betimleme iki şekilde yapılabilir: Betimlenen nesne ile ilgili zihinde yer eden düşünceleri yorumlamak ya da betimlenen nesne ve varlığın bilinen özelliklerini olduğu gibi aktarmak.</a:t>
            </a:r>
            <a:endParaRPr lang="tr-TR" sz="3200" b="0" i="0" u="none" strike="noStrike" baseline="0" dirty="0">
              <a:solidFill>
                <a:srgbClr val="000000"/>
              </a:solidFill>
              <a:latin typeface="Times New Roman" panose="02020603050405020304" pitchFamily="18" charset="0"/>
            </a:endParaRPr>
          </a:p>
          <a:p>
            <a:pPr marL="45720" indent="0">
              <a:buNone/>
            </a:pPr>
            <a:r>
              <a:rPr lang="tr-TR" sz="3200" b="1" i="0" u="none" strike="noStrike" baseline="-25000" dirty="0">
                <a:solidFill>
                  <a:srgbClr val="000000"/>
                </a:solidFill>
                <a:latin typeface="Arial" panose="020B0604020202020204" pitchFamily="34" charset="0"/>
              </a:rPr>
              <a:t>Yukarıda yapılan betimleme tanımına göre yazar hangi seçenekte kendi yorumuna yer </a:t>
            </a:r>
            <a:r>
              <a:rPr lang="tr-TR" sz="3200" b="1" i="0" u="sng" strike="noStrike" baseline="-25000" dirty="0">
                <a:solidFill>
                  <a:srgbClr val="000000"/>
                </a:solidFill>
                <a:latin typeface="Arial" panose="020B0604020202020204" pitchFamily="34" charset="0"/>
              </a:rPr>
              <a:t>vermemiştir</a:t>
            </a:r>
            <a:r>
              <a:rPr lang="tr-TR" sz="3200" b="1" i="0" u="none" strike="noStrike" baseline="-25000" dirty="0">
                <a:solidFill>
                  <a:srgbClr val="000000"/>
                </a:solidFill>
                <a:latin typeface="Arial" panose="020B0604020202020204" pitchFamily="34" charset="0"/>
              </a:rPr>
              <a:t>?</a:t>
            </a:r>
            <a:endParaRPr lang="tr-TR" sz="3200" b="0" i="0" u="none" strike="noStrike" baseline="0" dirty="0">
              <a:solidFill>
                <a:srgbClr val="000000"/>
              </a:solidFill>
              <a:latin typeface="Times New Roman" panose="02020603050405020304" pitchFamily="18" charset="0"/>
            </a:endParaRPr>
          </a:p>
          <a:p>
            <a:pPr marL="560070" indent="-514350" algn="just">
              <a:buFont typeface="+mj-lt"/>
              <a:buAutoNum type="alphaUcPeriod"/>
            </a:pPr>
            <a:r>
              <a:rPr lang="tr-TR" sz="2800" b="0" i="0" u="none" strike="noStrike" baseline="-25000" dirty="0">
                <a:solidFill>
                  <a:srgbClr val="000000"/>
                </a:solidFill>
                <a:latin typeface="Arial" panose="020B0604020202020204" pitchFamily="34" charset="0"/>
              </a:rPr>
              <a:t>Uzun elbiseli küçük kız elindeki değneği ile sırtını döndüğü kadına hayatı boyunca sırtını dayayacaktı. Karşısında oyun oynayan üç çocukla arasında sadece birkaç adımlık yeşillik olmasına rağmen o alanı aşılmaz denizler gibi hissediyordu.</a:t>
            </a:r>
          </a:p>
          <a:p>
            <a:pPr marL="560070" indent="-514350">
              <a:buFont typeface="+mj-lt"/>
              <a:buAutoNum type="alphaUcPeriod"/>
            </a:pPr>
            <a:r>
              <a:rPr lang="tr-TR" sz="2800" b="0" i="0" u="none" strike="noStrike" baseline="-25000" dirty="0">
                <a:solidFill>
                  <a:srgbClr val="000000"/>
                </a:solidFill>
                <a:latin typeface="Arial" panose="020B0604020202020204" pitchFamily="34" charset="0"/>
              </a:rPr>
              <a:t>Cumbalı evlerin sıra </a:t>
            </a:r>
            <a:r>
              <a:rPr lang="tr-TR" sz="2800" b="0" i="0" u="none" strike="noStrike" baseline="-25000" dirty="0" err="1">
                <a:solidFill>
                  <a:srgbClr val="000000"/>
                </a:solidFill>
                <a:latin typeface="Arial" panose="020B0604020202020204" pitchFamily="34" charset="0"/>
              </a:rPr>
              <a:t>sıra</a:t>
            </a:r>
            <a:r>
              <a:rPr lang="tr-TR" sz="2800" b="0" i="0" u="none" strike="noStrike" baseline="-25000" dirty="0">
                <a:solidFill>
                  <a:srgbClr val="000000"/>
                </a:solidFill>
                <a:latin typeface="Arial" panose="020B0604020202020204" pitchFamily="34" charset="0"/>
              </a:rPr>
              <a:t> dizildiği köyün boş alanında çimenlerin üzerinde vakit geçiren çocuklar bulunuyordu. Başlarında dikilen kadın onları izliyordu. Arkasında birkaç adım ötesinde uzun elbiseli küçük kızın bakışları onların tarafındaydı.</a:t>
            </a:r>
          </a:p>
          <a:p>
            <a:pPr marL="560070" indent="-514350">
              <a:buFont typeface="+mj-lt"/>
              <a:buAutoNum type="alphaUcPeriod"/>
            </a:pPr>
            <a:r>
              <a:rPr lang="tr-TR" sz="2800" b="0" i="0" u="none" strike="noStrike" baseline="-25000" dirty="0">
                <a:solidFill>
                  <a:srgbClr val="000000"/>
                </a:solidFill>
                <a:latin typeface="Arial" panose="020B0604020202020204" pitchFamily="34" charset="0"/>
              </a:rPr>
              <a:t>Havanın güzel olduğu bir gün iki kadın çocuklarını alıp köyün ufak, yeşil meydanında vakit geçiriyordu. Biri yüzüstü yatmış diğer iki çocuk bağdaş kurmuş oyun oynuyorlardı. Geride mahzun bakışlarla onları izleyen küçük kızı fark etmemişlerdi.</a:t>
            </a:r>
          </a:p>
          <a:p>
            <a:pPr marL="560070" indent="-514350">
              <a:buFont typeface="+mj-lt"/>
              <a:buAutoNum type="alphaUcPeriod"/>
            </a:pPr>
            <a:r>
              <a:rPr lang="tr-TR" sz="2800" b="0" i="0" u="none" strike="noStrike" baseline="-25000" dirty="0">
                <a:solidFill>
                  <a:srgbClr val="000000"/>
                </a:solidFill>
                <a:latin typeface="Arial" panose="020B0604020202020204" pitchFamily="34" charset="0"/>
              </a:rPr>
              <a:t>Çamaşır asılı cumbalı evlerden taşan yeşilliklere, çimenlere yayılıp oyun oynayan çocuklara bakılırsa belli ki bahar müjdelenmiş köye. Sırtı birbirine dönük uzun elbiseli bir kız çocuğu ve bir kadın oldukları yerde dikilmişler.</a:t>
            </a:r>
            <a:endParaRPr lang="tr-TR" sz="2800" dirty="0"/>
          </a:p>
        </p:txBody>
      </p:sp>
      <p:sp>
        <p:nvSpPr>
          <p:cNvPr id="4" name="Slayt Numarası Yer Tutucusu 3">
            <a:extLst>
              <a:ext uri="{FF2B5EF4-FFF2-40B4-BE49-F238E27FC236}">
                <a16:creationId xmlns:a16="http://schemas.microsoft.com/office/drawing/2014/main" id="{4EA8BCC9-7016-4131-8ABE-E0B857C2B2BA}"/>
              </a:ext>
            </a:extLst>
          </p:cNvPr>
          <p:cNvSpPr>
            <a:spLocks noGrp="1"/>
          </p:cNvSpPr>
          <p:nvPr>
            <p:ph type="sldNum" sz="quarter" idx="12"/>
          </p:nvPr>
        </p:nvSpPr>
        <p:spPr/>
        <p:txBody>
          <a:bodyPr/>
          <a:lstStyle/>
          <a:p>
            <a:fld id="{1A8E2782-714A-457D-880F-1327CD54CB10}" type="slidenum">
              <a:rPr lang="tr-TR" smtClean="0"/>
              <a:t>40</a:t>
            </a:fld>
            <a:endParaRPr lang="tr-TR"/>
          </a:p>
        </p:txBody>
      </p:sp>
    </p:spTree>
    <p:extLst>
      <p:ext uri="{BB962C8B-B14F-4D97-AF65-F5344CB8AC3E}">
        <p14:creationId xmlns:p14="http://schemas.microsoft.com/office/powerpoint/2010/main" val="2169274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CEVAP:B</a:t>
            </a:r>
          </a:p>
        </p:txBody>
      </p:sp>
      <p:sp>
        <p:nvSpPr>
          <p:cNvPr id="5" name="Slayt Numarası Yer Tutucusu 4">
            <a:extLst>
              <a:ext uri="{FF2B5EF4-FFF2-40B4-BE49-F238E27FC236}">
                <a16:creationId xmlns:a16="http://schemas.microsoft.com/office/drawing/2014/main" id="{31E6B63F-6307-4DDC-B9A8-FFFE31147B61}"/>
              </a:ext>
            </a:extLst>
          </p:cNvPr>
          <p:cNvSpPr>
            <a:spLocks noGrp="1"/>
          </p:cNvSpPr>
          <p:nvPr>
            <p:ph type="sldNum" sz="quarter" idx="12"/>
          </p:nvPr>
        </p:nvSpPr>
        <p:spPr/>
        <p:txBody>
          <a:bodyPr/>
          <a:lstStyle/>
          <a:p>
            <a:fld id="{1A8E2782-714A-457D-880F-1327CD54CB10}" type="slidenum">
              <a:rPr lang="tr-TR" smtClean="0"/>
              <a:t>41</a:t>
            </a:fld>
            <a:endParaRPr lang="tr-TR"/>
          </a:p>
        </p:txBody>
      </p:sp>
    </p:spTree>
    <p:extLst>
      <p:ext uri="{BB962C8B-B14F-4D97-AF65-F5344CB8AC3E}">
        <p14:creationId xmlns:p14="http://schemas.microsoft.com/office/powerpoint/2010/main" val="455651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2435D026-F7C8-4BED-AB8A-EEDE14CE43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320" y="294640"/>
            <a:ext cx="11623040" cy="6299200"/>
          </a:xfrm>
        </p:spPr>
      </p:pic>
      <p:sp>
        <p:nvSpPr>
          <p:cNvPr id="3" name="Slayt Numarası Yer Tutucusu 2">
            <a:extLst>
              <a:ext uri="{FF2B5EF4-FFF2-40B4-BE49-F238E27FC236}">
                <a16:creationId xmlns:a16="http://schemas.microsoft.com/office/drawing/2014/main" id="{8DCF529E-DF3A-4BFC-8290-4586074B3E11}"/>
              </a:ext>
            </a:extLst>
          </p:cNvPr>
          <p:cNvSpPr>
            <a:spLocks noGrp="1"/>
          </p:cNvSpPr>
          <p:nvPr>
            <p:ph type="sldNum" sz="quarter" idx="12"/>
          </p:nvPr>
        </p:nvSpPr>
        <p:spPr/>
        <p:txBody>
          <a:bodyPr/>
          <a:lstStyle/>
          <a:p>
            <a:fld id="{1A8E2782-714A-457D-880F-1327CD54CB10}" type="slidenum">
              <a:rPr lang="tr-TR" smtClean="0"/>
              <a:t>42</a:t>
            </a:fld>
            <a:endParaRPr lang="tr-TR"/>
          </a:p>
        </p:txBody>
      </p:sp>
      <p:sp>
        <p:nvSpPr>
          <p:cNvPr id="5" name="Metin kutusu 4">
            <a:extLst>
              <a:ext uri="{FF2B5EF4-FFF2-40B4-BE49-F238E27FC236}">
                <a16:creationId xmlns:a16="http://schemas.microsoft.com/office/drawing/2014/main" id="{2A643F92-63EE-48A9-AF62-3C89BB318237}"/>
              </a:ext>
            </a:extLst>
          </p:cNvPr>
          <p:cNvSpPr txBox="1"/>
          <p:nvPr/>
        </p:nvSpPr>
        <p:spPr>
          <a:xfrm>
            <a:off x="386499" y="433633"/>
            <a:ext cx="484428" cy="369332"/>
          </a:xfrm>
          <a:prstGeom prst="rect">
            <a:avLst/>
          </a:prstGeom>
          <a:noFill/>
        </p:spPr>
        <p:txBody>
          <a:bodyPr wrap="none" rtlCol="0">
            <a:spAutoFit/>
          </a:bodyPr>
          <a:lstStyle/>
          <a:p>
            <a:r>
              <a:rPr lang="tr-TR" dirty="0"/>
              <a:t>21.</a:t>
            </a:r>
          </a:p>
        </p:txBody>
      </p:sp>
    </p:spTree>
    <p:extLst>
      <p:ext uri="{BB962C8B-B14F-4D97-AF65-F5344CB8AC3E}">
        <p14:creationId xmlns:p14="http://schemas.microsoft.com/office/powerpoint/2010/main" val="3284340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CEVAP:B</a:t>
            </a:r>
          </a:p>
        </p:txBody>
      </p:sp>
      <p:sp>
        <p:nvSpPr>
          <p:cNvPr id="5" name="Slayt Numarası Yer Tutucusu 4">
            <a:extLst>
              <a:ext uri="{FF2B5EF4-FFF2-40B4-BE49-F238E27FC236}">
                <a16:creationId xmlns:a16="http://schemas.microsoft.com/office/drawing/2014/main" id="{613F8489-C8AF-4193-A5F4-716A5141D49B}"/>
              </a:ext>
            </a:extLst>
          </p:cNvPr>
          <p:cNvSpPr>
            <a:spLocks noGrp="1"/>
          </p:cNvSpPr>
          <p:nvPr>
            <p:ph type="sldNum" sz="quarter" idx="12"/>
          </p:nvPr>
        </p:nvSpPr>
        <p:spPr/>
        <p:txBody>
          <a:bodyPr/>
          <a:lstStyle/>
          <a:p>
            <a:fld id="{1A8E2782-714A-457D-880F-1327CD54CB10}" type="slidenum">
              <a:rPr lang="tr-TR" smtClean="0"/>
              <a:t>43</a:t>
            </a:fld>
            <a:endParaRPr lang="tr-TR"/>
          </a:p>
        </p:txBody>
      </p:sp>
    </p:spTree>
    <p:extLst>
      <p:ext uri="{BB962C8B-B14F-4D97-AF65-F5344CB8AC3E}">
        <p14:creationId xmlns:p14="http://schemas.microsoft.com/office/powerpoint/2010/main" val="402423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C6F3B8A-3EF2-4689-A3F1-7A6D52314184}"/>
              </a:ext>
            </a:extLst>
          </p:cNvPr>
          <p:cNvSpPr>
            <a:spLocks noGrp="1"/>
          </p:cNvSpPr>
          <p:nvPr>
            <p:ph idx="1"/>
          </p:nvPr>
        </p:nvSpPr>
        <p:spPr>
          <a:xfrm>
            <a:off x="406400" y="314960"/>
            <a:ext cx="11460480" cy="6146800"/>
          </a:xfrm>
        </p:spPr>
        <p:txBody>
          <a:bodyPr>
            <a:normAutofit lnSpcReduction="10000"/>
          </a:bodyPr>
          <a:lstStyle/>
          <a:p>
            <a:pPr marL="45720" indent="0">
              <a:buNone/>
            </a:pPr>
            <a:r>
              <a:rPr lang="tr-TR" dirty="0">
                <a:solidFill>
                  <a:schemeClr val="tx1"/>
                </a:solidFill>
              </a:rPr>
              <a:t>22.Destan; milletlerin hayatında büyük yankılar uyandırmış tarihi, toplumsal veya doğal olayların anlatıldığı hayal unsurları ile süslenmiş uzun eserdir.</a:t>
            </a:r>
          </a:p>
          <a:p>
            <a:pPr marL="45720" indent="0">
              <a:buNone/>
            </a:pPr>
            <a:r>
              <a:rPr lang="tr-TR" dirty="0">
                <a:solidFill>
                  <a:schemeClr val="tx1"/>
                </a:solidFill>
              </a:rPr>
              <a:t> </a:t>
            </a:r>
            <a:r>
              <a:rPr lang="tr-TR" dirty="0">
                <a:solidFill>
                  <a:srgbClr val="FF0000"/>
                </a:solidFill>
              </a:rPr>
              <a:t>Aşağıdaki metinlerden hangisi bir destandan alınmıştır?  </a:t>
            </a:r>
          </a:p>
          <a:p>
            <a:pPr marL="502920" indent="-457200">
              <a:buAutoNum type="alphaUcParenR"/>
            </a:pPr>
            <a:r>
              <a:rPr lang="tr-TR" dirty="0">
                <a:solidFill>
                  <a:schemeClr val="tx1"/>
                </a:solidFill>
              </a:rPr>
              <a:t>Akdeniz'in, kahramanlık yuvası sonsuz ufuklarına bakan küçük tepe, minimini bir çiçek ormanı gibiydi. ince uzun dallı badem ağaçlarının alaca gölgeleri, sahile inen keçiyoluna düşüyor, ilkbaharın tatlı rüzgarıyla sarhoş olan martılar, çılgın bağrışlarıyla havayı çınlatıyordu. Badem bahçesinin yanı geniş bir bağdı.</a:t>
            </a:r>
          </a:p>
          <a:p>
            <a:pPr marL="502920" indent="-457200">
              <a:buAutoNum type="alphaUcParenR"/>
            </a:pPr>
            <a:r>
              <a:rPr lang="tr-TR" dirty="0">
                <a:solidFill>
                  <a:schemeClr val="tx1"/>
                </a:solidFill>
              </a:rPr>
              <a:t>Kitaptan niçin korkarlar? Bunu bir türlü anlayamadım. Kitaptan korkmak, insan düşüncesinden korkmak, insanı kabul etmemektir. Kitaptan korkan adam, insanı mesuliyet hissinden mahrum ediyor demektir. "Bırak, senin yerine ben düşü­nüyorum!" demekle, "Falan kitabı okuma!" demek arasında hiçbir fark yoktur.</a:t>
            </a:r>
          </a:p>
          <a:p>
            <a:pPr marL="502920" indent="-457200">
              <a:buAutoNum type="alphaUcParenR"/>
            </a:pPr>
            <a:r>
              <a:rPr lang="tr-TR" dirty="0">
                <a:solidFill>
                  <a:schemeClr val="tx1"/>
                </a:solidFill>
              </a:rPr>
              <a:t>Günümüzün dünyasında çevre kirliliği, tüm gezegeni kaplayan boyutlara ulaşmış durumda. Dünyanın birçok bölgesinde insanlar, çevre felaketine karşı korumasız, nükleer tehdit ve radyasyondan habersiz bir yaşam sürmektedir.</a:t>
            </a:r>
          </a:p>
          <a:p>
            <a:pPr marL="502920" indent="-457200">
              <a:buAutoNum type="alphaUcParenR"/>
            </a:pPr>
            <a:r>
              <a:rPr lang="tr-TR" dirty="0">
                <a:solidFill>
                  <a:schemeClr val="tx1"/>
                </a:solidFill>
              </a:rPr>
              <a:t>Günlerden bir gün Oğuz Kağan Tanrı 'ya yalvarırken karanlık bastı. Gökten bir gök ışık indi. Güneşten ve aydan daha parlaktı. Bu ışığın içinde alnında kutup yıldızı gibi parlak bir ben bulunan çok güzel bir kız duruyordu. Bu kız gülünce Gök Tanrı da gülüyor, kız ağlayınca Gök Tanrı da ağlıyordu.</a:t>
            </a:r>
          </a:p>
          <a:p>
            <a:pPr marL="502920" indent="-457200">
              <a:buAutoNum type="alphaUcParenR"/>
            </a:pPr>
            <a:endParaRPr lang="tr-TR" dirty="0">
              <a:solidFill>
                <a:srgbClr val="FF0000"/>
              </a:solidFill>
            </a:endParaRPr>
          </a:p>
        </p:txBody>
      </p:sp>
      <p:sp>
        <p:nvSpPr>
          <p:cNvPr id="4" name="Slayt Numarası Yer Tutucusu 3">
            <a:extLst>
              <a:ext uri="{FF2B5EF4-FFF2-40B4-BE49-F238E27FC236}">
                <a16:creationId xmlns:a16="http://schemas.microsoft.com/office/drawing/2014/main" id="{ACB0BC61-67BF-453F-BE47-5387C0A424ED}"/>
              </a:ext>
            </a:extLst>
          </p:cNvPr>
          <p:cNvSpPr>
            <a:spLocks noGrp="1"/>
          </p:cNvSpPr>
          <p:nvPr>
            <p:ph type="sldNum" sz="quarter" idx="12"/>
          </p:nvPr>
        </p:nvSpPr>
        <p:spPr/>
        <p:txBody>
          <a:bodyPr/>
          <a:lstStyle/>
          <a:p>
            <a:fld id="{1A8E2782-714A-457D-880F-1327CD54CB10}" type="slidenum">
              <a:rPr lang="tr-TR" smtClean="0"/>
              <a:t>44</a:t>
            </a:fld>
            <a:endParaRPr lang="tr-TR"/>
          </a:p>
        </p:txBody>
      </p:sp>
    </p:spTree>
    <p:extLst>
      <p:ext uri="{BB962C8B-B14F-4D97-AF65-F5344CB8AC3E}">
        <p14:creationId xmlns:p14="http://schemas.microsoft.com/office/powerpoint/2010/main" val="1441998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p:txBody>
      </p:sp>
      <p:sp>
        <p:nvSpPr>
          <p:cNvPr id="5" name="Slayt Numarası Yer Tutucusu 4">
            <a:extLst>
              <a:ext uri="{FF2B5EF4-FFF2-40B4-BE49-F238E27FC236}">
                <a16:creationId xmlns:a16="http://schemas.microsoft.com/office/drawing/2014/main" id="{BA29B7F8-514D-4862-A179-7D94891367B4}"/>
              </a:ext>
            </a:extLst>
          </p:cNvPr>
          <p:cNvSpPr>
            <a:spLocks noGrp="1"/>
          </p:cNvSpPr>
          <p:nvPr>
            <p:ph type="sldNum" sz="quarter" idx="12"/>
          </p:nvPr>
        </p:nvSpPr>
        <p:spPr/>
        <p:txBody>
          <a:bodyPr/>
          <a:lstStyle/>
          <a:p>
            <a:fld id="{1A8E2782-714A-457D-880F-1327CD54CB10}" type="slidenum">
              <a:rPr lang="tr-TR" smtClean="0"/>
              <a:t>45</a:t>
            </a:fld>
            <a:endParaRPr lang="tr-TR"/>
          </a:p>
        </p:txBody>
      </p:sp>
    </p:spTree>
    <p:extLst>
      <p:ext uri="{BB962C8B-B14F-4D97-AF65-F5344CB8AC3E}">
        <p14:creationId xmlns:p14="http://schemas.microsoft.com/office/powerpoint/2010/main" val="986981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C6F3B8A-3EF2-4689-A3F1-7A6D52314184}"/>
              </a:ext>
            </a:extLst>
          </p:cNvPr>
          <p:cNvSpPr>
            <a:spLocks noGrp="1"/>
          </p:cNvSpPr>
          <p:nvPr>
            <p:ph idx="1"/>
          </p:nvPr>
        </p:nvSpPr>
        <p:spPr>
          <a:xfrm>
            <a:off x="406400" y="314960"/>
            <a:ext cx="11460480" cy="6146800"/>
          </a:xfrm>
        </p:spPr>
        <p:txBody>
          <a:bodyPr/>
          <a:lstStyle/>
          <a:p>
            <a:pPr marL="45720" indent="0">
              <a:buNone/>
            </a:pPr>
            <a:r>
              <a:rPr lang="tr-TR" sz="3600" dirty="0">
                <a:solidFill>
                  <a:schemeClr val="tx1"/>
                </a:solidFill>
              </a:rPr>
              <a:t>23."Kırk yıldır yazıyorum. Bazen gönlüm söyledi içinden geçenleri, bazen bilime sivrilttim kalemimi. Satırlardan dizelere bir tür­lü fırsat gelmedi. Kimi zaman da olanı anlattım, alacakla kol kola. Her ayrıntısıyla, uzun uzun... Okuyana yaren oldu yıllardır anlattıklarım. Ben de bilirdim olmuşun kabasını almayı ama el yoruldu da kalem yorulmadı." </a:t>
            </a:r>
            <a:r>
              <a:rPr lang="tr-TR" sz="3600" dirty="0"/>
              <a:t>diyen bir yazar aşağıdaki metin türlerinden hangisiyle eser vermiş olamaz? </a:t>
            </a:r>
          </a:p>
          <a:p>
            <a:pPr marL="45720" indent="0">
              <a:buNone/>
            </a:pPr>
            <a:r>
              <a:rPr lang="tr-TR" sz="4800" dirty="0">
                <a:solidFill>
                  <a:schemeClr val="tx1"/>
                </a:solidFill>
              </a:rPr>
              <a:t> A)Roman                          C)Makale              </a:t>
            </a:r>
          </a:p>
          <a:p>
            <a:pPr marL="45720" indent="0">
              <a:buNone/>
            </a:pPr>
            <a:r>
              <a:rPr lang="tr-TR" sz="4800" dirty="0">
                <a:solidFill>
                  <a:schemeClr val="tx1"/>
                </a:solidFill>
              </a:rPr>
              <a:t> B)Deneme                        D)Öykü</a:t>
            </a:r>
          </a:p>
          <a:p>
            <a:pPr marL="45720" indent="0">
              <a:buNone/>
            </a:pPr>
            <a:endParaRPr lang="tr-TR" dirty="0"/>
          </a:p>
        </p:txBody>
      </p:sp>
      <p:sp>
        <p:nvSpPr>
          <p:cNvPr id="4" name="Slayt Numarası Yer Tutucusu 3">
            <a:extLst>
              <a:ext uri="{FF2B5EF4-FFF2-40B4-BE49-F238E27FC236}">
                <a16:creationId xmlns:a16="http://schemas.microsoft.com/office/drawing/2014/main" id="{5BEED435-D062-46AC-B653-AE64AAABF902}"/>
              </a:ext>
            </a:extLst>
          </p:cNvPr>
          <p:cNvSpPr>
            <a:spLocks noGrp="1"/>
          </p:cNvSpPr>
          <p:nvPr>
            <p:ph type="sldNum" sz="quarter" idx="12"/>
          </p:nvPr>
        </p:nvSpPr>
        <p:spPr/>
        <p:txBody>
          <a:bodyPr/>
          <a:lstStyle/>
          <a:p>
            <a:fld id="{1A8E2782-714A-457D-880F-1327CD54CB10}" type="slidenum">
              <a:rPr lang="tr-TR" smtClean="0"/>
              <a:t>46</a:t>
            </a:fld>
            <a:endParaRPr lang="tr-TR"/>
          </a:p>
        </p:txBody>
      </p:sp>
    </p:spTree>
    <p:extLst>
      <p:ext uri="{BB962C8B-B14F-4D97-AF65-F5344CB8AC3E}">
        <p14:creationId xmlns:p14="http://schemas.microsoft.com/office/powerpoint/2010/main" val="3055279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p:txBody>
      </p:sp>
      <p:sp>
        <p:nvSpPr>
          <p:cNvPr id="5" name="Slayt Numarası Yer Tutucusu 4">
            <a:extLst>
              <a:ext uri="{FF2B5EF4-FFF2-40B4-BE49-F238E27FC236}">
                <a16:creationId xmlns:a16="http://schemas.microsoft.com/office/drawing/2014/main" id="{0F194DD1-BD09-4E90-8807-33D6103C5C13}"/>
              </a:ext>
            </a:extLst>
          </p:cNvPr>
          <p:cNvSpPr>
            <a:spLocks noGrp="1"/>
          </p:cNvSpPr>
          <p:nvPr>
            <p:ph type="sldNum" sz="quarter" idx="12"/>
          </p:nvPr>
        </p:nvSpPr>
        <p:spPr/>
        <p:txBody>
          <a:bodyPr/>
          <a:lstStyle/>
          <a:p>
            <a:fld id="{1A8E2782-714A-457D-880F-1327CD54CB10}" type="slidenum">
              <a:rPr lang="tr-TR" smtClean="0"/>
              <a:t>47</a:t>
            </a:fld>
            <a:endParaRPr lang="tr-TR"/>
          </a:p>
        </p:txBody>
      </p:sp>
    </p:spTree>
    <p:extLst>
      <p:ext uri="{BB962C8B-B14F-4D97-AF65-F5344CB8AC3E}">
        <p14:creationId xmlns:p14="http://schemas.microsoft.com/office/powerpoint/2010/main" val="26319245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EA84498C-BD94-4BC7-9867-D7152146D6EA}"/>
              </a:ext>
            </a:extLst>
          </p:cNvPr>
          <p:cNvSpPr>
            <a:spLocks noGrp="1"/>
          </p:cNvSpPr>
          <p:nvPr>
            <p:ph type="title"/>
          </p:nvPr>
        </p:nvSpPr>
        <p:spPr>
          <a:xfrm>
            <a:off x="1143000" y="263952"/>
            <a:ext cx="9875520" cy="801277"/>
          </a:xfrm>
        </p:spPr>
        <p:txBody>
          <a:bodyPr>
            <a:normAutofit/>
          </a:bodyPr>
          <a:lstStyle/>
          <a:p>
            <a:r>
              <a:rPr lang="tr-TR" sz="2800" b="1" i="0" u="none" strike="noStrike" baseline="-25000" dirty="0">
                <a:solidFill>
                  <a:srgbClr val="FF0000"/>
                </a:solidFill>
                <a:latin typeface="Arial" panose="020B0604020202020204" pitchFamily="34" charset="0"/>
              </a:rPr>
              <a:t>Aşağıdaki dizelerden hangisinde farklı bir duygudan söz edilmektedir?</a:t>
            </a:r>
            <a:endParaRPr lang="tr-TR" sz="2800" dirty="0">
              <a:solidFill>
                <a:srgbClr val="FF0000"/>
              </a:solidFill>
            </a:endParaRPr>
          </a:p>
        </p:txBody>
      </p:sp>
      <p:sp>
        <p:nvSpPr>
          <p:cNvPr id="6" name="Metin Yer Tutucusu 5">
            <a:extLst>
              <a:ext uri="{FF2B5EF4-FFF2-40B4-BE49-F238E27FC236}">
                <a16:creationId xmlns:a16="http://schemas.microsoft.com/office/drawing/2014/main" id="{D474F3E9-80E9-4057-877B-2CC845225DD2}"/>
              </a:ext>
            </a:extLst>
          </p:cNvPr>
          <p:cNvSpPr>
            <a:spLocks noGrp="1"/>
          </p:cNvSpPr>
          <p:nvPr>
            <p:ph type="body" idx="1"/>
          </p:nvPr>
        </p:nvSpPr>
        <p:spPr>
          <a:xfrm>
            <a:off x="439760" y="1065229"/>
            <a:ext cx="5901179" cy="2460396"/>
          </a:xfrm>
        </p:spPr>
        <p:txBody>
          <a:bodyPr>
            <a:noAutofit/>
          </a:bodyPr>
          <a:lstStyle/>
          <a:p>
            <a:r>
              <a:rPr lang="tr-TR" b="0" baseline="-25000" dirty="0">
                <a:solidFill>
                  <a:schemeClr val="tx2"/>
                </a:solidFill>
              </a:rPr>
              <a:t>A)</a:t>
            </a:r>
            <a:r>
              <a:rPr lang="pl-PL" b="0" i="0" u="none" strike="noStrike" baseline="-25000" dirty="0">
                <a:solidFill>
                  <a:srgbClr val="FF0000"/>
                </a:solidFill>
              </a:rPr>
              <a:t>Akşam oldu mu bir kamyon</a:t>
            </a:r>
          </a:p>
          <a:p>
            <a:r>
              <a:rPr lang="tr-TR" b="0" i="0" u="none" strike="noStrike" baseline="-25000" dirty="0">
                <a:solidFill>
                  <a:srgbClr val="FF0000"/>
                </a:solidFill>
              </a:rPr>
              <a:t>Bütün dostları alır gider.</a:t>
            </a:r>
            <a:endParaRPr lang="tr-TR" b="0" i="0" u="none" strike="noStrike" baseline="0" dirty="0">
              <a:solidFill>
                <a:srgbClr val="FF0000"/>
              </a:solidFill>
            </a:endParaRPr>
          </a:p>
          <a:p>
            <a:r>
              <a:rPr lang="tr-TR" b="0" i="0" u="none" strike="noStrike" baseline="-25000" dirty="0">
                <a:solidFill>
                  <a:srgbClr val="FF0000"/>
                </a:solidFill>
              </a:rPr>
              <a:t>Bir başına kor</a:t>
            </a:r>
            <a:endParaRPr lang="tr-TR" b="0" i="0" u="none" strike="noStrike" baseline="0" dirty="0">
              <a:solidFill>
                <a:srgbClr val="FF0000"/>
              </a:solidFill>
            </a:endParaRPr>
          </a:p>
          <a:p>
            <a:r>
              <a:rPr lang="tr-TR" b="0" i="0" u="none" strike="noStrike" baseline="-25000" dirty="0">
                <a:solidFill>
                  <a:srgbClr val="FF0000"/>
                </a:solidFill>
              </a:rPr>
              <a:t>Seni ovanın ortasında.</a:t>
            </a:r>
            <a:endParaRPr lang="tr-TR" b="0" i="0" u="none" strike="noStrike" baseline="0" dirty="0">
              <a:solidFill>
                <a:srgbClr val="FF0000"/>
              </a:solidFill>
            </a:endParaRPr>
          </a:p>
          <a:p>
            <a:r>
              <a:rPr lang="tr-TR" b="0" i="0" u="none" strike="noStrike" baseline="-25000" dirty="0">
                <a:solidFill>
                  <a:srgbClr val="FF0000"/>
                </a:solidFill>
              </a:rPr>
              <a:t>Sonra birden kuru,</a:t>
            </a:r>
            <a:endParaRPr lang="tr-TR" b="0" i="0" u="none" strike="noStrike" baseline="0" dirty="0">
              <a:solidFill>
                <a:srgbClr val="FF0000"/>
              </a:solidFill>
            </a:endParaRPr>
          </a:p>
          <a:p>
            <a:r>
              <a:rPr lang="tr-TR" b="0" i="0" u="none" strike="noStrike" baseline="-25000" dirty="0">
                <a:solidFill>
                  <a:srgbClr val="FF0000"/>
                </a:solidFill>
              </a:rPr>
              <a:t>Kupkuru bir rüzgâr eser.</a:t>
            </a:r>
            <a:endParaRPr lang="tr-TR" b="0" i="0" u="none" strike="noStrike" baseline="0" dirty="0">
              <a:solidFill>
                <a:srgbClr val="FF0000"/>
              </a:solidFill>
            </a:endParaRPr>
          </a:p>
          <a:p>
            <a:r>
              <a:rPr lang="tr-TR" b="0" i="0" u="none" strike="noStrike" baseline="-25000" dirty="0">
                <a:solidFill>
                  <a:srgbClr val="FF0000"/>
                </a:solidFill>
              </a:rPr>
              <a:t>Sevdanla önleminle geçmişinle </a:t>
            </a:r>
          </a:p>
          <a:p>
            <a:r>
              <a:rPr lang="tr-TR" b="0" i="0" u="none" strike="noStrike" baseline="-25000" dirty="0">
                <a:solidFill>
                  <a:srgbClr val="FF0000"/>
                </a:solidFill>
              </a:rPr>
              <a:t>Artık baş başasın.</a:t>
            </a:r>
            <a:endParaRPr lang="tr-TR" b="0" dirty="0">
              <a:solidFill>
                <a:srgbClr val="FF0000"/>
              </a:solidFill>
            </a:endParaRPr>
          </a:p>
        </p:txBody>
      </p:sp>
      <p:sp>
        <p:nvSpPr>
          <p:cNvPr id="7" name="İçerik Yer Tutucusu 6">
            <a:extLst>
              <a:ext uri="{FF2B5EF4-FFF2-40B4-BE49-F238E27FC236}">
                <a16:creationId xmlns:a16="http://schemas.microsoft.com/office/drawing/2014/main" id="{F9DD230D-870D-4D4A-BE86-6F462C3C85ED}"/>
              </a:ext>
            </a:extLst>
          </p:cNvPr>
          <p:cNvSpPr>
            <a:spLocks noGrp="1"/>
          </p:cNvSpPr>
          <p:nvPr>
            <p:ph sz="half" idx="2"/>
          </p:nvPr>
        </p:nvSpPr>
        <p:spPr>
          <a:xfrm>
            <a:off x="301657" y="3780146"/>
            <a:ext cx="5901179" cy="2648934"/>
          </a:xfrm>
        </p:spPr>
        <p:txBody>
          <a:bodyPr>
            <a:normAutofit fontScale="85000" lnSpcReduction="20000"/>
          </a:bodyPr>
          <a:lstStyle/>
          <a:p>
            <a:pPr marL="45720" indent="0">
              <a:buNone/>
            </a:pPr>
            <a:r>
              <a:rPr lang="tr-TR" dirty="0">
                <a:solidFill>
                  <a:schemeClr val="tx1"/>
                </a:solidFill>
              </a:rPr>
              <a:t>B)Öyle bir ilkyaz ol ki korkut yaprakları.</a:t>
            </a:r>
          </a:p>
          <a:p>
            <a:pPr marL="45720" indent="0">
              <a:buNone/>
            </a:pPr>
            <a:r>
              <a:rPr lang="tr-TR" dirty="0">
                <a:solidFill>
                  <a:schemeClr val="tx1"/>
                </a:solidFill>
              </a:rPr>
              <a:t> Öyle bir son yaz ol ki tut yaprakları, </a:t>
            </a:r>
          </a:p>
          <a:p>
            <a:pPr marL="45720" indent="0">
              <a:buNone/>
            </a:pPr>
            <a:r>
              <a:rPr lang="tr-TR" dirty="0">
                <a:solidFill>
                  <a:schemeClr val="tx1"/>
                </a:solidFill>
              </a:rPr>
              <a:t> Sararıp dökülürken güz rüzgârlarında </a:t>
            </a:r>
          </a:p>
          <a:p>
            <a:pPr marL="45720" indent="0">
              <a:buNone/>
            </a:pPr>
            <a:r>
              <a:rPr lang="tr-TR" dirty="0">
                <a:solidFill>
                  <a:schemeClr val="tx1"/>
                </a:solidFill>
              </a:rPr>
              <a:t> Ardında savrulsunlar, unut yaprakları.</a:t>
            </a:r>
          </a:p>
          <a:p>
            <a:pPr marL="45720" indent="0">
              <a:buNone/>
            </a:pPr>
            <a:r>
              <a:rPr lang="tr-TR" dirty="0">
                <a:solidFill>
                  <a:schemeClr val="tx1"/>
                </a:solidFill>
              </a:rPr>
              <a:t> Sevinçlerinde onlar vardı, hüzünlerinde onlar </a:t>
            </a:r>
          </a:p>
          <a:p>
            <a:pPr marL="45720" indent="0">
              <a:buNone/>
            </a:pPr>
            <a:r>
              <a:rPr lang="tr-TR" dirty="0">
                <a:solidFill>
                  <a:schemeClr val="tx1"/>
                </a:solidFill>
              </a:rPr>
              <a:t>  Seninle yeşerdiler, seninle soldular.</a:t>
            </a:r>
          </a:p>
          <a:p>
            <a:pPr marL="45720" indent="0">
              <a:buNone/>
            </a:pPr>
            <a:r>
              <a:rPr lang="tr-TR" dirty="0">
                <a:solidFill>
                  <a:schemeClr val="tx1"/>
                </a:solidFill>
              </a:rPr>
              <a:t> Olsunlar senden sonra da umut yaprakları.</a:t>
            </a:r>
          </a:p>
        </p:txBody>
      </p:sp>
      <p:sp>
        <p:nvSpPr>
          <p:cNvPr id="8" name="Metin Yer Tutucusu 7">
            <a:extLst>
              <a:ext uri="{FF2B5EF4-FFF2-40B4-BE49-F238E27FC236}">
                <a16:creationId xmlns:a16="http://schemas.microsoft.com/office/drawing/2014/main" id="{ED47E02E-7342-4427-A830-0F0A67297FD5}"/>
              </a:ext>
            </a:extLst>
          </p:cNvPr>
          <p:cNvSpPr>
            <a:spLocks noGrp="1"/>
          </p:cNvSpPr>
          <p:nvPr>
            <p:ph type="body" sz="quarter" idx="3"/>
          </p:nvPr>
        </p:nvSpPr>
        <p:spPr>
          <a:xfrm>
            <a:off x="6601119" y="1065229"/>
            <a:ext cx="5248374" cy="2231123"/>
          </a:xfrm>
        </p:spPr>
        <p:txBody>
          <a:bodyPr>
            <a:normAutofit/>
          </a:bodyPr>
          <a:lstStyle/>
          <a:p>
            <a:r>
              <a:rPr lang="tr-TR" dirty="0"/>
              <a:t>C)</a:t>
            </a:r>
            <a:r>
              <a:rPr lang="tr-TR" dirty="0">
                <a:solidFill>
                  <a:srgbClr val="7030A0"/>
                </a:solidFill>
              </a:rPr>
              <a:t>Bilmezler yalnız yaşamayanlar,</a:t>
            </a:r>
          </a:p>
          <a:p>
            <a:r>
              <a:rPr lang="tr-TR" dirty="0">
                <a:solidFill>
                  <a:srgbClr val="7030A0"/>
                </a:solidFill>
              </a:rPr>
              <a:t> Nasıl korku verir sessizlik insana;</a:t>
            </a:r>
          </a:p>
          <a:p>
            <a:r>
              <a:rPr lang="tr-TR" dirty="0">
                <a:solidFill>
                  <a:srgbClr val="7030A0"/>
                </a:solidFill>
              </a:rPr>
              <a:t> İnsan nasıl konuşur kendisiyle;</a:t>
            </a:r>
          </a:p>
          <a:p>
            <a:r>
              <a:rPr lang="tr-TR" dirty="0">
                <a:solidFill>
                  <a:srgbClr val="7030A0"/>
                </a:solidFill>
              </a:rPr>
              <a:t> Nasıl koşar aynalara,</a:t>
            </a:r>
          </a:p>
          <a:p>
            <a:r>
              <a:rPr lang="tr-TR" dirty="0">
                <a:solidFill>
                  <a:srgbClr val="7030A0"/>
                </a:solidFill>
              </a:rPr>
              <a:t> Bir cana basiret, </a:t>
            </a:r>
          </a:p>
          <a:p>
            <a:r>
              <a:rPr lang="tr-TR" dirty="0">
                <a:solidFill>
                  <a:srgbClr val="7030A0"/>
                </a:solidFill>
              </a:rPr>
              <a:t> Bilmezler.</a:t>
            </a:r>
          </a:p>
        </p:txBody>
      </p:sp>
      <p:sp>
        <p:nvSpPr>
          <p:cNvPr id="9" name="İçerik Yer Tutucusu 8">
            <a:extLst>
              <a:ext uri="{FF2B5EF4-FFF2-40B4-BE49-F238E27FC236}">
                <a16:creationId xmlns:a16="http://schemas.microsoft.com/office/drawing/2014/main" id="{D3150950-EEEB-412C-ACC8-B2984525CD3D}"/>
              </a:ext>
            </a:extLst>
          </p:cNvPr>
          <p:cNvSpPr>
            <a:spLocks noGrp="1"/>
          </p:cNvSpPr>
          <p:nvPr>
            <p:ph sz="quarter" idx="4"/>
          </p:nvPr>
        </p:nvSpPr>
        <p:spPr>
          <a:xfrm>
            <a:off x="6601119" y="3780145"/>
            <a:ext cx="5248374" cy="2554667"/>
          </a:xfrm>
        </p:spPr>
        <p:txBody>
          <a:bodyPr>
            <a:normAutofit fontScale="85000" lnSpcReduction="20000"/>
          </a:bodyPr>
          <a:lstStyle/>
          <a:p>
            <a:pPr marL="45720" indent="0">
              <a:buNone/>
            </a:pPr>
            <a:r>
              <a:rPr lang="tr-TR" dirty="0">
                <a:solidFill>
                  <a:srgbClr val="FF0000"/>
                </a:solidFill>
              </a:rPr>
              <a:t>D)</a:t>
            </a:r>
            <a:r>
              <a:rPr lang="tr-TR" sz="2800" dirty="0"/>
              <a:t>Paylaşırsa dost paylaşırmış İnsanın derdini sevincini.</a:t>
            </a:r>
          </a:p>
          <a:p>
            <a:pPr marL="45720" indent="0">
              <a:buNone/>
            </a:pPr>
            <a:r>
              <a:rPr lang="tr-TR" sz="2800" dirty="0"/>
              <a:t>Dost ümidiyle ortalığa düşmeye gör, </a:t>
            </a:r>
          </a:p>
          <a:p>
            <a:pPr marL="45720" indent="0">
              <a:buNone/>
            </a:pPr>
            <a:r>
              <a:rPr lang="tr-TR" sz="2800" dirty="0"/>
              <a:t>Hangi kapıyı çalsan kimseler yok, </a:t>
            </a:r>
          </a:p>
          <a:p>
            <a:pPr marL="45720" indent="0">
              <a:buNone/>
            </a:pPr>
            <a:r>
              <a:rPr lang="tr-TR" sz="2800" dirty="0"/>
              <a:t>Hangi omuza dokunsam yabancı çıkar</a:t>
            </a:r>
            <a:r>
              <a:rPr lang="tr-TR" dirty="0"/>
              <a:t>.</a:t>
            </a:r>
          </a:p>
        </p:txBody>
      </p:sp>
      <p:sp>
        <p:nvSpPr>
          <p:cNvPr id="3" name="Slayt Numarası Yer Tutucusu 2">
            <a:extLst>
              <a:ext uri="{FF2B5EF4-FFF2-40B4-BE49-F238E27FC236}">
                <a16:creationId xmlns:a16="http://schemas.microsoft.com/office/drawing/2014/main" id="{3034BA06-26CE-407E-A63A-C327CE9B863A}"/>
              </a:ext>
            </a:extLst>
          </p:cNvPr>
          <p:cNvSpPr>
            <a:spLocks noGrp="1"/>
          </p:cNvSpPr>
          <p:nvPr>
            <p:ph type="sldNum" sz="quarter" idx="12"/>
          </p:nvPr>
        </p:nvSpPr>
        <p:spPr/>
        <p:txBody>
          <a:bodyPr/>
          <a:lstStyle/>
          <a:p>
            <a:fld id="{1A8E2782-714A-457D-880F-1327CD54CB10}" type="slidenum">
              <a:rPr lang="tr-TR" smtClean="0"/>
              <a:t>48</a:t>
            </a:fld>
            <a:endParaRPr lang="tr-TR"/>
          </a:p>
        </p:txBody>
      </p:sp>
      <p:sp>
        <p:nvSpPr>
          <p:cNvPr id="4" name="Metin kutusu 3">
            <a:extLst>
              <a:ext uri="{FF2B5EF4-FFF2-40B4-BE49-F238E27FC236}">
                <a16:creationId xmlns:a16="http://schemas.microsoft.com/office/drawing/2014/main" id="{FEEDAA33-A52F-4BD6-A8F4-230873F0D419}"/>
              </a:ext>
            </a:extLst>
          </p:cNvPr>
          <p:cNvSpPr txBox="1"/>
          <p:nvPr/>
        </p:nvSpPr>
        <p:spPr>
          <a:xfrm>
            <a:off x="697584" y="584462"/>
            <a:ext cx="484428" cy="369332"/>
          </a:xfrm>
          <a:prstGeom prst="rect">
            <a:avLst/>
          </a:prstGeom>
          <a:noFill/>
        </p:spPr>
        <p:txBody>
          <a:bodyPr wrap="none" rtlCol="0">
            <a:spAutoFit/>
          </a:bodyPr>
          <a:lstStyle/>
          <a:p>
            <a:r>
              <a:rPr lang="tr-TR" dirty="0"/>
              <a:t>24.</a:t>
            </a:r>
          </a:p>
        </p:txBody>
      </p:sp>
    </p:spTree>
    <p:extLst>
      <p:ext uri="{BB962C8B-B14F-4D97-AF65-F5344CB8AC3E}">
        <p14:creationId xmlns:p14="http://schemas.microsoft.com/office/powerpoint/2010/main" val="26889421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CEVAP:B</a:t>
            </a:r>
          </a:p>
        </p:txBody>
      </p:sp>
      <p:sp>
        <p:nvSpPr>
          <p:cNvPr id="5" name="Slayt Numarası Yer Tutucusu 4">
            <a:extLst>
              <a:ext uri="{FF2B5EF4-FFF2-40B4-BE49-F238E27FC236}">
                <a16:creationId xmlns:a16="http://schemas.microsoft.com/office/drawing/2014/main" id="{06457287-14A7-4248-80DC-510CAAA411E3}"/>
              </a:ext>
            </a:extLst>
          </p:cNvPr>
          <p:cNvSpPr>
            <a:spLocks noGrp="1"/>
          </p:cNvSpPr>
          <p:nvPr>
            <p:ph type="sldNum" sz="quarter" idx="12"/>
          </p:nvPr>
        </p:nvSpPr>
        <p:spPr/>
        <p:txBody>
          <a:bodyPr/>
          <a:lstStyle/>
          <a:p>
            <a:fld id="{1A8E2782-714A-457D-880F-1327CD54CB10}" type="slidenum">
              <a:rPr lang="tr-TR" smtClean="0"/>
              <a:t>49</a:t>
            </a:fld>
            <a:endParaRPr lang="tr-TR"/>
          </a:p>
        </p:txBody>
      </p:sp>
    </p:spTree>
    <p:extLst>
      <p:ext uri="{BB962C8B-B14F-4D97-AF65-F5344CB8AC3E}">
        <p14:creationId xmlns:p14="http://schemas.microsoft.com/office/powerpoint/2010/main" val="2930764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EA84498C-BD94-4BC7-9867-D7152146D6EA}"/>
              </a:ext>
            </a:extLst>
          </p:cNvPr>
          <p:cNvSpPr>
            <a:spLocks noGrp="1"/>
          </p:cNvSpPr>
          <p:nvPr>
            <p:ph type="title"/>
          </p:nvPr>
        </p:nvSpPr>
        <p:spPr>
          <a:xfrm>
            <a:off x="342507" y="263952"/>
            <a:ext cx="11506986" cy="2121031"/>
          </a:xfrm>
        </p:spPr>
        <p:txBody>
          <a:bodyPr>
            <a:normAutofit/>
          </a:bodyPr>
          <a:lstStyle/>
          <a:p>
            <a:r>
              <a:rPr lang="tr-TR" sz="2800" b="0" i="0" u="none" strike="noStrike" baseline="-25000" dirty="0">
                <a:solidFill>
                  <a:srgbClr val="000000"/>
                </a:solidFill>
                <a:latin typeface="Arial" panose="020B0604020202020204" pitchFamily="34" charset="0"/>
              </a:rPr>
              <a:t>25.Dudak ünsüzleri, ön dudakta oluşan ve ancak üst ve alt dudağın birbirlerine değmesi ile telaffuz edilebilen sessiz harflerdir. İçinde "b, f, m, p, v” gibi dudak ünsüzleri bulunmayan sözcüklerle yazılan şiirlere </a:t>
            </a:r>
            <a:r>
              <a:rPr lang="tr-TR" sz="2800" b="0" i="1" u="none" strike="noStrike" baseline="-25000" dirty="0">
                <a:solidFill>
                  <a:srgbClr val="000000"/>
                </a:solidFill>
                <a:latin typeface="Arial" panose="020B0604020202020204" pitchFamily="34" charset="0"/>
              </a:rPr>
              <a:t>lebdeğmez</a:t>
            </a:r>
            <a:r>
              <a:rPr lang="tr-TR" sz="2800" b="0" i="0" u="none" strike="noStrike" baseline="-25000" dirty="0">
                <a:solidFill>
                  <a:srgbClr val="000000"/>
                </a:solidFill>
                <a:latin typeface="Arial" panose="020B0604020202020204" pitchFamily="34" charset="0"/>
              </a:rPr>
              <a:t> ya da </a:t>
            </a:r>
            <a:r>
              <a:rPr lang="tr-TR" sz="2800" b="0" i="1" u="none" strike="noStrike" baseline="-25000" dirty="0">
                <a:solidFill>
                  <a:srgbClr val="000000"/>
                </a:solidFill>
                <a:latin typeface="Arial" panose="020B0604020202020204" pitchFamily="34" charset="0"/>
              </a:rPr>
              <a:t>dudakdeğmez</a:t>
            </a:r>
            <a:r>
              <a:rPr lang="tr-TR" sz="2800" b="0" i="0" u="none" strike="noStrike" baseline="-25000" dirty="0">
                <a:solidFill>
                  <a:srgbClr val="000000"/>
                </a:solidFill>
                <a:latin typeface="Arial" panose="020B0604020202020204" pitchFamily="34" charset="0"/>
              </a:rPr>
              <a:t> denir. Dudakdeğmez sanatına uygun şiir söyleme, edebiyatımızda saz şairleri arasında daha yaygındır. Bu sessiz harflerin olmadığı kelimelerden oluşan dizelerle bir şiir söylendiğinde dudaklar birbirine değmemiş olacak ve bu şiir “dudakdeğmez" özelliğine kavuşacaktır.</a:t>
            </a:r>
            <a:br>
              <a:rPr lang="tr-TR" sz="2800" b="0" i="0" u="none" strike="noStrike" baseline="-25000" dirty="0">
                <a:solidFill>
                  <a:srgbClr val="000000"/>
                </a:solidFill>
                <a:latin typeface="Arial" panose="020B0604020202020204" pitchFamily="34" charset="0"/>
              </a:rPr>
            </a:br>
            <a:r>
              <a:rPr lang="tr-TR" sz="2700" b="1" i="0" u="none" strike="noStrike" baseline="-25000" dirty="0">
                <a:solidFill>
                  <a:srgbClr val="FF0000"/>
                </a:solidFill>
                <a:latin typeface="Arial" panose="020B0604020202020204" pitchFamily="34" charset="0"/>
              </a:rPr>
              <a:t>Buna göre aşağıdaki şiirlerin hangisi “dudakdeğmez" şiirinin bir örneği </a:t>
            </a:r>
            <a:r>
              <a:rPr lang="tr-TR" sz="2700" b="1" i="0" u="sng" strike="noStrike" baseline="-25000" dirty="0">
                <a:solidFill>
                  <a:srgbClr val="FF0000"/>
                </a:solidFill>
                <a:latin typeface="Arial" panose="020B0604020202020204" pitchFamily="34" charset="0"/>
              </a:rPr>
              <a:t>değildir</a:t>
            </a:r>
            <a:r>
              <a:rPr lang="tr-TR" sz="2700" b="1" i="0" u="none" strike="noStrike" baseline="-25000" dirty="0">
                <a:solidFill>
                  <a:srgbClr val="FF0000"/>
                </a:solidFill>
                <a:latin typeface="Arial" panose="020B0604020202020204" pitchFamily="34" charset="0"/>
              </a:rPr>
              <a:t>?</a:t>
            </a:r>
            <a:endParaRPr lang="tr-TR" sz="2700" dirty="0">
              <a:solidFill>
                <a:srgbClr val="FF0000"/>
              </a:solidFill>
            </a:endParaRPr>
          </a:p>
        </p:txBody>
      </p:sp>
      <p:sp>
        <p:nvSpPr>
          <p:cNvPr id="6" name="Metin Yer Tutucusu 5">
            <a:extLst>
              <a:ext uri="{FF2B5EF4-FFF2-40B4-BE49-F238E27FC236}">
                <a16:creationId xmlns:a16="http://schemas.microsoft.com/office/drawing/2014/main" id="{D474F3E9-80E9-4057-877B-2CC845225DD2}"/>
              </a:ext>
            </a:extLst>
          </p:cNvPr>
          <p:cNvSpPr>
            <a:spLocks noGrp="1"/>
          </p:cNvSpPr>
          <p:nvPr>
            <p:ph type="body" idx="1"/>
          </p:nvPr>
        </p:nvSpPr>
        <p:spPr>
          <a:xfrm>
            <a:off x="342507" y="2196445"/>
            <a:ext cx="5901179" cy="1800520"/>
          </a:xfrm>
        </p:spPr>
        <p:txBody>
          <a:bodyPr anchor="t">
            <a:noAutofit/>
          </a:bodyPr>
          <a:lstStyle/>
          <a:p>
            <a:pPr marL="457200" indent="-457200">
              <a:buAutoNum type="alphaUcParenR"/>
            </a:pPr>
            <a:r>
              <a:rPr lang="tr-TR" sz="3200" b="0" baseline="-25000" dirty="0">
                <a:solidFill>
                  <a:schemeClr val="tx2"/>
                </a:solidFill>
              </a:rPr>
              <a:t>Gene dertlenirsin, hey deli gönül! </a:t>
            </a:r>
          </a:p>
          <a:p>
            <a:pPr>
              <a:lnSpc>
                <a:spcPct val="100000"/>
              </a:lnSpc>
            </a:pPr>
            <a:r>
              <a:rPr lang="tr-TR" sz="3200" b="0" baseline="-25000" dirty="0">
                <a:solidFill>
                  <a:schemeClr val="tx2"/>
                </a:solidFill>
              </a:rPr>
              <a:t>       Sükûta uğrarsın, gözlerin ağlar. </a:t>
            </a:r>
          </a:p>
          <a:p>
            <a:pPr>
              <a:lnSpc>
                <a:spcPct val="100000"/>
              </a:lnSpc>
            </a:pPr>
            <a:r>
              <a:rPr lang="tr-TR" sz="3200" b="0" baseline="-25000" dirty="0">
                <a:solidFill>
                  <a:schemeClr val="tx2"/>
                </a:solidFill>
              </a:rPr>
              <a:t>       Nedir şu inadın? </a:t>
            </a:r>
          </a:p>
          <a:p>
            <a:pPr>
              <a:lnSpc>
                <a:spcPct val="100000"/>
              </a:lnSpc>
            </a:pPr>
            <a:r>
              <a:rPr lang="tr-TR" sz="3200" b="0" baseline="-25000" dirty="0">
                <a:solidFill>
                  <a:schemeClr val="tx2"/>
                </a:solidFill>
              </a:rPr>
              <a:t>        Haydi, hele gül! Şiirler içinde sözlerin ağlar</a:t>
            </a:r>
            <a:r>
              <a:rPr lang="tr-TR" b="0" baseline="-25000" dirty="0">
                <a:solidFill>
                  <a:schemeClr val="tx2"/>
                </a:solidFill>
              </a:rPr>
              <a:t>.</a:t>
            </a:r>
            <a:endParaRPr lang="tr-TR" b="0" dirty="0">
              <a:solidFill>
                <a:srgbClr val="FF0000"/>
              </a:solidFill>
            </a:endParaRPr>
          </a:p>
        </p:txBody>
      </p:sp>
      <p:sp>
        <p:nvSpPr>
          <p:cNvPr id="7" name="İçerik Yer Tutucusu 6">
            <a:extLst>
              <a:ext uri="{FF2B5EF4-FFF2-40B4-BE49-F238E27FC236}">
                <a16:creationId xmlns:a16="http://schemas.microsoft.com/office/drawing/2014/main" id="{F9DD230D-870D-4D4A-BE86-6F462C3C85ED}"/>
              </a:ext>
            </a:extLst>
          </p:cNvPr>
          <p:cNvSpPr>
            <a:spLocks noGrp="1"/>
          </p:cNvSpPr>
          <p:nvPr>
            <p:ph sz="half" idx="2"/>
          </p:nvPr>
        </p:nvSpPr>
        <p:spPr>
          <a:xfrm>
            <a:off x="301657" y="4308048"/>
            <a:ext cx="5901179" cy="2121032"/>
          </a:xfrm>
        </p:spPr>
        <p:txBody>
          <a:bodyPr>
            <a:normAutofit/>
          </a:bodyPr>
          <a:lstStyle/>
          <a:p>
            <a:pPr marL="45720" indent="0">
              <a:buNone/>
            </a:pPr>
            <a:r>
              <a:rPr lang="tr-TR" dirty="0">
                <a:solidFill>
                  <a:schemeClr val="tx1"/>
                </a:solidFill>
              </a:rPr>
              <a:t>C) Âşık oldun, Leylalarla oynadın.</a:t>
            </a:r>
          </a:p>
          <a:p>
            <a:pPr marL="45720" indent="0">
              <a:buNone/>
            </a:pPr>
            <a:r>
              <a:rPr lang="tr-TR" dirty="0">
                <a:solidFill>
                  <a:schemeClr val="tx1"/>
                </a:solidFill>
              </a:rPr>
              <a:t>Derya oldun, coştun coştun çağladın.</a:t>
            </a:r>
          </a:p>
          <a:p>
            <a:pPr marL="45720" indent="0">
              <a:buNone/>
            </a:pPr>
            <a:r>
              <a:rPr lang="tr-TR" dirty="0">
                <a:solidFill>
                  <a:schemeClr val="tx1"/>
                </a:solidFill>
              </a:rPr>
              <a:t> Su diye kazana kondun, kaynadın.</a:t>
            </a:r>
          </a:p>
          <a:p>
            <a:pPr marL="45720" indent="0">
              <a:buNone/>
            </a:pPr>
            <a:r>
              <a:rPr lang="tr-TR" dirty="0">
                <a:solidFill>
                  <a:schemeClr val="tx1"/>
                </a:solidFill>
              </a:rPr>
              <a:t> İçinde harlanan közlerin ağlar.</a:t>
            </a:r>
          </a:p>
        </p:txBody>
      </p:sp>
      <p:sp>
        <p:nvSpPr>
          <p:cNvPr id="8" name="Metin Yer Tutucusu 7">
            <a:extLst>
              <a:ext uri="{FF2B5EF4-FFF2-40B4-BE49-F238E27FC236}">
                <a16:creationId xmlns:a16="http://schemas.microsoft.com/office/drawing/2014/main" id="{ED47E02E-7342-4427-A830-0F0A67297FD5}"/>
              </a:ext>
            </a:extLst>
          </p:cNvPr>
          <p:cNvSpPr>
            <a:spLocks noGrp="1"/>
          </p:cNvSpPr>
          <p:nvPr>
            <p:ph type="body" sz="quarter" idx="3"/>
          </p:nvPr>
        </p:nvSpPr>
        <p:spPr>
          <a:xfrm>
            <a:off x="6601119" y="2384983"/>
            <a:ext cx="5248374" cy="1800520"/>
          </a:xfrm>
        </p:spPr>
        <p:txBody>
          <a:bodyPr>
            <a:normAutofit/>
          </a:bodyPr>
          <a:lstStyle/>
          <a:p>
            <a:r>
              <a:rPr lang="tr-TR" dirty="0"/>
              <a:t>B) Ah ile yaşadın zaten yıllarca. Hodandın, itildin, hain kullarca. Güzellik ardına düştün yollarca. Çirkine rastladın, dizlerin ağlar.</a:t>
            </a:r>
            <a:endParaRPr lang="tr-TR" dirty="0">
              <a:solidFill>
                <a:srgbClr val="7030A0"/>
              </a:solidFill>
            </a:endParaRPr>
          </a:p>
        </p:txBody>
      </p:sp>
      <p:sp>
        <p:nvSpPr>
          <p:cNvPr id="9" name="İçerik Yer Tutucusu 8">
            <a:extLst>
              <a:ext uri="{FF2B5EF4-FFF2-40B4-BE49-F238E27FC236}">
                <a16:creationId xmlns:a16="http://schemas.microsoft.com/office/drawing/2014/main" id="{D3150950-EEEB-412C-ACC8-B2984525CD3D}"/>
              </a:ext>
            </a:extLst>
          </p:cNvPr>
          <p:cNvSpPr>
            <a:spLocks noGrp="1"/>
          </p:cNvSpPr>
          <p:nvPr>
            <p:ph sz="quarter" idx="4"/>
          </p:nvPr>
        </p:nvSpPr>
        <p:spPr>
          <a:xfrm>
            <a:off x="6601119" y="4374037"/>
            <a:ext cx="5248374" cy="1960775"/>
          </a:xfrm>
        </p:spPr>
        <p:txBody>
          <a:bodyPr>
            <a:normAutofit/>
          </a:bodyPr>
          <a:lstStyle/>
          <a:p>
            <a:pPr marL="45720" indent="0">
              <a:buNone/>
            </a:pPr>
            <a:r>
              <a:rPr lang="tr-TR" dirty="0">
                <a:solidFill>
                  <a:srgbClr val="FF0000"/>
                </a:solidFill>
              </a:rPr>
              <a:t>D) Alışkanlık oldu sana acılar.</a:t>
            </a:r>
          </a:p>
          <a:p>
            <a:pPr marL="45720" indent="0">
              <a:buNone/>
            </a:pPr>
            <a:r>
              <a:rPr lang="tr-TR" dirty="0">
                <a:solidFill>
                  <a:srgbClr val="FF0000"/>
                </a:solidFill>
              </a:rPr>
              <a:t> Yıktı otağını köhne sancılar. </a:t>
            </a:r>
          </a:p>
          <a:p>
            <a:pPr marL="45720" indent="0">
              <a:buNone/>
            </a:pPr>
            <a:r>
              <a:rPr lang="tr-TR" dirty="0">
                <a:solidFill>
                  <a:srgbClr val="FF0000"/>
                </a:solidFill>
              </a:rPr>
              <a:t>Göç etti hanında duran hancılar.</a:t>
            </a:r>
          </a:p>
          <a:p>
            <a:pPr marL="45720" indent="0">
              <a:buNone/>
            </a:pPr>
            <a:r>
              <a:rPr lang="tr-TR" dirty="0">
                <a:solidFill>
                  <a:srgbClr val="FF0000"/>
                </a:solidFill>
              </a:rPr>
              <a:t> Bir ben kaldım artık, nazların ağlar.</a:t>
            </a:r>
            <a:endParaRPr lang="tr-TR" dirty="0"/>
          </a:p>
        </p:txBody>
      </p:sp>
      <p:sp>
        <p:nvSpPr>
          <p:cNvPr id="3" name="Slayt Numarası Yer Tutucusu 2">
            <a:extLst>
              <a:ext uri="{FF2B5EF4-FFF2-40B4-BE49-F238E27FC236}">
                <a16:creationId xmlns:a16="http://schemas.microsoft.com/office/drawing/2014/main" id="{CBAEC07D-ED10-46D6-A39B-450BC2DBC390}"/>
              </a:ext>
            </a:extLst>
          </p:cNvPr>
          <p:cNvSpPr>
            <a:spLocks noGrp="1"/>
          </p:cNvSpPr>
          <p:nvPr>
            <p:ph type="sldNum" sz="quarter" idx="12"/>
          </p:nvPr>
        </p:nvSpPr>
        <p:spPr/>
        <p:txBody>
          <a:bodyPr/>
          <a:lstStyle/>
          <a:p>
            <a:fld id="{1A8E2782-714A-457D-880F-1327CD54CB10}" type="slidenum">
              <a:rPr lang="tr-TR" smtClean="0"/>
              <a:t>50</a:t>
            </a:fld>
            <a:endParaRPr lang="tr-TR"/>
          </a:p>
        </p:txBody>
      </p:sp>
    </p:spTree>
    <p:extLst>
      <p:ext uri="{BB962C8B-B14F-4D97-AF65-F5344CB8AC3E}">
        <p14:creationId xmlns:p14="http://schemas.microsoft.com/office/powerpoint/2010/main" val="10554608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p:txBody>
      </p:sp>
      <p:sp>
        <p:nvSpPr>
          <p:cNvPr id="5" name="Slayt Numarası Yer Tutucusu 4">
            <a:extLst>
              <a:ext uri="{FF2B5EF4-FFF2-40B4-BE49-F238E27FC236}">
                <a16:creationId xmlns:a16="http://schemas.microsoft.com/office/drawing/2014/main" id="{3A3D5572-824F-4DA0-A9C7-EEEB3629E5A8}"/>
              </a:ext>
            </a:extLst>
          </p:cNvPr>
          <p:cNvSpPr>
            <a:spLocks noGrp="1"/>
          </p:cNvSpPr>
          <p:nvPr>
            <p:ph type="sldNum" sz="quarter" idx="12"/>
          </p:nvPr>
        </p:nvSpPr>
        <p:spPr/>
        <p:txBody>
          <a:bodyPr/>
          <a:lstStyle/>
          <a:p>
            <a:fld id="{1A8E2782-714A-457D-880F-1327CD54CB10}" type="slidenum">
              <a:rPr lang="tr-TR" smtClean="0"/>
              <a:t>51</a:t>
            </a:fld>
            <a:endParaRPr lang="tr-TR"/>
          </a:p>
        </p:txBody>
      </p:sp>
    </p:spTree>
    <p:extLst>
      <p:ext uri="{BB962C8B-B14F-4D97-AF65-F5344CB8AC3E}">
        <p14:creationId xmlns:p14="http://schemas.microsoft.com/office/powerpoint/2010/main" val="1435959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1DC4430-709C-40A2-B682-3886601E6FFE}"/>
              </a:ext>
            </a:extLst>
          </p:cNvPr>
          <p:cNvSpPr>
            <a:spLocks noGrp="1"/>
          </p:cNvSpPr>
          <p:nvPr>
            <p:ph idx="1"/>
          </p:nvPr>
        </p:nvSpPr>
        <p:spPr>
          <a:xfrm>
            <a:off x="282804" y="282803"/>
            <a:ext cx="11632676" cy="6268825"/>
          </a:xfrm>
        </p:spPr>
        <p:txBody>
          <a:bodyPr>
            <a:noAutofit/>
          </a:bodyPr>
          <a:lstStyle/>
          <a:p>
            <a:pPr marL="45720" indent="0">
              <a:buNone/>
            </a:pPr>
            <a:r>
              <a:rPr lang="tr-TR" sz="2800" dirty="0">
                <a:solidFill>
                  <a:schemeClr val="tx1"/>
                </a:solidFill>
              </a:rPr>
              <a:t>26.Uzun süreden beri görmediğim Berlin'e yeni gelmiştim. Kâh kerpiç evli kasabalarda kâh kızgın güneşle açık mavi denizin kavuştuğu Akdeniz kıyısındaki şehirlerde oturarak ve bazen de yaşlı bir at sırtında köyden köye giderek geçirdiğim bunca zamandan sonra Berlin bana eskiden hiç görmediğim bir yer gibi geldi... Eşyamı bir otele bırakır bırakmaz, üstümü bile değiştirmeden, sokağa fırladım. Ağır ağır yürümeye başladım. Fakat etrafımdaki evler üstüme yıkılacak gibi canlandı; sokaklarda yuvarlanan tramvaylar, otobüsler, telaşlı insanlar hep birden bana doğru koşmaya başladı. Kaçacak bir yer aradım.</a:t>
            </a:r>
          </a:p>
          <a:p>
            <a:pPr marL="45720" indent="0">
              <a:buNone/>
            </a:pPr>
            <a:r>
              <a:rPr lang="tr-TR" sz="2800" dirty="0">
                <a:solidFill>
                  <a:srgbClr val="FF0000"/>
                </a:solidFill>
              </a:rPr>
              <a:t>Bu metinde aşağıdaki hikâye unsurlarından hangisi belirgin değildir?</a:t>
            </a:r>
          </a:p>
          <a:p>
            <a:pPr marL="45720" indent="0">
              <a:buNone/>
            </a:pPr>
            <a:r>
              <a:rPr lang="tr-TR" sz="2800" dirty="0">
                <a:solidFill>
                  <a:schemeClr val="tx1"/>
                </a:solidFill>
              </a:rPr>
              <a:t>A)	Kişi</a:t>
            </a:r>
          </a:p>
          <a:p>
            <a:pPr marL="45720" indent="0">
              <a:buNone/>
            </a:pPr>
            <a:r>
              <a:rPr lang="tr-TR" sz="2800" dirty="0">
                <a:solidFill>
                  <a:schemeClr val="tx1"/>
                </a:solidFill>
              </a:rPr>
              <a:t>B)	Zaman</a:t>
            </a:r>
          </a:p>
          <a:p>
            <a:pPr marL="45720" indent="0">
              <a:buNone/>
            </a:pPr>
            <a:r>
              <a:rPr lang="tr-TR" sz="2800" dirty="0">
                <a:solidFill>
                  <a:schemeClr val="tx1"/>
                </a:solidFill>
              </a:rPr>
              <a:t>C)	Mekân</a:t>
            </a:r>
          </a:p>
          <a:p>
            <a:pPr marL="45720" indent="0">
              <a:buNone/>
            </a:pPr>
            <a:r>
              <a:rPr lang="tr-TR" sz="2800" dirty="0">
                <a:solidFill>
                  <a:schemeClr val="tx1"/>
                </a:solidFill>
              </a:rPr>
              <a:t>D)	Olay</a:t>
            </a:r>
          </a:p>
        </p:txBody>
      </p:sp>
      <p:sp>
        <p:nvSpPr>
          <p:cNvPr id="4" name="Slayt Numarası Yer Tutucusu 3">
            <a:extLst>
              <a:ext uri="{FF2B5EF4-FFF2-40B4-BE49-F238E27FC236}">
                <a16:creationId xmlns:a16="http://schemas.microsoft.com/office/drawing/2014/main" id="{B887ED98-7C3E-4879-89B5-A45A2542FF94}"/>
              </a:ext>
            </a:extLst>
          </p:cNvPr>
          <p:cNvSpPr>
            <a:spLocks noGrp="1"/>
          </p:cNvSpPr>
          <p:nvPr>
            <p:ph type="sldNum" sz="quarter" idx="12"/>
          </p:nvPr>
        </p:nvSpPr>
        <p:spPr/>
        <p:txBody>
          <a:bodyPr/>
          <a:lstStyle/>
          <a:p>
            <a:fld id="{1A8E2782-714A-457D-880F-1327CD54CB10}" type="slidenum">
              <a:rPr lang="tr-TR" smtClean="0"/>
              <a:t>52</a:t>
            </a:fld>
            <a:endParaRPr lang="tr-TR"/>
          </a:p>
        </p:txBody>
      </p:sp>
    </p:spTree>
    <p:extLst>
      <p:ext uri="{BB962C8B-B14F-4D97-AF65-F5344CB8AC3E}">
        <p14:creationId xmlns:p14="http://schemas.microsoft.com/office/powerpoint/2010/main" val="7668830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p:txBody>
      </p:sp>
      <p:sp>
        <p:nvSpPr>
          <p:cNvPr id="5" name="Slayt Numarası Yer Tutucusu 4">
            <a:extLst>
              <a:ext uri="{FF2B5EF4-FFF2-40B4-BE49-F238E27FC236}">
                <a16:creationId xmlns:a16="http://schemas.microsoft.com/office/drawing/2014/main" id="{09432099-9285-4B77-96D5-9FA7C9423C12}"/>
              </a:ext>
            </a:extLst>
          </p:cNvPr>
          <p:cNvSpPr>
            <a:spLocks noGrp="1"/>
          </p:cNvSpPr>
          <p:nvPr>
            <p:ph type="sldNum" sz="quarter" idx="12"/>
          </p:nvPr>
        </p:nvSpPr>
        <p:spPr/>
        <p:txBody>
          <a:bodyPr/>
          <a:lstStyle/>
          <a:p>
            <a:fld id="{1A8E2782-714A-457D-880F-1327CD54CB10}" type="slidenum">
              <a:rPr lang="tr-TR" smtClean="0"/>
              <a:t>53</a:t>
            </a:fld>
            <a:endParaRPr lang="tr-TR"/>
          </a:p>
        </p:txBody>
      </p:sp>
    </p:spTree>
    <p:extLst>
      <p:ext uri="{BB962C8B-B14F-4D97-AF65-F5344CB8AC3E}">
        <p14:creationId xmlns:p14="http://schemas.microsoft.com/office/powerpoint/2010/main" val="1218494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a:extLst>
              <a:ext uri="{FF2B5EF4-FFF2-40B4-BE49-F238E27FC236}">
                <a16:creationId xmlns:a16="http://schemas.microsoft.com/office/drawing/2014/main" id="{F31E3CB9-DC95-4139-B7DE-326372714F1B}"/>
              </a:ext>
            </a:extLst>
          </p:cNvPr>
          <p:cNvSpPr>
            <a:spLocks noGrp="1"/>
          </p:cNvSpPr>
          <p:nvPr>
            <p:ph idx="1"/>
          </p:nvPr>
        </p:nvSpPr>
        <p:spPr>
          <a:xfrm>
            <a:off x="264160" y="396240"/>
            <a:ext cx="11602720" cy="6187440"/>
          </a:xfrm>
        </p:spPr>
        <p:txBody>
          <a:bodyPr/>
          <a:lstStyle/>
          <a:p>
            <a:pPr marL="45720" indent="0">
              <a:buNone/>
            </a:pPr>
            <a:r>
              <a:rPr lang="tr-TR" sz="1800" dirty="0">
                <a:solidFill>
                  <a:schemeClr val="tx1"/>
                </a:solidFill>
              </a:rPr>
              <a:t>27.Yazarın kendi doğrularına okuyucuyu inandırmak, onu kendi gibi düşündürmek için kullandığı anlatım tekniğine tartışma </a:t>
            </a:r>
            <a:r>
              <a:rPr lang="tr-TR" sz="1800" dirty="0" err="1">
                <a:solidFill>
                  <a:schemeClr val="tx1"/>
                </a:solidFill>
              </a:rPr>
              <a:t>denir.Amaç</a:t>
            </a:r>
            <a:r>
              <a:rPr lang="tr-TR" sz="1800" dirty="0">
                <a:solidFill>
                  <a:schemeClr val="tx1"/>
                </a:solidFill>
              </a:rPr>
              <a:t> kendi düşüncesini savunmak, varsa yanlış düşünceyi çürütmek olduğundan yazar, düşüncelerini sanki karşısında okuyucu varmış da onunla konuşuyormuş gibi ele alır. Kendi görüşünü ortaya koyar, karşıt görüşün dayanaksız olduğunu örnekleri ile gösterir. </a:t>
            </a:r>
          </a:p>
          <a:p>
            <a:pPr marL="45720" indent="0">
              <a:buNone/>
            </a:pPr>
            <a:r>
              <a:rPr lang="tr-TR" sz="1800" dirty="0">
                <a:solidFill>
                  <a:srgbClr val="FF0000"/>
                </a:solidFill>
              </a:rPr>
              <a:t>Aşağıdaki metinlerden hangisi tanımı verilen anlatım biçimini örneklemektedir? </a:t>
            </a:r>
          </a:p>
          <a:p>
            <a:pPr marL="45720" indent="0">
              <a:buNone/>
            </a:pPr>
            <a:r>
              <a:rPr lang="tr-TR" sz="1800" dirty="0">
                <a:solidFill>
                  <a:schemeClr val="tx1"/>
                </a:solidFill>
              </a:rPr>
              <a:t>A) Milyonlarca kişi kitap okuyor, müzik dinliyor; tiyatroya, sinemaya gidiyor. Belli ki kendisini aşmak istiyor insan. Gerçek anlamda insan olmak istiyor. Ayrı bir birey olmakla yetinmiyor; bireysel yaşamının </a:t>
            </a:r>
            <a:r>
              <a:rPr lang="tr-TR" sz="1800" dirty="0" err="1">
                <a:solidFill>
                  <a:schemeClr val="tx1"/>
                </a:solidFill>
              </a:rPr>
              <a:t>kopmuşluğundan</a:t>
            </a:r>
            <a:r>
              <a:rPr lang="tr-TR" sz="1800" dirty="0">
                <a:solidFill>
                  <a:schemeClr val="tx1"/>
                </a:solidFill>
              </a:rPr>
              <a:t> kurtulmaya, bireyciliğinin bütün sınırlarıyla onu yoksun bıraktığı ama yine de onu sezip özlediği bir dostluğa, daha anlamlı bir dünyaya geçmek için çabalıyor.</a:t>
            </a:r>
          </a:p>
          <a:p>
            <a:pPr marL="45720" indent="0">
              <a:buNone/>
            </a:pPr>
            <a:r>
              <a:rPr lang="tr-TR" sz="1800" dirty="0">
                <a:solidFill>
                  <a:schemeClr val="tx1"/>
                </a:solidFill>
              </a:rPr>
              <a:t>B)Günümüzde yaygın bir yanlış vardır: Bilimin kesin olduğu inancı; çağdaş yaşayışın, çağdaş uygarlığın değişmez temeli olan bilimsel kesinlik. Oysa sürekli bir değişikliktir bilimi var edip ayakta tutan. Bilim bilgi üretir; bilimsel doğrulardır bunlar. Ancak bilim sonsuz bir yenilenme içindedir. Bilimde öne sürülen her doğru, yanlış olduğu henüz kesinlikle belgelenmemiş olan doğrudur. Birtakım koşullardan ötürü doğru sayılan bilgilerdir bunlar.</a:t>
            </a:r>
          </a:p>
          <a:p>
            <a:pPr marL="45720" indent="0">
              <a:buNone/>
            </a:pPr>
            <a:r>
              <a:rPr lang="tr-TR" sz="1800" dirty="0">
                <a:solidFill>
                  <a:schemeClr val="tx1"/>
                </a:solidFill>
              </a:rPr>
              <a:t>C)Turna katarları geçiyordu gölün üstünden, gölgeleri maviye dönüşerek. Van Gölü, günün her anında bir renk cümbüşünde yunup arınıyordu. Bir bakmışsın, göl bir anda som turuncuya kesmiş. Bir bakmışsın, gölün ucundan bir mor şimşek girmiş, bütün gölü som mora boyayarak öteki ucundan çıkmış, ak köpüklü dalgalarla bütün gölü süsleyerek.</a:t>
            </a:r>
          </a:p>
          <a:p>
            <a:pPr marL="45720" indent="0">
              <a:buNone/>
            </a:pPr>
            <a:r>
              <a:rPr lang="tr-TR" sz="1800" dirty="0">
                <a:solidFill>
                  <a:schemeClr val="tx1"/>
                </a:solidFill>
              </a:rPr>
              <a:t>D)İşini olabilecek titizlikte yürütür, dükkanını tertemiz tutardı. Dükkanında her şeyin bir yeri vardı. Bir gün acele bir alışveriş anında, titrek parmaklarıyla toz şeker tartıyordu. Biraz ekliyor, terazinin dengesi bozulunca azıcık çıkarıyor, gene denk getiremeyince biraz daha katmaya özen </a:t>
            </a:r>
            <a:r>
              <a:rPr lang="tr-TR" sz="1800" dirty="0" err="1">
                <a:solidFill>
                  <a:schemeClr val="tx1"/>
                </a:solidFill>
              </a:rPr>
              <a:t>gösteriyordu."Oluversin</a:t>
            </a:r>
            <a:r>
              <a:rPr lang="tr-TR" sz="1800" dirty="0">
                <a:solidFill>
                  <a:schemeClr val="tx1"/>
                </a:solidFill>
              </a:rPr>
              <a:t> canım" dedim. "Ne titizleniyorsun?" Gözlüklerinin üstüne kalkan kaşlarıyla şaşarak baktı: "Ama fazla veren eksik de verir."</a:t>
            </a:r>
          </a:p>
          <a:p>
            <a:pPr marL="45720" indent="0">
              <a:buNone/>
            </a:pPr>
            <a:endParaRPr lang="tr-TR" dirty="0">
              <a:solidFill>
                <a:srgbClr val="FF0000"/>
              </a:solidFill>
            </a:endParaRPr>
          </a:p>
        </p:txBody>
      </p:sp>
      <p:sp>
        <p:nvSpPr>
          <p:cNvPr id="3" name="Slayt Numarası Yer Tutucusu 2">
            <a:extLst>
              <a:ext uri="{FF2B5EF4-FFF2-40B4-BE49-F238E27FC236}">
                <a16:creationId xmlns:a16="http://schemas.microsoft.com/office/drawing/2014/main" id="{24F9E319-7761-44CB-8639-0896F7CEBED5}"/>
              </a:ext>
            </a:extLst>
          </p:cNvPr>
          <p:cNvSpPr>
            <a:spLocks noGrp="1"/>
          </p:cNvSpPr>
          <p:nvPr>
            <p:ph type="sldNum" sz="quarter" idx="12"/>
          </p:nvPr>
        </p:nvSpPr>
        <p:spPr/>
        <p:txBody>
          <a:bodyPr/>
          <a:lstStyle/>
          <a:p>
            <a:fld id="{1A8E2782-714A-457D-880F-1327CD54CB10}" type="slidenum">
              <a:rPr lang="tr-TR" smtClean="0"/>
              <a:t>54</a:t>
            </a:fld>
            <a:endParaRPr lang="tr-TR"/>
          </a:p>
        </p:txBody>
      </p:sp>
    </p:spTree>
    <p:extLst>
      <p:ext uri="{BB962C8B-B14F-4D97-AF65-F5344CB8AC3E}">
        <p14:creationId xmlns:p14="http://schemas.microsoft.com/office/powerpoint/2010/main" val="3991609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CEVAP:B</a:t>
            </a:r>
          </a:p>
        </p:txBody>
      </p:sp>
      <p:sp>
        <p:nvSpPr>
          <p:cNvPr id="5" name="Slayt Numarası Yer Tutucusu 4">
            <a:extLst>
              <a:ext uri="{FF2B5EF4-FFF2-40B4-BE49-F238E27FC236}">
                <a16:creationId xmlns:a16="http://schemas.microsoft.com/office/drawing/2014/main" id="{02C5F5C8-383B-406C-A33F-F6A0228F9F10}"/>
              </a:ext>
            </a:extLst>
          </p:cNvPr>
          <p:cNvSpPr>
            <a:spLocks noGrp="1"/>
          </p:cNvSpPr>
          <p:nvPr>
            <p:ph type="sldNum" sz="quarter" idx="12"/>
          </p:nvPr>
        </p:nvSpPr>
        <p:spPr/>
        <p:txBody>
          <a:bodyPr/>
          <a:lstStyle/>
          <a:p>
            <a:fld id="{1A8E2782-714A-457D-880F-1327CD54CB10}" type="slidenum">
              <a:rPr lang="tr-TR" smtClean="0"/>
              <a:t>55</a:t>
            </a:fld>
            <a:endParaRPr lang="tr-TR"/>
          </a:p>
        </p:txBody>
      </p:sp>
    </p:spTree>
    <p:extLst>
      <p:ext uri="{BB962C8B-B14F-4D97-AF65-F5344CB8AC3E}">
        <p14:creationId xmlns:p14="http://schemas.microsoft.com/office/powerpoint/2010/main" val="14011841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23AD911-7BEC-4EC7-A24D-09151FDD8AE2}"/>
              </a:ext>
            </a:extLst>
          </p:cNvPr>
          <p:cNvSpPr>
            <a:spLocks noGrp="1"/>
          </p:cNvSpPr>
          <p:nvPr>
            <p:ph idx="1"/>
          </p:nvPr>
        </p:nvSpPr>
        <p:spPr>
          <a:xfrm>
            <a:off x="245098" y="301658"/>
            <a:ext cx="11642102" cy="6221690"/>
          </a:xfrm>
        </p:spPr>
        <p:txBody>
          <a:bodyPr>
            <a:noAutofit/>
          </a:bodyPr>
          <a:lstStyle/>
          <a:p>
            <a:pPr marL="45720" indent="0">
              <a:buNone/>
            </a:pPr>
            <a:r>
              <a:rPr lang="tr-TR" sz="3200" dirty="0"/>
              <a:t>28.Ali, çevresi tarafından gerçekçi kişiliğiyle tanınır. Günlük hayatta gerçekleşmesi mümkün olmayan olayları anlatan kitapları okumaktan hoşlanmaz. Bir gün Ali, kütüphaneye kitap almak için gider, kitapları incelemeye başlar. Hangi kitabı alacağına birkaç saat sonra karar vermiştir.</a:t>
            </a:r>
          </a:p>
          <a:p>
            <a:pPr marL="45720" indent="0">
              <a:buNone/>
            </a:pPr>
            <a:r>
              <a:rPr lang="tr-TR" sz="3200" dirty="0">
                <a:solidFill>
                  <a:schemeClr val="tx1"/>
                </a:solidFill>
              </a:rPr>
              <a:t>Buna göre Ali’nin aldığı kitapta aşağıdaki cümlelerin hangisi bulunur?</a:t>
            </a:r>
          </a:p>
          <a:p>
            <a:pPr marL="45720" indent="0">
              <a:buNone/>
            </a:pPr>
            <a:r>
              <a:rPr lang="tr-TR" sz="3200" dirty="0">
                <a:solidFill>
                  <a:srgbClr val="FF0000"/>
                </a:solidFill>
              </a:rPr>
              <a:t>A) Her bayramda güneş, çocuklara gülümser.</a:t>
            </a:r>
          </a:p>
          <a:p>
            <a:pPr marL="45720" indent="0">
              <a:buNone/>
            </a:pPr>
            <a:r>
              <a:rPr lang="tr-TR" sz="3200" dirty="0">
                <a:solidFill>
                  <a:srgbClr val="FF0000"/>
                </a:solidFill>
              </a:rPr>
              <a:t>B)Gece yıldızlarla dolaşırken aya el salladık.</a:t>
            </a:r>
          </a:p>
          <a:p>
            <a:pPr marL="45720" indent="0">
              <a:buNone/>
            </a:pPr>
            <a:r>
              <a:rPr lang="tr-TR" sz="3200" dirty="0">
                <a:solidFill>
                  <a:srgbClr val="FF0000"/>
                </a:solidFill>
              </a:rPr>
              <a:t>C)Hayvanat bahçesindeki tavus kuşlarını seyretmekten çok hoşlanıldı.</a:t>
            </a:r>
          </a:p>
          <a:p>
            <a:pPr marL="45720" indent="0">
              <a:buNone/>
            </a:pPr>
            <a:r>
              <a:rPr lang="tr-TR" sz="3200" dirty="0">
                <a:solidFill>
                  <a:srgbClr val="FF0000"/>
                </a:solidFill>
              </a:rPr>
              <a:t>D)Yere atılan çöpler, çöp kutusuna atılmak için yalvarıyordu.</a:t>
            </a:r>
          </a:p>
        </p:txBody>
      </p:sp>
      <p:sp>
        <p:nvSpPr>
          <p:cNvPr id="4" name="Slayt Numarası Yer Tutucusu 3">
            <a:extLst>
              <a:ext uri="{FF2B5EF4-FFF2-40B4-BE49-F238E27FC236}">
                <a16:creationId xmlns:a16="http://schemas.microsoft.com/office/drawing/2014/main" id="{FE0ECC7F-39B5-47DC-BD63-901D1F078C18}"/>
              </a:ext>
            </a:extLst>
          </p:cNvPr>
          <p:cNvSpPr>
            <a:spLocks noGrp="1"/>
          </p:cNvSpPr>
          <p:nvPr>
            <p:ph type="sldNum" sz="quarter" idx="12"/>
          </p:nvPr>
        </p:nvSpPr>
        <p:spPr/>
        <p:txBody>
          <a:bodyPr/>
          <a:lstStyle/>
          <a:p>
            <a:fld id="{1A8E2782-714A-457D-880F-1327CD54CB10}" type="slidenum">
              <a:rPr lang="tr-TR" smtClean="0"/>
              <a:t>56</a:t>
            </a:fld>
            <a:endParaRPr lang="tr-TR"/>
          </a:p>
        </p:txBody>
      </p:sp>
    </p:spTree>
    <p:extLst>
      <p:ext uri="{BB962C8B-B14F-4D97-AF65-F5344CB8AC3E}">
        <p14:creationId xmlns:p14="http://schemas.microsoft.com/office/powerpoint/2010/main" val="1234293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CEVAP:C</a:t>
            </a:r>
          </a:p>
        </p:txBody>
      </p:sp>
      <p:sp>
        <p:nvSpPr>
          <p:cNvPr id="5" name="Slayt Numarası Yer Tutucusu 4">
            <a:extLst>
              <a:ext uri="{FF2B5EF4-FFF2-40B4-BE49-F238E27FC236}">
                <a16:creationId xmlns:a16="http://schemas.microsoft.com/office/drawing/2014/main" id="{7493277F-0F0F-456F-9B63-30EA9C935215}"/>
              </a:ext>
            </a:extLst>
          </p:cNvPr>
          <p:cNvSpPr>
            <a:spLocks noGrp="1"/>
          </p:cNvSpPr>
          <p:nvPr>
            <p:ph type="sldNum" sz="quarter" idx="12"/>
          </p:nvPr>
        </p:nvSpPr>
        <p:spPr/>
        <p:txBody>
          <a:bodyPr/>
          <a:lstStyle/>
          <a:p>
            <a:fld id="{1A8E2782-714A-457D-880F-1327CD54CB10}" type="slidenum">
              <a:rPr lang="tr-TR" smtClean="0"/>
              <a:t>57</a:t>
            </a:fld>
            <a:endParaRPr lang="tr-TR"/>
          </a:p>
        </p:txBody>
      </p:sp>
    </p:spTree>
    <p:extLst>
      <p:ext uri="{BB962C8B-B14F-4D97-AF65-F5344CB8AC3E}">
        <p14:creationId xmlns:p14="http://schemas.microsoft.com/office/powerpoint/2010/main" val="2209087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1FD74E81-5AF4-4213-B070-1478677EAA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200" y="233680"/>
            <a:ext cx="11755120" cy="6451600"/>
          </a:xfrm>
        </p:spPr>
      </p:pic>
      <p:sp>
        <p:nvSpPr>
          <p:cNvPr id="3" name="Slayt Numarası Yer Tutucusu 2">
            <a:extLst>
              <a:ext uri="{FF2B5EF4-FFF2-40B4-BE49-F238E27FC236}">
                <a16:creationId xmlns:a16="http://schemas.microsoft.com/office/drawing/2014/main" id="{D9815EF3-CE59-4909-B394-514F9885A739}"/>
              </a:ext>
            </a:extLst>
          </p:cNvPr>
          <p:cNvSpPr>
            <a:spLocks noGrp="1"/>
          </p:cNvSpPr>
          <p:nvPr>
            <p:ph type="sldNum" sz="quarter" idx="12"/>
          </p:nvPr>
        </p:nvSpPr>
        <p:spPr/>
        <p:txBody>
          <a:bodyPr/>
          <a:lstStyle/>
          <a:p>
            <a:fld id="{1A8E2782-714A-457D-880F-1327CD54CB10}" type="slidenum">
              <a:rPr lang="tr-TR" smtClean="0"/>
              <a:t>58</a:t>
            </a:fld>
            <a:endParaRPr lang="tr-TR"/>
          </a:p>
        </p:txBody>
      </p:sp>
      <p:sp>
        <p:nvSpPr>
          <p:cNvPr id="5" name="Metin kutusu 4">
            <a:extLst>
              <a:ext uri="{FF2B5EF4-FFF2-40B4-BE49-F238E27FC236}">
                <a16:creationId xmlns:a16="http://schemas.microsoft.com/office/drawing/2014/main" id="{A749252F-E17F-40A5-B09E-862D533CDE45}"/>
              </a:ext>
            </a:extLst>
          </p:cNvPr>
          <p:cNvSpPr txBox="1"/>
          <p:nvPr/>
        </p:nvSpPr>
        <p:spPr>
          <a:xfrm>
            <a:off x="203200" y="233680"/>
            <a:ext cx="918590" cy="369332"/>
          </a:xfrm>
          <a:prstGeom prst="rect">
            <a:avLst/>
          </a:prstGeom>
          <a:noFill/>
        </p:spPr>
        <p:txBody>
          <a:bodyPr wrap="square" rtlCol="0">
            <a:spAutoFit/>
          </a:bodyPr>
          <a:lstStyle/>
          <a:p>
            <a:r>
              <a:rPr lang="tr-TR" dirty="0"/>
              <a:t>29.</a:t>
            </a:r>
          </a:p>
        </p:txBody>
      </p:sp>
    </p:spTree>
    <p:extLst>
      <p:ext uri="{BB962C8B-B14F-4D97-AF65-F5344CB8AC3E}">
        <p14:creationId xmlns:p14="http://schemas.microsoft.com/office/powerpoint/2010/main" val="25459012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CEVAP:A</a:t>
            </a:r>
          </a:p>
        </p:txBody>
      </p:sp>
      <p:sp>
        <p:nvSpPr>
          <p:cNvPr id="5" name="Slayt Numarası Yer Tutucusu 4">
            <a:extLst>
              <a:ext uri="{FF2B5EF4-FFF2-40B4-BE49-F238E27FC236}">
                <a16:creationId xmlns:a16="http://schemas.microsoft.com/office/drawing/2014/main" id="{ADC14C93-1426-4FD6-99F9-0BA69E741C28}"/>
              </a:ext>
            </a:extLst>
          </p:cNvPr>
          <p:cNvSpPr>
            <a:spLocks noGrp="1"/>
          </p:cNvSpPr>
          <p:nvPr>
            <p:ph type="sldNum" sz="quarter" idx="12"/>
          </p:nvPr>
        </p:nvSpPr>
        <p:spPr/>
        <p:txBody>
          <a:bodyPr/>
          <a:lstStyle/>
          <a:p>
            <a:fld id="{1A8E2782-714A-457D-880F-1327CD54CB10}" type="slidenum">
              <a:rPr lang="tr-TR" smtClean="0"/>
              <a:t>59</a:t>
            </a:fld>
            <a:endParaRPr lang="tr-TR"/>
          </a:p>
        </p:txBody>
      </p:sp>
    </p:spTree>
    <p:extLst>
      <p:ext uri="{BB962C8B-B14F-4D97-AF65-F5344CB8AC3E}">
        <p14:creationId xmlns:p14="http://schemas.microsoft.com/office/powerpoint/2010/main" val="417538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24EC31F-B1BA-4B05-91C0-307094F11671}"/>
              </a:ext>
            </a:extLst>
          </p:cNvPr>
          <p:cNvSpPr>
            <a:spLocks noGrp="1"/>
          </p:cNvSpPr>
          <p:nvPr>
            <p:ph idx="1"/>
          </p:nvPr>
        </p:nvSpPr>
        <p:spPr>
          <a:xfrm>
            <a:off x="273378" y="254524"/>
            <a:ext cx="11585542" cy="6268824"/>
          </a:xfrm>
        </p:spPr>
        <p:txBody>
          <a:bodyPr/>
          <a:lstStyle/>
          <a:p>
            <a:pPr marL="45720" indent="0">
              <a:buNone/>
            </a:pPr>
            <a:r>
              <a:rPr lang="tr-TR" sz="2400" dirty="0">
                <a:solidFill>
                  <a:schemeClr val="tx1"/>
                </a:solidFill>
              </a:rPr>
              <a:t>30.Bir defasında Kuzey Kutbu’nda balina avlayan gemiye yazılmıştı. Üç yıl sürmesi planlanan sefer, altıncı ayın sonunda yaşanan bir kazayla sona ermişti. Hayal gücü yer yer fantastik denecek kadar güçlü olsa da gerçekleri, bildiği şeyleri yazmakta onu çeken bir şey vardı. Yine de balina avlamak konusunda bildiklerinden, hayal gücünün katkısıyla, iki çocuk kahramanın maceralarını anlattığı bir hikâye oluşturmayı başardı. Cumartesi akşamı bunun çocuk oyuncağı olduğuna karar verdi ve üç bin kelimelik ilk bölümü yazdı. Akşam yemeğinde </a:t>
            </a:r>
            <a:r>
              <a:rPr lang="tr-TR" sz="2400" dirty="0" err="1">
                <a:solidFill>
                  <a:schemeClr val="tx1"/>
                </a:solidFill>
              </a:rPr>
              <a:t>Jime</a:t>
            </a:r>
            <a:r>
              <a:rPr lang="tr-TR" sz="2400" dirty="0">
                <a:solidFill>
                  <a:schemeClr val="tx1"/>
                </a:solidFill>
              </a:rPr>
              <a:t> eğlence, ailenin ‘edebî’ kişiliğini keşfettiklerini söyleyen Bay </a:t>
            </a:r>
            <a:r>
              <a:rPr lang="tr-TR" sz="2400" dirty="0" err="1">
                <a:solidFill>
                  <a:schemeClr val="tx1"/>
                </a:solidFill>
              </a:rPr>
              <a:t>Higginbotham'a</a:t>
            </a:r>
            <a:r>
              <a:rPr lang="tr-TR" sz="2400" dirty="0">
                <a:solidFill>
                  <a:schemeClr val="tx1"/>
                </a:solidFill>
              </a:rPr>
              <a:t> alay konusu olmuştu. </a:t>
            </a:r>
            <a:r>
              <a:rPr lang="tr-TR" sz="2400" dirty="0" err="1">
                <a:solidFill>
                  <a:schemeClr val="tx1"/>
                </a:solidFill>
              </a:rPr>
              <a:t>Examiner'in</a:t>
            </a:r>
            <a:r>
              <a:rPr lang="tr-TR" sz="2400" dirty="0">
                <a:solidFill>
                  <a:schemeClr val="tx1"/>
                </a:solidFill>
              </a:rPr>
              <a:t> pazar ekinde, yazdığı define avı makalesini okurken eniştesinin yüzünün alacağı hâlin hayali, neşelenmesine yetti. Pazar günü erkenden kapıya koştu ve gazetenin kalabalık sayfaları arasında heyecanla hikâyesini aradı.</a:t>
            </a:r>
          </a:p>
          <a:p>
            <a:pPr marL="45720" indent="0">
              <a:buNone/>
            </a:pPr>
            <a:r>
              <a:rPr lang="tr-TR" sz="2800" dirty="0"/>
              <a:t>Bu metinde aşağıdakilerden hangisi söylenemez?</a:t>
            </a:r>
          </a:p>
          <a:p>
            <a:pPr marL="45720" indent="0">
              <a:buNone/>
            </a:pPr>
            <a:r>
              <a:rPr lang="tr-TR" dirty="0">
                <a:solidFill>
                  <a:schemeClr val="tx1"/>
                </a:solidFill>
              </a:rPr>
              <a:t>A)	</a:t>
            </a:r>
            <a:r>
              <a:rPr lang="tr-TR" dirty="0" err="1">
                <a:solidFill>
                  <a:schemeClr val="tx1"/>
                </a:solidFill>
              </a:rPr>
              <a:t>Öyküleyici</a:t>
            </a:r>
            <a:r>
              <a:rPr lang="tr-TR" dirty="0">
                <a:solidFill>
                  <a:schemeClr val="tx1"/>
                </a:solidFill>
              </a:rPr>
              <a:t> anlatımdan yararlanılmıştır.</a:t>
            </a:r>
          </a:p>
          <a:p>
            <a:pPr marL="45720" indent="0">
              <a:buNone/>
            </a:pPr>
            <a:r>
              <a:rPr lang="tr-TR" dirty="0">
                <a:solidFill>
                  <a:schemeClr val="tx1"/>
                </a:solidFill>
              </a:rPr>
              <a:t>B)	Anlatım 1. kişi ağzından yazılmıştır.</a:t>
            </a:r>
          </a:p>
          <a:p>
            <a:pPr marL="45720" indent="0">
              <a:buNone/>
            </a:pPr>
            <a:r>
              <a:rPr lang="tr-TR" dirty="0">
                <a:solidFill>
                  <a:schemeClr val="tx1"/>
                </a:solidFill>
              </a:rPr>
              <a:t>C)	Deyimlere yer verilmiştir.</a:t>
            </a:r>
          </a:p>
          <a:p>
            <a:pPr marL="45720" indent="0">
              <a:buNone/>
            </a:pPr>
            <a:r>
              <a:rPr lang="tr-TR" dirty="0">
                <a:solidFill>
                  <a:schemeClr val="tx1"/>
                </a:solidFill>
              </a:rPr>
              <a:t>D)	İkileme kullanılmıştır.</a:t>
            </a:r>
          </a:p>
        </p:txBody>
      </p:sp>
      <p:sp>
        <p:nvSpPr>
          <p:cNvPr id="4" name="Slayt Numarası Yer Tutucusu 3">
            <a:extLst>
              <a:ext uri="{FF2B5EF4-FFF2-40B4-BE49-F238E27FC236}">
                <a16:creationId xmlns:a16="http://schemas.microsoft.com/office/drawing/2014/main" id="{0B6E6AB1-BDA6-420D-81F6-FBA2FEAC7ADB}"/>
              </a:ext>
            </a:extLst>
          </p:cNvPr>
          <p:cNvSpPr>
            <a:spLocks noGrp="1"/>
          </p:cNvSpPr>
          <p:nvPr>
            <p:ph type="sldNum" sz="quarter" idx="12"/>
          </p:nvPr>
        </p:nvSpPr>
        <p:spPr/>
        <p:txBody>
          <a:bodyPr/>
          <a:lstStyle/>
          <a:p>
            <a:fld id="{1A8E2782-714A-457D-880F-1327CD54CB10}" type="slidenum">
              <a:rPr lang="tr-TR" smtClean="0"/>
              <a:t>60</a:t>
            </a:fld>
            <a:endParaRPr lang="tr-TR"/>
          </a:p>
        </p:txBody>
      </p:sp>
    </p:spTree>
    <p:extLst>
      <p:ext uri="{BB962C8B-B14F-4D97-AF65-F5344CB8AC3E}">
        <p14:creationId xmlns:p14="http://schemas.microsoft.com/office/powerpoint/2010/main" val="3169621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CEVAP:B</a:t>
            </a:r>
          </a:p>
        </p:txBody>
      </p:sp>
      <p:sp>
        <p:nvSpPr>
          <p:cNvPr id="5" name="Slayt Numarası Yer Tutucusu 4">
            <a:extLst>
              <a:ext uri="{FF2B5EF4-FFF2-40B4-BE49-F238E27FC236}">
                <a16:creationId xmlns:a16="http://schemas.microsoft.com/office/drawing/2014/main" id="{E5F57CAF-7549-4B79-8246-3986FEF3FDC3}"/>
              </a:ext>
            </a:extLst>
          </p:cNvPr>
          <p:cNvSpPr>
            <a:spLocks noGrp="1"/>
          </p:cNvSpPr>
          <p:nvPr>
            <p:ph type="sldNum" sz="quarter" idx="12"/>
          </p:nvPr>
        </p:nvSpPr>
        <p:spPr/>
        <p:txBody>
          <a:bodyPr/>
          <a:lstStyle/>
          <a:p>
            <a:fld id="{1A8E2782-714A-457D-880F-1327CD54CB10}" type="slidenum">
              <a:rPr lang="tr-TR" smtClean="0"/>
              <a:t>61</a:t>
            </a:fld>
            <a:endParaRPr lang="tr-TR"/>
          </a:p>
        </p:txBody>
      </p:sp>
    </p:spTree>
    <p:extLst>
      <p:ext uri="{BB962C8B-B14F-4D97-AF65-F5344CB8AC3E}">
        <p14:creationId xmlns:p14="http://schemas.microsoft.com/office/powerpoint/2010/main" val="1306940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A481EB3-C72B-4ADC-A1AA-81C4E018DEDA}"/>
              </a:ext>
            </a:extLst>
          </p:cNvPr>
          <p:cNvSpPr>
            <a:spLocks noGrp="1"/>
          </p:cNvSpPr>
          <p:nvPr>
            <p:ph idx="1"/>
          </p:nvPr>
        </p:nvSpPr>
        <p:spPr>
          <a:xfrm>
            <a:off x="254524" y="263951"/>
            <a:ext cx="11660956" cy="6306531"/>
          </a:xfrm>
        </p:spPr>
        <p:txBody>
          <a:bodyPr>
            <a:normAutofit/>
          </a:bodyPr>
          <a:lstStyle/>
          <a:p>
            <a:pPr marL="45720" indent="0">
              <a:buNone/>
            </a:pPr>
            <a:r>
              <a:rPr lang="tr-TR" sz="2800" dirty="0">
                <a:solidFill>
                  <a:srgbClr val="00B050"/>
                </a:solidFill>
              </a:rPr>
              <a:t>31.Mahallemizin sokakları geniş ve asfaltlıdır, Her sokağımızda yol boyunca uzanan çam ağaçları, tüm mahalleye huzur verir. Sabahları kaldırımda, şık giyinmiş anneler, renk </a:t>
            </a:r>
            <a:r>
              <a:rPr lang="tr-TR" sz="2800" dirty="0" err="1">
                <a:solidFill>
                  <a:srgbClr val="00B050"/>
                </a:solidFill>
              </a:rPr>
              <a:t>renk</a:t>
            </a:r>
            <a:r>
              <a:rPr lang="tr-TR" sz="2800" dirty="0">
                <a:solidFill>
                  <a:srgbClr val="00B050"/>
                </a:solidFill>
              </a:rPr>
              <a:t> arabalarında meraklı gözlerle etrafa bakan al yanaklı bebeklerini gezdirir. Oyuncaklarını ipekli örtülerinin üstüne seren, bir eliyle çıngırağını sallarken ötekiyle uzun bir düdüğü ağzına götüren bebeklerin yanında, annelerine heyecanla bir şeyler anlatan biraz daha büyücek çocuklar yürür.</a:t>
            </a:r>
          </a:p>
          <a:p>
            <a:pPr marL="45720" indent="0">
              <a:buNone/>
            </a:pPr>
            <a:r>
              <a:rPr lang="tr-TR" sz="2800" dirty="0">
                <a:solidFill>
                  <a:schemeClr val="tx1"/>
                </a:solidFill>
              </a:rPr>
              <a:t>Bu metinle ilgili aşağıdakilerden hangisi söylenemez?</a:t>
            </a:r>
          </a:p>
          <a:p>
            <a:pPr marL="45720" indent="0">
              <a:buNone/>
            </a:pPr>
            <a:r>
              <a:rPr lang="tr-TR" sz="2800" dirty="0"/>
              <a:t>A)	Betimlemeye başvurulmuştur.</a:t>
            </a:r>
          </a:p>
          <a:p>
            <a:pPr marL="45720" indent="0">
              <a:buNone/>
            </a:pPr>
            <a:r>
              <a:rPr lang="tr-TR" sz="2800" dirty="0"/>
              <a:t>B)	Benzetme yapılmıştır.</a:t>
            </a:r>
          </a:p>
          <a:p>
            <a:pPr marL="45720" indent="0">
              <a:buNone/>
            </a:pPr>
            <a:r>
              <a:rPr lang="tr-TR" sz="2800" dirty="0"/>
              <a:t>C)	İşitsel öğelere yer verilmiştir.</a:t>
            </a:r>
          </a:p>
          <a:p>
            <a:pPr marL="45720" indent="0">
              <a:buNone/>
            </a:pPr>
            <a:r>
              <a:rPr lang="tr-TR" sz="2800" dirty="0"/>
              <a:t>D)	Anlatım, 3. kişi ağzından yapılmıştır.</a:t>
            </a:r>
          </a:p>
        </p:txBody>
      </p:sp>
      <p:sp>
        <p:nvSpPr>
          <p:cNvPr id="4" name="Slayt Numarası Yer Tutucusu 3">
            <a:extLst>
              <a:ext uri="{FF2B5EF4-FFF2-40B4-BE49-F238E27FC236}">
                <a16:creationId xmlns:a16="http://schemas.microsoft.com/office/drawing/2014/main" id="{27429BC6-CFCC-4BFD-97BF-EBDDE1A9CFCB}"/>
              </a:ext>
            </a:extLst>
          </p:cNvPr>
          <p:cNvSpPr>
            <a:spLocks noGrp="1"/>
          </p:cNvSpPr>
          <p:nvPr>
            <p:ph type="sldNum" sz="quarter" idx="12"/>
          </p:nvPr>
        </p:nvSpPr>
        <p:spPr/>
        <p:txBody>
          <a:bodyPr/>
          <a:lstStyle/>
          <a:p>
            <a:fld id="{1A8E2782-714A-457D-880F-1327CD54CB10}" type="slidenum">
              <a:rPr lang="tr-TR" smtClean="0"/>
              <a:t>62</a:t>
            </a:fld>
            <a:endParaRPr lang="tr-TR"/>
          </a:p>
        </p:txBody>
      </p:sp>
    </p:spTree>
    <p:extLst>
      <p:ext uri="{BB962C8B-B14F-4D97-AF65-F5344CB8AC3E}">
        <p14:creationId xmlns:p14="http://schemas.microsoft.com/office/powerpoint/2010/main" val="2544632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CEVAP:B</a:t>
            </a:r>
          </a:p>
        </p:txBody>
      </p:sp>
      <p:sp>
        <p:nvSpPr>
          <p:cNvPr id="5" name="Slayt Numarası Yer Tutucusu 4">
            <a:extLst>
              <a:ext uri="{FF2B5EF4-FFF2-40B4-BE49-F238E27FC236}">
                <a16:creationId xmlns:a16="http://schemas.microsoft.com/office/drawing/2014/main" id="{103EE0DF-8339-47E9-A276-AA84D21F4FA1}"/>
              </a:ext>
            </a:extLst>
          </p:cNvPr>
          <p:cNvSpPr>
            <a:spLocks noGrp="1"/>
          </p:cNvSpPr>
          <p:nvPr>
            <p:ph type="sldNum" sz="quarter" idx="12"/>
          </p:nvPr>
        </p:nvSpPr>
        <p:spPr/>
        <p:txBody>
          <a:bodyPr/>
          <a:lstStyle/>
          <a:p>
            <a:fld id="{1A8E2782-714A-457D-880F-1327CD54CB10}" type="slidenum">
              <a:rPr lang="tr-TR" smtClean="0"/>
              <a:t>63</a:t>
            </a:fld>
            <a:endParaRPr lang="tr-TR"/>
          </a:p>
        </p:txBody>
      </p:sp>
    </p:spTree>
    <p:extLst>
      <p:ext uri="{BB962C8B-B14F-4D97-AF65-F5344CB8AC3E}">
        <p14:creationId xmlns:p14="http://schemas.microsoft.com/office/powerpoint/2010/main" val="22639835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6747608-BB2D-48FB-88B3-FA3750F5911E}"/>
              </a:ext>
            </a:extLst>
          </p:cNvPr>
          <p:cNvSpPr>
            <a:spLocks noGrp="1"/>
          </p:cNvSpPr>
          <p:nvPr>
            <p:ph idx="1"/>
          </p:nvPr>
        </p:nvSpPr>
        <p:spPr>
          <a:xfrm>
            <a:off x="263952" y="292231"/>
            <a:ext cx="11642102" cy="6287678"/>
          </a:xfrm>
        </p:spPr>
        <p:txBody>
          <a:bodyPr/>
          <a:lstStyle/>
          <a:p>
            <a:pPr marL="45720" indent="0" algn="ctr">
              <a:buNone/>
            </a:pPr>
            <a:r>
              <a:rPr lang="tr-TR" sz="2800" dirty="0"/>
              <a:t>32.Aşağıdaki dizelerden hangisinin teması farklıdır?</a:t>
            </a:r>
          </a:p>
          <a:p>
            <a:pPr marL="45720" indent="0">
              <a:buNone/>
            </a:pPr>
            <a:endParaRPr lang="tr-TR" dirty="0"/>
          </a:p>
        </p:txBody>
      </p:sp>
      <p:graphicFrame>
        <p:nvGraphicFramePr>
          <p:cNvPr id="10" name="Tablo 9">
            <a:extLst>
              <a:ext uri="{FF2B5EF4-FFF2-40B4-BE49-F238E27FC236}">
                <a16:creationId xmlns:a16="http://schemas.microsoft.com/office/drawing/2014/main" id="{285CEA0C-90E4-4952-835A-EB5103E44F03}"/>
              </a:ext>
            </a:extLst>
          </p:cNvPr>
          <p:cNvGraphicFramePr>
            <a:graphicFrameLocks noGrp="1"/>
          </p:cNvGraphicFramePr>
          <p:nvPr>
            <p:extLst>
              <p:ext uri="{D42A27DB-BD31-4B8C-83A1-F6EECF244321}">
                <p14:modId xmlns:p14="http://schemas.microsoft.com/office/powerpoint/2010/main" val="612195188"/>
              </p:ext>
            </p:extLst>
          </p:nvPr>
        </p:nvGraphicFramePr>
        <p:xfrm>
          <a:off x="631596" y="1282045"/>
          <a:ext cx="5081047" cy="2394409"/>
        </p:xfrm>
        <a:graphic>
          <a:graphicData uri="http://schemas.openxmlformats.org/drawingml/2006/table">
            <a:tbl>
              <a:tblPr/>
              <a:tblGrid>
                <a:gridCol w="5081047">
                  <a:extLst>
                    <a:ext uri="{9D8B030D-6E8A-4147-A177-3AD203B41FA5}">
                      <a16:colId xmlns:a16="http://schemas.microsoft.com/office/drawing/2014/main" val="1221925705"/>
                    </a:ext>
                  </a:extLst>
                </a:gridCol>
              </a:tblGrid>
              <a:tr h="2394409">
                <a:tc>
                  <a:txBody>
                    <a:bodyPr/>
                    <a:lstStyle/>
                    <a:p>
                      <a:pPr marL="457200" indent="-457200" algn="ctr">
                        <a:buAutoNum type="alphaUcParenR"/>
                      </a:pPr>
                      <a:r>
                        <a:rPr lang="tr-TR" sz="2000" dirty="0"/>
                        <a:t>O tezek topladığım kınlar, yaylalar</a:t>
                      </a:r>
                    </a:p>
                    <a:p>
                      <a:pPr marL="0" indent="0" algn="ctr">
                        <a:buNone/>
                      </a:pPr>
                      <a:endParaRPr lang="tr-TR" sz="2000" dirty="0"/>
                    </a:p>
                    <a:p>
                      <a:pPr algn="ctr"/>
                      <a:r>
                        <a:rPr lang="tr-TR" sz="2000" dirty="0"/>
                        <a:t>Başına oturduğum, yemek yediğim atandır</a:t>
                      </a:r>
                    </a:p>
                    <a:p>
                      <a:pPr algn="ctr"/>
                      <a:endParaRPr lang="tr-TR" sz="2000" dirty="0"/>
                    </a:p>
                    <a:p>
                      <a:pPr algn="ctr"/>
                      <a:r>
                        <a:rPr lang="tr-TR" sz="2000" dirty="0"/>
                        <a:t> Türkiye’m, anayurdum, sebebim, çarem</a:t>
                      </a:r>
                    </a:p>
                    <a:p>
                      <a:pPr algn="ctr"/>
                      <a:endParaRPr lang="tr-TR" sz="2000" dirty="0"/>
                    </a:p>
                    <a:p>
                      <a:pPr algn="ctr"/>
                      <a:r>
                        <a:rPr lang="tr-TR" sz="2000" dirty="0"/>
                        <a:t> Taşına toprağına vurgunluğum bundandır</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570679903"/>
                  </a:ext>
                </a:extLst>
              </a:tr>
            </a:tbl>
          </a:graphicData>
        </a:graphic>
      </p:graphicFrame>
      <p:graphicFrame>
        <p:nvGraphicFramePr>
          <p:cNvPr id="11" name="Tablo 10">
            <a:extLst>
              <a:ext uri="{FF2B5EF4-FFF2-40B4-BE49-F238E27FC236}">
                <a16:creationId xmlns:a16="http://schemas.microsoft.com/office/drawing/2014/main" id="{21D517D3-41F6-4864-86F2-3E8973FFD407}"/>
              </a:ext>
            </a:extLst>
          </p:cNvPr>
          <p:cNvGraphicFramePr>
            <a:graphicFrameLocks noGrp="1"/>
          </p:cNvGraphicFramePr>
          <p:nvPr>
            <p:extLst>
              <p:ext uri="{D42A27DB-BD31-4B8C-83A1-F6EECF244321}">
                <p14:modId xmlns:p14="http://schemas.microsoft.com/office/powerpoint/2010/main" val="3579882806"/>
              </p:ext>
            </p:extLst>
          </p:nvPr>
        </p:nvGraphicFramePr>
        <p:xfrm>
          <a:off x="678729" y="4044099"/>
          <a:ext cx="5222449" cy="2422689"/>
        </p:xfrm>
        <a:graphic>
          <a:graphicData uri="http://schemas.openxmlformats.org/drawingml/2006/table">
            <a:tbl>
              <a:tblPr/>
              <a:tblGrid>
                <a:gridCol w="5222449">
                  <a:extLst>
                    <a:ext uri="{9D8B030D-6E8A-4147-A177-3AD203B41FA5}">
                      <a16:colId xmlns:a16="http://schemas.microsoft.com/office/drawing/2014/main" val="3590417290"/>
                    </a:ext>
                  </a:extLst>
                </a:gridCol>
              </a:tblGrid>
              <a:tr h="2422689">
                <a:tc>
                  <a:txBody>
                    <a:bodyPr/>
                    <a:lstStyle/>
                    <a:p>
                      <a:pPr marL="457200" indent="-457200" algn="ctr" defTabSz="914400" rtl="0" eaLnBrk="1" latinLnBrk="0" hangingPunct="1">
                        <a:buAutoNum type="alphaUcParenR" startAt="2"/>
                      </a:pPr>
                      <a:r>
                        <a:rPr lang="tr-TR" sz="2000" kern="1200" dirty="0">
                          <a:solidFill>
                            <a:schemeClr val="tx1"/>
                          </a:solidFill>
                          <a:latin typeface="+mn-lt"/>
                          <a:ea typeface="+mn-ea"/>
                          <a:cs typeface="+mn-cs"/>
                        </a:rPr>
                        <a:t>Anadolu, Anadolu, ah Anadolu!..</a:t>
                      </a:r>
                    </a:p>
                    <a:p>
                      <a:pPr marL="0" indent="0" algn="ctr" defTabSz="914400" rtl="0" eaLnBrk="1" latinLnBrk="0" hangingPunct="1">
                        <a:buNone/>
                      </a:pPr>
                      <a:endParaRPr lang="tr-TR" sz="2000" kern="1200" dirty="0">
                        <a:solidFill>
                          <a:schemeClr val="tx1"/>
                        </a:solidFill>
                        <a:latin typeface="+mn-lt"/>
                        <a:ea typeface="+mn-ea"/>
                        <a:cs typeface="+mn-cs"/>
                      </a:endParaRPr>
                    </a:p>
                    <a:p>
                      <a:pPr algn="ctr" defTabSz="914400" rtl="0" eaLnBrk="1" latinLnBrk="0" hangingPunct="1"/>
                      <a:r>
                        <a:rPr lang="tr-TR" sz="2000" kern="1200" dirty="0">
                          <a:solidFill>
                            <a:schemeClr val="tx1"/>
                          </a:solidFill>
                          <a:latin typeface="+mn-lt"/>
                          <a:ea typeface="+mn-ea"/>
                          <a:cs typeface="+mn-cs"/>
                        </a:rPr>
                        <a:t>Bir yanında güzellik, incelik ve nur...</a:t>
                      </a:r>
                    </a:p>
                    <a:p>
                      <a:pPr algn="ctr" defTabSz="914400" rtl="0" eaLnBrk="1" latinLnBrk="0" hangingPunct="1"/>
                      <a:endParaRPr lang="tr-TR" sz="2000" kern="1200" dirty="0">
                        <a:solidFill>
                          <a:schemeClr val="tx1"/>
                        </a:solidFill>
                        <a:latin typeface="+mn-lt"/>
                        <a:ea typeface="+mn-ea"/>
                        <a:cs typeface="+mn-cs"/>
                      </a:endParaRPr>
                    </a:p>
                    <a:p>
                      <a:pPr algn="ctr" defTabSz="914400" rtl="0" eaLnBrk="1" latinLnBrk="0" hangingPunct="1"/>
                      <a:r>
                        <a:rPr lang="tr-TR" sz="2000" kern="1200" dirty="0">
                          <a:solidFill>
                            <a:schemeClr val="tx1"/>
                          </a:solidFill>
                          <a:latin typeface="+mn-lt"/>
                          <a:ea typeface="+mn-ea"/>
                          <a:cs typeface="+mn-cs"/>
                        </a:rPr>
                        <a:t>Bir yanında bin yıldan beridir süregelen </a:t>
                      </a:r>
                    </a:p>
                    <a:p>
                      <a:pPr algn="ctr" defTabSz="914400" rtl="0" eaLnBrk="1" latinLnBrk="0" hangingPunct="1"/>
                      <a:endParaRPr lang="tr-TR" sz="2000" kern="1200" dirty="0">
                        <a:solidFill>
                          <a:schemeClr val="tx1"/>
                        </a:solidFill>
                        <a:latin typeface="+mn-lt"/>
                        <a:ea typeface="+mn-ea"/>
                        <a:cs typeface="+mn-cs"/>
                      </a:endParaRPr>
                    </a:p>
                    <a:p>
                      <a:pPr algn="ctr" defTabSz="914400" rtl="0" eaLnBrk="1" latinLnBrk="0" hangingPunct="1"/>
                      <a:r>
                        <a:rPr lang="tr-TR" sz="2000" kern="1200" dirty="0">
                          <a:solidFill>
                            <a:schemeClr val="tx1"/>
                          </a:solidFill>
                          <a:latin typeface="+mn-lt"/>
                          <a:ea typeface="+mn-ea"/>
                          <a:cs typeface="+mn-cs"/>
                        </a:rPr>
                        <a:t>Toz, toprak, tezek, çamur...</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434308259"/>
                  </a:ext>
                </a:extLst>
              </a:tr>
            </a:tbl>
          </a:graphicData>
        </a:graphic>
      </p:graphicFrame>
      <p:graphicFrame>
        <p:nvGraphicFramePr>
          <p:cNvPr id="12" name="Tablo 11">
            <a:extLst>
              <a:ext uri="{FF2B5EF4-FFF2-40B4-BE49-F238E27FC236}">
                <a16:creationId xmlns:a16="http://schemas.microsoft.com/office/drawing/2014/main" id="{4E4EBCAC-5B9E-42F8-86F5-1203062EA47F}"/>
              </a:ext>
            </a:extLst>
          </p:cNvPr>
          <p:cNvGraphicFramePr>
            <a:graphicFrameLocks noGrp="1"/>
          </p:cNvGraphicFramePr>
          <p:nvPr>
            <p:extLst>
              <p:ext uri="{D42A27DB-BD31-4B8C-83A1-F6EECF244321}">
                <p14:modId xmlns:p14="http://schemas.microsoft.com/office/powerpoint/2010/main" val="766260055"/>
              </p:ext>
            </p:extLst>
          </p:nvPr>
        </p:nvGraphicFramePr>
        <p:xfrm>
          <a:off x="6290824" y="1282045"/>
          <a:ext cx="5379560" cy="2384982"/>
        </p:xfrm>
        <a:graphic>
          <a:graphicData uri="http://schemas.openxmlformats.org/drawingml/2006/table">
            <a:tbl>
              <a:tblPr/>
              <a:tblGrid>
                <a:gridCol w="5379560">
                  <a:extLst>
                    <a:ext uri="{9D8B030D-6E8A-4147-A177-3AD203B41FA5}">
                      <a16:colId xmlns:a16="http://schemas.microsoft.com/office/drawing/2014/main" val="2288388577"/>
                    </a:ext>
                  </a:extLst>
                </a:gridCol>
              </a:tblGrid>
              <a:tr h="2384982">
                <a:tc>
                  <a:txBody>
                    <a:bodyPr/>
                    <a:lstStyle/>
                    <a:p>
                      <a:pPr algn="ctr"/>
                      <a:r>
                        <a:rPr lang="tr-TR" dirty="0"/>
                        <a:t>C) </a:t>
                      </a:r>
                      <a:r>
                        <a:rPr lang="tr-TR" sz="2000" dirty="0"/>
                        <a:t>Bir dağ başı yalnızlığı yaşıyorum yeniden</a:t>
                      </a:r>
                    </a:p>
                    <a:p>
                      <a:pPr algn="ctr"/>
                      <a:endParaRPr lang="tr-TR" sz="2000" dirty="0"/>
                    </a:p>
                    <a:p>
                      <a:pPr algn="ctr"/>
                      <a:r>
                        <a:rPr lang="tr-TR" sz="2000" dirty="0"/>
                        <a:t>Dağ başı yalnızlığı ölümden beter</a:t>
                      </a:r>
                    </a:p>
                    <a:p>
                      <a:pPr algn="ctr"/>
                      <a:endParaRPr lang="tr-TR" sz="2000" dirty="0"/>
                    </a:p>
                    <a:p>
                      <a:pPr algn="ctr"/>
                      <a:r>
                        <a:rPr lang="tr-TR" sz="2000" dirty="0"/>
                        <a:t>Hiç kimse aramasa sormasa beni </a:t>
                      </a:r>
                    </a:p>
                    <a:p>
                      <a:pPr algn="ctr"/>
                      <a:endParaRPr lang="tr-TR" sz="2000" dirty="0"/>
                    </a:p>
                    <a:p>
                      <a:pPr algn="ctr"/>
                      <a:r>
                        <a:rPr lang="tr-TR" sz="2000" dirty="0"/>
                        <a:t>Sen gelsen yeter</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706997637"/>
                  </a:ext>
                </a:extLst>
              </a:tr>
            </a:tbl>
          </a:graphicData>
        </a:graphic>
      </p:graphicFrame>
      <p:graphicFrame>
        <p:nvGraphicFramePr>
          <p:cNvPr id="13" name="Tablo 12">
            <a:extLst>
              <a:ext uri="{FF2B5EF4-FFF2-40B4-BE49-F238E27FC236}">
                <a16:creationId xmlns:a16="http://schemas.microsoft.com/office/drawing/2014/main" id="{3DBA7E5B-A154-44A5-903B-4889EB42A899}"/>
              </a:ext>
            </a:extLst>
          </p:cNvPr>
          <p:cNvGraphicFramePr>
            <a:graphicFrameLocks noGrp="1"/>
          </p:cNvGraphicFramePr>
          <p:nvPr>
            <p:extLst>
              <p:ext uri="{D42A27DB-BD31-4B8C-83A1-F6EECF244321}">
                <p14:modId xmlns:p14="http://schemas.microsoft.com/office/powerpoint/2010/main" val="233932337"/>
              </p:ext>
            </p:extLst>
          </p:nvPr>
        </p:nvGraphicFramePr>
        <p:xfrm>
          <a:off x="6290824" y="4044099"/>
          <a:ext cx="5436120" cy="2422689"/>
        </p:xfrm>
        <a:graphic>
          <a:graphicData uri="http://schemas.openxmlformats.org/drawingml/2006/table">
            <a:tbl>
              <a:tblPr/>
              <a:tblGrid>
                <a:gridCol w="5436120">
                  <a:extLst>
                    <a:ext uri="{9D8B030D-6E8A-4147-A177-3AD203B41FA5}">
                      <a16:colId xmlns:a16="http://schemas.microsoft.com/office/drawing/2014/main" val="519665319"/>
                    </a:ext>
                  </a:extLst>
                </a:gridCol>
              </a:tblGrid>
              <a:tr h="2422689">
                <a:tc>
                  <a:txBody>
                    <a:bodyPr/>
                    <a:lstStyle/>
                    <a:p>
                      <a:pPr algn="ctr"/>
                      <a:r>
                        <a:rPr lang="tr-TR" dirty="0"/>
                        <a:t>D) </a:t>
                      </a:r>
                      <a:r>
                        <a:rPr lang="tr-TR" sz="2000" dirty="0"/>
                        <a:t>Ben, kağnılarla yaylılarla büyüdüm geldim</a:t>
                      </a:r>
                    </a:p>
                    <a:p>
                      <a:pPr algn="ctr"/>
                      <a:endParaRPr lang="tr-TR" sz="2000" dirty="0"/>
                    </a:p>
                    <a:p>
                      <a:pPr algn="ctr"/>
                      <a:r>
                        <a:rPr lang="tr-TR" sz="2000" dirty="0"/>
                        <a:t>Çocuk yüreğimi yakan türküler dinleye dinleye</a:t>
                      </a:r>
                    </a:p>
                    <a:p>
                      <a:pPr algn="ctr"/>
                      <a:endParaRPr lang="tr-TR" sz="2000" dirty="0"/>
                    </a:p>
                    <a:p>
                      <a:pPr algn="ctr"/>
                      <a:r>
                        <a:rPr lang="tr-TR" sz="2000" dirty="0"/>
                        <a:t> Mahzun kağnılarla, nazlı yaylılarınla </a:t>
                      </a:r>
                    </a:p>
                    <a:p>
                      <a:pPr algn="ctr"/>
                      <a:endParaRPr lang="tr-TR" sz="2000" dirty="0"/>
                    </a:p>
                    <a:p>
                      <a:pPr algn="ctr"/>
                      <a:r>
                        <a:rPr lang="tr-TR" sz="2000" dirty="0"/>
                        <a:t>Ve tozlu yollarınla sevdim seni Türkiye!</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411199767"/>
                  </a:ext>
                </a:extLst>
              </a:tr>
            </a:tbl>
          </a:graphicData>
        </a:graphic>
      </p:graphicFrame>
      <p:sp>
        <p:nvSpPr>
          <p:cNvPr id="4" name="Slayt Numarası Yer Tutucusu 3">
            <a:extLst>
              <a:ext uri="{FF2B5EF4-FFF2-40B4-BE49-F238E27FC236}">
                <a16:creationId xmlns:a16="http://schemas.microsoft.com/office/drawing/2014/main" id="{81C5D026-380D-46E3-A638-A003A8C1AC0D}"/>
              </a:ext>
            </a:extLst>
          </p:cNvPr>
          <p:cNvSpPr>
            <a:spLocks noGrp="1"/>
          </p:cNvSpPr>
          <p:nvPr>
            <p:ph type="sldNum" sz="quarter" idx="12"/>
          </p:nvPr>
        </p:nvSpPr>
        <p:spPr/>
        <p:txBody>
          <a:bodyPr/>
          <a:lstStyle/>
          <a:p>
            <a:fld id="{1A8E2782-714A-457D-880F-1327CD54CB10}" type="slidenum">
              <a:rPr lang="tr-TR" smtClean="0"/>
              <a:t>64</a:t>
            </a:fld>
            <a:endParaRPr lang="tr-TR"/>
          </a:p>
        </p:txBody>
      </p:sp>
    </p:spTree>
    <p:extLst>
      <p:ext uri="{BB962C8B-B14F-4D97-AF65-F5344CB8AC3E}">
        <p14:creationId xmlns:p14="http://schemas.microsoft.com/office/powerpoint/2010/main" val="3614200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CEVAP:C</a:t>
            </a:r>
          </a:p>
        </p:txBody>
      </p:sp>
      <p:sp>
        <p:nvSpPr>
          <p:cNvPr id="5" name="Slayt Numarası Yer Tutucusu 4">
            <a:extLst>
              <a:ext uri="{FF2B5EF4-FFF2-40B4-BE49-F238E27FC236}">
                <a16:creationId xmlns:a16="http://schemas.microsoft.com/office/drawing/2014/main" id="{15BBD0B5-6F0D-4CE2-AAF3-CEAEBF2D2111}"/>
              </a:ext>
            </a:extLst>
          </p:cNvPr>
          <p:cNvSpPr>
            <a:spLocks noGrp="1"/>
          </p:cNvSpPr>
          <p:nvPr>
            <p:ph type="sldNum" sz="quarter" idx="12"/>
          </p:nvPr>
        </p:nvSpPr>
        <p:spPr/>
        <p:txBody>
          <a:bodyPr/>
          <a:lstStyle/>
          <a:p>
            <a:fld id="{1A8E2782-714A-457D-880F-1327CD54CB10}" type="slidenum">
              <a:rPr lang="tr-TR" smtClean="0"/>
              <a:t>65</a:t>
            </a:fld>
            <a:endParaRPr lang="tr-TR"/>
          </a:p>
        </p:txBody>
      </p:sp>
    </p:spTree>
    <p:extLst>
      <p:ext uri="{BB962C8B-B14F-4D97-AF65-F5344CB8AC3E}">
        <p14:creationId xmlns:p14="http://schemas.microsoft.com/office/powerpoint/2010/main" val="4191983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10DC3FD-6A64-4951-AE25-FF38FDE72B01}"/>
              </a:ext>
            </a:extLst>
          </p:cNvPr>
          <p:cNvSpPr>
            <a:spLocks noGrp="1"/>
          </p:cNvSpPr>
          <p:nvPr>
            <p:ph idx="1"/>
          </p:nvPr>
        </p:nvSpPr>
        <p:spPr>
          <a:xfrm>
            <a:off x="282804" y="311085"/>
            <a:ext cx="11576116" cy="6249971"/>
          </a:xfrm>
        </p:spPr>
        <p:txBody>
          <a:bodyPr/>
          <a:lstStyle/>
          <a:p>
            <a:pPr marL="45720" indent="0">
              <a:buNone/>
            </a:pPr>
            <a:r>
              <a:rPr lang="tr-TR" dirty="0">
                <a:solidFill>
                  <a:schemeClr val="tx1"/>
                </a:solidFill>
              </a:rPr>
              <a:t>33.Günlerden bir gün bey oğlu, kara kara düşünüp duruyormuş. Saray bu, kapısının önünden bir kuş bile uçmaz ama o gün bir peri, bir aşağı bir yukarı mekik dokumaya başlamış oralarda.</a:t>
            </a:r>
          </a:p>
          <a:p>
            <a:pPr marL="45720" indent="0">
              <a:buNone/>
            </a:pPr>
            <a:r>
              <a:rPr lang="tr-TR" dirty="0">
                <a:solidFill>
                  <a:schemeClr val="tx1"/>
                </a:solidFill>
              </a:rPr>
              <a:t>Bir, iki derken, bey oğlu:</a:t>
            </a:r>
          </a:p>
          <a:p>
            <a:pPr marL="45720" indent="0">
              <a:buNone/>
            </a:pPr>
            <a:r>
              <a:rPr lang="tr-TR" dirty="0">
                <a:solidFill>
                  <a:schemeClr val="tx1"/>
                </a:solidFill>
              </a:rPr>
              <a:t>—	Hayırdır, ne diye dolanıp durursun bu civarda, bir haber mi getirdin, ne bu telaşın?</a:t>
            </a:r>
          </a:p>
          <a:p>
            <a:pPr marL="45720" indent="0">
              <a:buNone/>
            </a:pPr>
            <a:r>
              <a:rPr lang="tr-TR" dirty="0">
                <a:solidFill>
                  <a:schemeClr val="tx1"/>
                </a:solidFill>
              </a:rPr>
              <a:t>Peri:</a:t>
            </a:r>
          </a:p>
          <a:p>
            <a:pPr marL="45720" indent="0">
              <a:buNone/>
            </a:pPr>
            <a:r>
              <a:rPr lang="tr-TR" dirty="0">
                <a:solidFill>
                  <a:schemeClr val="tx1"/>
                </a:solidFill>
              </a:rPr>
              <a:t>—	Kaf Dağı’nı aştım, tepeleri düz etti m, anamı beşiğinde uyuttum da geldim beyim, demiş.</a:t>
            </a:r>
          </a:p>
          <a:p>
            <a:pPr marL="45720" indent="0">
              <a:buNone/>
            </a:pPr>
            <a:r>
              <a:rPr lang="tr-TR" dirty="0"/>
              <a:t>Bu metinle ilgili aşağıdakilerden hangisi söylenebilir?</a:t>
            </a:r>
          </a:p>
          <a:p>
            <a:pPr marL="45720" indent="0">
              <a:buNone/>
            </a:pPr>
            <a:r>
              <a:rPr lang="tr-TR" dirty="0">
                <a:solidFill>
                  <a:srgbClr val="FF0000"/>
                </a:solidFill>
              </a:rPr>
              <a:t>A)	Anlatım, 3. kişi ağzından yapılmıştır.</a:t>
            </a:r>
          </a:p>
          <a:p>
            <a:pPr marL="45720" indent="0">
              <a:buNone/>
            </a:pPr>
            <a:r>
              <a:rPr lang="tr-TR" dirty="0">
                <a:solidFill>
                  <a:srgbClr val="FF0000"/>
                </a:solidFill>
              </a:rPr>
              <a:t>B)	Gerçekleşmesi mümkün bir olay anlatılmıştır.</a:t>
            </a:r>
          </a:p>
          <a:p>
            <a:pPr marL="45720" indent="0">
              <a:buNone/>
            </a:pPr>
            <a:r>
              <a:rPr lang="tr-TR" dirty="0">
                <a:solidFill>
                  <a:srgbClr val="FF0000"/>
                </a:solidFill>
              </a:rPr>
              <a:t>C)	Zaman unsuru belirgindir.</a:t>
            </a:r>
          </a:p>
          <a:p>
            <a:pPr marL="45720" indent="0">
              <a:buNone/>
            </a:pPr>
            <a:r>
              <a:rPr lang="tr-TR" dirty="0">
                <a:solidFill>
                  <a:srgbClr val="FF0000"/>
                </a:solidFill>
              </a:rPr>
              <a:t>D)	Olay, Kaf Dağı </a:t>
            </a:r>
            <a:r>
              <a:rPr lang="tr-TR" dirty="0" err="1">
                <a:solidFill>
                  <a:srgbClr val="FF0000"/>
                </a:solidFill>
              </a:rPr>
              <a:t>nda</a:t>
            </a:r>
            <a:r>
              <a:rPr lang="tr-TR" dirty="0">
                <a:solidFill>
                  <a:srgbClr val="FF0000"/>
                </a:solidFill>
              </a:rPr>
              <a:t> geçmekledir.</a:t>
            </a:r>
          </a:p>
        </p:txBody>
      </p:sp>
      <p:sp>
        <p:nvSpPr>
          <p:cNvPr id="4" name="Slayt Numarası Yer Tutucusu 3">
            <a:extLst>
              <a:ext uri="{FF2B5EF4-FFF2-40B4-BE49-F238E27FC236}">
                <a16:creationId xmlns:a16="http://schemas.microsoft.com/office/drawing/2014/main" id="{0CACF140-22B8-4CEE-8E29-3F368CA1BAB0}"/>
              </a:ext>
            </a:extLst>
          </p:cNvPr>
          <p:cNvSpPr>
            <a:spLocks noGrp="1"/>
          </p:cNvSpPr>
          <p:nvPr>
            <p:ph type="sldNum" sz="quarter" idx="12"/>
          </p:nvPr>
        </p:nvSpPr>
        <p:spPr/>
        <p:txBody>
          <a:bodyPr/>
          <a:lstStyle/>
          <a:p>
            <a:fld id="{1A8E2782-714A-457D-880F-1327CD54CB10}" type="slidenum">
              <a:rPr lang="tr-TR" smtClean="0"/>
              <a:t>66</a:t>
            </a:fld>
            <a:endParaRPr lang="tr-TR"/>
          </a:p>
        </p:txBody>
      </p:sp>
    </p:spTree>
    <p:extLst>
      <p:ext uri="{BB962C8B-B14F-4D97-AF65-F5344CB8AC3E}">
        <p14:creationId xmlns:p14="http://schemas.microsoft.com/office/powerpoint/2010/main" val="33209222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CEVAP:A</a:t>
            </a:r>
          </a:p>
        </p:txBody>
      </p:sp>
      <p:sp>
        <p:nvSpPr>
          <p:cNvPr id="5" name="Slayt Numarası Yer Tutucusu 4">
            <a:extLst>
              <a:ext uri="{FF2B5EF4-FFF2-40B4-BE49-F238E27FC236}">
                <a16:creationId xmlns:a16="http://schemas.microsoft.com/office/drawing/2014/main" id="{016BF7AC-7D7B-4F6E-84FE-F426281D3569}"/>
              </a:ext>
            </a:extLst>
          </p:cNvPr>
          <p:cNvSpPr>
            <a:spLocks noGrp="1"/>
          </p:cNvSpPr>
          <p:nvPr>
            <p:ph type="sldNum" sz="quarter" idx="12"/>
          </p:nvPr>
        </p:nvSpPr>
        <p:spPr/>
        <p:txBody>
          <a:bodyPr/>
          <a:lstStyle/>
          <a:p>
            <a:fld id="{1A8E2782-714A-457D-880F-1327CD54CB10}" type="slidenum">
              <a:rPr lang="tr-TR" smtClean="0"/>
              <a:t>67</a:t>
            </a:fld>
            <a:endParaRPr lang="tr-TR"/>
          </a:p>
        </p:txBody>
      </p:sp>
    </p:spTree>
    <p:extLst>
      <p:ext uri="{BB962C8B-B14F-4D97-AF65-F5344CB8AC3E}">
        <p14:creationId xmlns:p14="http://schemas.microsoft.com/office/powerpoint/2010/main" val="1272359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D972C28-3C1F-4684-8175-65BBE0F41768}"/>
              </a:ext>
            </a:extLst>
          </p:cNvPr>
          <p:cNvSpPr>
            <a:spLocks noGrp="1"/>
          </p:cNvSpPr>
          <p:nvPr>
            <p:ph idx="1"/>
          </p:nvPr>
        </p:nvSpPr>
        <p:spPr>
          <a:xfrm>
            <a:off x="216816" y="273377"/>
            <a:ext cx="11698664" cy="6259398"/>
          </a:xfrm>
        </p:spPr>
        <p:txBody>
          <a:bodyPr>
            <a:normAutofit fontScale="92500" lnSpcReduction="10000"/>
          </a:bodyPr>
          <a:lstStyle/>
          <a:p>
            <a:pPr marL="45720" indent="0">
              <a:buNone/>
            </a:pPr>
            <a:r>
              <a:rPr lang="tr-TR" dirty="0">
                <a:solidFill>
                  <a:schemeClr val="tx1"/>
                </a:solidFill>
              </a:rPr>
              <a:t>I.	Bilimsel bilgilerden yararlanılır</a:t>
            </a:r>
          </a:p>
          <a:p>
            <a:pPr marL="45720" indent="0">
              <a:buNone/>
            </a:pPr>
            <a:r>
              <a:rPr lang="tr-TR" dirty="0">
                <a:solidFill>
                  <a:schemeClr val="tx1"/>
                </a:solidFill>
              </a:rPr>
              <a:t>II.	Yazmadan önce inceleme ve araştırma yapılmalıdır	</a:t>
            </a:r>
          </a:p>
          <a:p>
            <a:pPr marL="45720" indent="0">
              <a:buNone/>
            </a:pPr>
            <a:r>
              <a:rPr lang="tr-TR" dirty="0">
                <a:solidFill>
                  <a:schemeClr val="tx1"/>
                </a:solidFill>
              </a:rPr>
              <a:t>III.	Nesnellik ağır basan	</a:t>
            </a:r>
          </a:p>
          <a:p>
            <a:pPr marL="45720" indent="0">
              <a:buNone/>
            </a:pPr>
            <a:r>
              <a:rPr lang="tr-TR" dirty="0">
                <a:solidFill>
                  <a:schemeClr val="tx1"/>
                </a:solidFill>
              </a:rPr>
              <a:t>IV.	Bir tezi savunma, kanıtlama amacı vardın</a:t>
            </a:r>
          </a:p>
          <a:p>
            <a:pPr marL="45720" indent="0">
              <a:buNone/>
            </a:pPr>
            <a:r>
              <a:rPr lang="tr-TR" dirty="0"/>
              <a:t>Aşağıdakilerden hangisi özellikleri verilen metin türüne uygundur?</a:t>
            </a:r>
          </a:p>
          <a:p>
            <a:pPr marL="45720" indent="0">
              <a:buNone/>
            </a:pPr>
            <a:r>
              <a:rPr lang="tr-TR" dirty="0">
                <a:solidFill>
                  <a:schemeClr val="tx1"/>
                </a:solidFill>
              </a:rPr>
              <a:t>A)	Okula koşarak gidiyordum. Öğretmenimiz bugün ilk saatimizde okulumuzun bahçesinde, okuduğumuz kitabın canlandırmasını yaptıracaktı bize. Okurken hayalini kurduğum, sanki kitabın içindeymişim gibi hissettiren o olayların kahramanlarını canlandırmak harika olacaktı. Arkadaşlarımızla hafta sonu çok çalışmış, bir sürü prova yapmıştık.</a:t>
            </a:r>
          </a:p>
          <a:p>
            <a:pPr marL="45720" indent="0">
              <a:buNone/>
            </a:pPr>
            <a:r>
              <a:rPr lang="tr-TR" dirty="0">
                <a:solidFill>
                  <a:schemeClr val="tx1"/>
                </a:solidFill>
              </a:rPr>
              <a:t>B)	Tekerlemeler, hayatımda çok önemli bir yere sahiptir. Evimdeki kış gecelerini hatırlatır bana. 9 yaşımdaydım. Dışarıda dizlere kadar kar </a:t>
            </a:r>
            <a:r>
              <a:rPr lang="tr-TR" dirty="0" err="1">
                <a:solidFill>
                  <a:schemeClr val="tx1"/>
                </a:solidFill>
              </a:rPr>
              <a:t>vardı.Sobamızın</a:t>
            </a:r>
            <a:r>
              <a:rPr lang="tr-TR" dirty="0">
                <a:solidFill>
                  <a:schemeClr val="tx1"/>
                </a:solidFill>
              </a:rPr>
              <a:t> yanında annem babam kardeşim ve ben oturmuş, ikişerli grup olup tekerleme yarışı yapmıştık. Grup birincileri sonrasında kendi aralarında yarışmıştı.</a:t>
            </a:r>
          </a:p>
          <a:p>
            <a:pPr marL="45720" indent="0">
              <a:buNone/>
            </a:pPr>
            <a:r>
              <a:rPr lang="tr-TR" dirty="0">
                <a:solidFill>
                  <a:schemeClr val="tx1"/>
                </a:solidFill>
              </a:rPr>
              <a:t>C)	Saygı mı daha önemlidir sevgi mi diye soruyorlar. Saygı içinde sevgiyi barındırmalıdır bence. İnsanı seversin, ağacı seversin, kuşları, taşı, toprağı... Sevdiğin için de onlara bir şey olmasın dersin, incitmekten korkarsın. İşle tam da bu noktada saygı duymaya başlarsın.</a:t>
            </a:r>
          </a:p>
          <a:p>
            <a:pPr marL="45720" indent="0">
              <a:buNone/>
            </a:pPr>
            <a:r>
              <a:rPr lang="tr-TR" dirty="0">
                <a:solidFill>
                  <a:schemeClr val="tx1"/>
                </a:solidFill>
              </a:rPr>
              <a:t>D)	Dünyayı bir kalkan gibi saran hava tabakasına atmosfer denir. Atmosfer içerisinde birçok gaz barındırır. Bunlardan ikisi azot ve oksijendir. İnsan yaşamında da önemli bir yere sahip olan bu gazlar, atmosferin yeryüzüne yakın bir katmanında yer alır. Bu katmanların %78 azot, %2Ti oksijendir.</a:t>
            </a:r>
          </a:p>
          <a:p>
            <a:pPr marL="45720" indent="0">
              <a:buNone/>
            </a:pPr>
            <a:endParaRPr lang="tr-TR" dirty="0"/>
          </a:p>
        </p:txBody>
      </p:sp>
      <p:sp>
        <p:nvSpPr>
          <p:cNvPr id="4" name="Slayt Numarası Yer Tutucusu 3">
            <a:extLst>
              <a:ext uri="{FF2B5EF4-FFF2-40B4-BE49-F238E27FC236}">
                <a16:creationId xmlns:a16="http://schemas.microsoft.com/office/drawing/2014/main" id="{C5F1E07C-8155-4B31-8582-FB5600D14561}"/>
              </a:ext>
            </a:extLst>
          </p:cNvPr>
          <p:cNvSpPr>
            <a:spLocks noGrp="1"/>
          </p:cNvSpPr>
          <p:nvPr>
            <p:ph type="sldNum" sz="quarter" idx="12"/>
          </p:nvPr>
        </p:nvSpPr>
        <p:spPr/>
        <p:txBody>
          <a:bodyPr/>
          <a:lstStyle/>
          <a:p>
            <a:fld id="{1A8E2782-714A-457D-880F-1327CD54CB10}" type="slidenum">
              <a:rPr lang="tr-TR" smtClean="0"/>
              <a:t>68</a:t>
            </a:fld>
            <a:endParaRPr lang="tr-TR"/>
          </a:p>
        </p:txBody>
      </p:sp>
      <p:sp>
        <p:nvSpPr>
          <p:cNvPr id="7" name="Metin kutusu 6">
            <a:extLst>
              <a:ext uri="{FF2B5EF4-FFF2-40B4-BE49-F238E27FC236}">
                <a16:creationId xmlns:a16="http://schemas.microsoft.com/office/drawing/2014/main" id="{A11BEF07-3D1A-49EC-8491-FB4565BD4945}"/>
              </a:ext>
            </a:extLst>
          </p:cNvPr>
          <p:cNvSpPr txBox="1"/>
          <p:nvPr/>
        </p:nvSpPr>
        <p:spPr>
          <a:xfrm>
            <a:off x="8154186" y="360576"/>
            <a:ext cx="914400" cy="707886"/>
          </a:xfrm>
          <a:prstGeom prst="rect">
            <a:avLst/>
          </a:prstGeom>
          <a:noFill/>
        </p:spPr>
        <p:txBody>
          <a:bodyPr wrap="square" rtlCol="0">
            <a:spAutoFit/>
          </a:bodyPr>
          <a:lstStyle/>
          <a:p>
            <a:r>
              <a:rPr lang="tr-TR" sz="4000" dirty="0"/>
              <a:t>34</a:t>
            </a:r>
          </a:p>
        </p:txBody>
      </p:sp>
    </p:spTree>
    <p:extLst>
      <p:ext uri="{BB962C8B-B14F-4D97-AF65-F5344CB8AC3E}">
        <p14:creationId xmlns:p14="http://schemas.microsoft.com/office/powerpoint/2010/main" val="1077866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p:txBody>
      </p:sp>
      <p:sp>
        <p:nvSpPr>
          <p:cNvPr id="5" name="Slayt Numarası Yer Tutucusu 4">
            <a:extLst>
              <a:ext uri="{FF2B5EF4-FFF2-40B4-BE49-F238E27FC236}">
                <a16:creationId xmlns:a16="http://schemas.microsoft.com/office/drawing/2014/main" id="{2D60048B-AF8C-400B-A8D3-97C5E71C91BE}"/>
              </a:ext>
            </a:extLst>
          </p:cNvPr>
          <p:cNvSpPr>
            <a:spLocks noGrp="1"/>
          </p:cNvSpPr>
          <p:nvPr>
            <p:ph type="sldNum" sz="quarter" idx="12"/>
          </p:nvPr>
        </p:nvSpPr>
        <p:spPr/>
        <p:txBody>
          <a:bodyPr/>
          <a:lstStyle/>
          <a:p>
            <a:fld id="{1A8E2782-714A-457D-880F-1327CD54CB10}" type="slidenum">
              <a:rPr lang="tr-TR" smtClean="0"/>
              <a:t>69</a:t>
            </a:fld>
            <a:endParaRPr lang="tr-TR"/>
          </a:p>
        </p:txBody>
      </p:sp>
    </p:spTree>
    <p:extLst>
      <p:ext uri="{BB962C8B-B14F-4D97-AF65-F5344CB8AC3E}">
        <p14:creationId xmlns:p14="http://schemas.microsoft.com/office/powerpoint/2010/main" val="2457959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785EB9B-794A-4DEE-86C7-B116DE80E91F}"/>
              </a:ext>
            </a:extLst>
          </p:cNvPr>
          <p:cNvSpPr>
            <a:spLocks noGrp="1"/>
          </p:cNvSpPr>
          <p:nvPr>
            <p:ph idx="1"/>
          </p:nvPr>
        </p:nvSpPr>
        <p:spPr>
          <a:xfrm>
            <a:off x="254524" y="263951"/>
            <a:ext cx="11623249" cy="6297105"/>
          </a:xfrm>
        </p:spPr>
        <p:txBody>
          <a:bodyPr>
            <a:normAutofit lnSpcReduction="10000"/>
          </a:bodyPr>
          <a:lstStyle/>
          <a:p>
            <a:pPr marL="45720" indent="0">
              <a:buNone/>
            </a:pPr>
            <a:r>
              <a:rPr lang="tr-TR" dirty="0"/>
              <a:t>35.Aşağıdaki medya metinlerinden hangisinin yazılış amacı yay ayraç içinde yanlış verilmiştir?</a:t>
            </a:r>
          </a:p>
          <a:p>
            <a:pPr marL="45720" indent="0">
              <a:buNone/>
            </a:pPr>
            <a:r>
              <a:rPr lang="tr-TR" dirty="0">
                <a:solidFill>
                  <a:schemeClr val="tx1"/>
                </a:solidFill>
              </a:rPr>
              <a:t>A)	Gaziantep’te tamamen doğal ve sağlıklı bez malzemelerden yapılmış olan '</a:t>
            </a:r>
            <a:r>
              <a:rPr lang="tr-TR" dirty="0" err="1">
                <a:solidFill>
                  <a:schemeClr val="tx1"/>
                </a:solidFill>
              </a:rPr>
              <a:t>Ezo</a:t>
            </a:r>
            <a:r>
              <a:rPr lang="tr-TR" dirty="0">
                <a:solidFill>
                  <a:schemeClr val="tx1"/>
                </a:solidFill>
              </a:rPr>
              <a:t> Gelin' bebekler, Barbie’ bebeklerin tahtını sallıyor. Yöresel simgeleri de üzerinde barındıran </a:t>
            </a:r>
            <a:r>
              <a:rPr lang="tr-TR" dirty="0" err="1">
                <a:solidFill>
                  <a:schemeClr val="tx1"/>
                </a:solidFill>
              </a:rPr>
              <a:t>Ezo</a:t>
            </a:r>
            <a:r>
              <a:rPr lang="tr-TR" dirty="0">
                <a:solidFill>
                  <a:schemeClr val="tx1"/>
                </a:solidFill>
              </a:rPr>
              <a:t> Gelin bebeklere olan ilgi her geçen gün </a:t>
            </a:r>
            <a:r>
              <a:rPr lang="tr-TR" dirty="0" err="1">
                <a:solidFill>
                  <a:schemeClr val="tx1"/>
                </a:solidFill>
              </a:rPr>
              <a:t>artıyor.İçerisinde</a:t>
            </a:r>
            <a:r>
              <a:rPr lang="tr-TR" dirty="0">
                <a:solidFill>
                  <a:schemeClr val="tx1"/>
                </a:solidFill>
              </a:rPr>
              <a:t> plastik ya da kimyasal katkı maddesi bulunmaması </a:t>
            </a:r>
            <a:r>
              <a:rPr lang="tr-TR" dirty="0" err="1">
                <a:solidFill>
                  <a:schemeClr val="tx1"/>
                </a:solidFill>
              </a:rPr>
              <a:t>Ezo</a:t>
            </a:r>
            <a:r>
              <a:rPr lang="tr-TR" dirty="0">
                <a:solidFill>
                  <a:schemeClr val="tx1"/>
                </a:solidFill>
              </a:rPr>
              <a:t> Gelin bebeklerin, çocuklar ve büyükler tarafından büyük ilgi görmesini sağlayacaktır.(İkna etme)</a:t>
            </a:r>
          </a:p>
          <a:p>
            <a:pPr marL="45720" indent="0">
              <a:buNone/>
            </a:pPr>
            <a:r>
              <a:rPr lang="tr-TR" dirty="0">
                <a:solidFill>
                  <a:schemeClr val="tx1"/>
                </a:solidFill>
              </a:rPr>
              <a:t>B)	Ardahan’ın Damal ilçesinde bez bebek yapımının oldukça önemli olduğu bilinmektedir. Yöre halkı geleneksel kıyafetlerin küçüklerini ağaçtan yapılan bebeklere giydirerek oyuncaklar yapmaktadır. Bu oyuncak bebekler 1996 yılında Japonya'da düzenlenen “Yöresel Folklorik Bebekler1’ yarışmasının el emeği kategorisinde dünya birincisi olmuştur.(Bilgilendirme)</a:t>
            </a:r>
          </a:p>
          <a:p>
            <a:pPr marL="45720" indent="0">
              <a:buNone/>
            </a:pPr>
            <a:r>
              <a:rPr lang="tr-TR" dirty="0">
                <a:solidFill>
                  <a:schemeClr val="tx1"/>
                </a:solidFill>
              </a:rPr>
              <a:t>C)	Çocuğunuzun asla yanından ayırmak istemeyeceği bir oyuncak yapmak bile bazen anne ve babaların kurtarıcısı olabiliyor. Kız çocukları için çok ayrı bir önem taşıyan oyuncak bebeklere dışarıdan para verip almak yerine doğal ve sağlıklı malzemelerle evinizde bez bebekler yapabilir ve çocuğunuzla iyi vakit geçirebilirsiniz. Evde kolay bir şekilde yapabileceğiniz bez bebek modelleri için bizi takip edin.(Olay yorumlama)</a:t>
            </a:r>
          </a:p>
          <a:p>
            <a:pPr marL="45720" indent="0">
              <a:buNone/>
            </a:pPr>
            <a:r>
              <a:rPr lang="tr-TR" dirty="0">
                <a:solidFill>
                  <a:schemeClr val="tx1"/>
                </a:solidFill>
              </a:rPr>
              <a:t>D)	Kapadokya Soğanlı Vadisi’nde </a:t>
            </a:r>
            <a:r>
              <a:rPr lang="tr-TR" dirty="0" err="1">
                <a:solidFill>
                  <a:schemeClr val="tx1"/>
                </a:solidFill>
              </a:rPr>
              <a:t>tel,kumaş,ve</a:t>
            </a:r>
            <a:r>
              <a:rPr lang="tr-TR" dirty="0">
                <a:solidFill>
                  <a:schemeClr val="tx1"/>
                </a:solidFill>
              </a:rPr>
              <a:t> gazoz kapağı gibi malzemelerden testi taşıyan, yün eğiren, gelinlik giymiş kadın ile tespih çeken erkek gibi figürlerden oluşan bez bebekler yaparak hem bu kültürü yaşatmaya çalışıyor hem de yurdun dört bir yanında katıldığı etkinliklerde tanıtıma katkı sağlıyor.(Kültür aktarma)</a:t>
            </a:r>
          </a:p>
        </p:txBody>
      </p:sp>
      <p:sp>
        <p:nvSpPr>
          <p:cNvPr id="4" name="Slayt Numarası Yer Tutucusu 3">
            <a:extLst>
              <a:ext uri="{FF2B5EF4-FFF2-40B4-BE49-F238E27FC236}">
                <a16:creationId xmlns:a16="http://schemas.microsoft.com/office/drawing/2014/main" id="{84DB77AE-0E00-414A-ACF9-07395E4FF4DA}"/>
              </a:ext>
            </a:extLst>
          </p:cNvPr>
          <p:cNvSpPr>
            <a:spLocks noGrp="1"/>
          </p:cNvSpPr>
          <p:nvPr>
            <p:ph type="sldNum" sz="quarter" idx="12"/>
          </p:nvPr>
        </p:nvSpPr>
        <p:spPr/>
        <p:txBody>
          <a:bodyPr/>
          <a:lstStyle/>
          <a:p>
            <a:fld id="{1A8E2782-714A-457D-880F-1327CD54CB10}" type="slidenum">
              <a:rPr lang="tr-TR" smtClean="0"/>
              <a:t>70</a:t>
            </a:fld>
            <a:endParaRPr lang="tr-TR"/>
          </a:p>
        </p:txBody>
      </p:sp>
    </p:spTree>
    <p:extLst>
      <p:ext uri="{BB962C8B-B14F-4D97-AF65-F5344CB8AC3E}">
        <p14:creationId xmlns:p14="http://schemas.microsoft.com/office/powerpoint/2010/main" val="5566208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CEVAP:C</a:t>
            </a:r>
          </a:p>
        </p:txBody>
      </p:sp>
      <p:sp>
        <p:nvSpPr>
          <p:cNvPr id="5" name="Slayt Numarası Yer Tutucusu 4">
            <a:extLst>
              <a:ext uri="{FF2B5EF4-FFF2-40B4-BE49-F238E27FC236}">
                <a16:creationId xmlns:a16="http://schemas.microsoft.com/office/drawing/2014/main" id="{CF1028D8-B08C-4BF5-B343-F4F6930B2F69}"/>
              </a:ext>
            </a:extLst>
          </p:cNvPr>
          <p:cNvSpPr>
            <a:spLocks noGrp="1"/>
          </p:cNvSpPr>
          <p:nvPr>
            <p:ph type="sldNum" sz="quarter" idx="12"/>
          </p:nvPr>
        </p:nvSpPr>
        <p:spPr/>
        <p:txBody>
          <a:bodyPr/>
          <a:lstStyle/>
          <a:p>
            <a:fld id="{1A8E2782-714A-457D-880F-1327CD54CB10}" type="slidenum">
              <a:rPr lang="tr-TR" smtClean="0"/>
              <a:t>71</a:t>
            </a:fld>
            <a:endParaRPr lang="tr-TR"/>
          </a:p>
        </p:txBody>
      </p:sp>
    </p:spTree>
    <p:extLst>
      <p:ext uri="{BB962C8B-B14F-4D97-AF65-F5344CB8AC3E}">
        <p14:creationId xmlns:p14="http://schemas.microsoft.com/office/powerpoint/2010/main" val="2737489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CEVAP:C</a:t>
            </a:r>
          </a:p>
        </p:txBody>
      </p:sp>
      <p:pic>
        <p:nvPicPr>
          <p:cNvPr id="5" name="Resim 4">
            <a:extLst>
              <a:ext uri="{FF2B5EF4-FFF2-40B4-BE49-F238E27FC236}">
                <a16:creationId xmlns:a16="http://schemas.microsoft.com/office/drawing/2014/main" id="{36E3CDC8-B085-4098-8364-CFFC5136DA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097" y="367646"/>
            <a:ext cx="11566689" cy="6155702"/>
          </a:xfrm>
          <a:prstGeom prst="rect">
            <a:avLst/>
          </a:prstGeom>
        </p:spPr>
      </p:pic>
      <p:sp>
        <p:nvSpPr>
          <p:cNvPr id="6" name="Slayt Numarası Yer Tutucusu 5">
            <a:extLst>
              <a:ext uri="{FF2B5EF4-FFF2-40B4-BE49-F238E27FC236}">
                <a16:creationId xmlns:a16="http://schemas.microsoft.com/office/drawing/2014/main" id="{8944E3C5-0C31-4062-B471-E2BBAB8F2E37}"/>
              </a:ext>
            </a:extLst>
          </p:cNvPr>
          <p:cNvSpPr>
            <a:spLocks noGrp="1"/>
          </p:cNvSpPr>
          <p:nvPr>
            <p:ph type="sldNum" sz="quarter" idx="12"/>
          </p:nvPr>
        </p:nvSpPr>
        <p:spPr/>
        <p:txBody>
          <a:bodyPr/>
          <a:lstStyle/>
          <a:p>
            <a:fld id="{1A8E2782-714A-457D-880F-1327CD54CB10}" type="slidenum">
              <a:rPr lang="tr-TR" smtClean="0"/>
              <a:t>72</a:t>
            </a:fld>
            <a:endParaRPr lang="tr-TR"/>
          </a:p>
        </p:txBody>
      </p:sp>
      <p:sp>
        <p:nvSpPr>
          <p:cNvPr id="8" name="Metin kutusu 7">
            <a:extLst>
              <a:ext uri="{FF2B5EF4-FFF2-40B4-BE49-F238E27FC236}">
                <a16:creationId xmlns:a16="http://schemas.microsoft.com/office/drawing/2014/main" id="{649B0F20-E9C3-4848-B961-88B8010E7C85}"/>
              </a:ext>
            </a:extLst>
          </p:cNvPr>
          <p:cNvSpPr txBox="1"/>
          <p:nvPr/>
        </p:nvSpPr>
        <p:spPr>
          <a:xfrm>
            <a:off x="11406433" y="490194"/>
            <a:ext cx="434734" cy="369332"/>
          </a:xfrm>
          <a:prstGeom prst="rect">
            <a:avLst/>
          </a:prstGeom>
          <a:noFill/>
        </p:spPr>
        <p:txBody>
          <a:bodyPr wrap="none" rtlCol="0">
            <a:spAutoFit/>
          </a:bodyPr>
          <a:lstStyle/>
          <a:p>
            <a:r>
              <a:rPr lang="tr-TR" dirty="0"/>
              <a:t>36</a:t>
            </a:r>
          </a:p>
        </p:txBody>
      </p:sp>
    </p:spTree>
    <p:extLst>
      <p:ext uri="{BB962C8B-B14F-4D97-AF65-F5344CB8AC3E}">
        <p14:creationId xmlns:p14="http://schemas.microsoft.com/office/powerpoint/2010/main" val="1746132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p:txBody>
      </p:sp>
      <p:sp>
        <p:nvSpPr>
          <p:cNvPr id="5" name="Slayt Numarası Yer Tutucusu 4">
            <a:extLst>
              <a:ext uri="{FF2B5EF4-FFF2-40B4-BE49-F238E27FC236}">
                <a16:creationId xmlns:a16="http://schemas.microsoft.com/office/drawing/2014/main" id="{5392B3CC-80A9-480C-8DCE-995EC757C1FF}"/>
              </a:ext>
            </a:extLst>
          </p:cNvPr>
          <p:cNvSpPr>
            <a:spLocks noGrp="1"/>
          </p:cNvSpPr>
          <p:nvPr>
            <p:ph type="sldNum" sz="quarter" idx="12"/>
          </p:nvPr>
        </p:nvSpPr>
        <p:spPr/>
        <p:txBody>
          <a:bodyPr/>
          <a:lstStyle/>
          <a:p>
            <a:fld id="{1A8E2782-714A-457D-880F-1327CD54CB10}" type="slidenum">
              <a:rPr lang="tr-TR" smtClean="0"/>
              <a:t>73</a:t>
            </a:fld>
            <a:endParaRPr lang="tr-TR"/>
          </a:p>
        </p:txBody>
      </p:sp>
    </p:spTree>
    <p:extLst>
      <p:ext uri="{BB962C8B-B14F-4D97-AF65-F5344CB8AC3E}">
        <p14:creationId xmlns:p14="http://schemas.microsoft.com/office/powerpoint/2010/main" val="1816200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7AF417B0-B86F-42A0-97C3-7E57CDC5CF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524" y="263951"/>
            <a:ext cx="11585542" cy="6268824"/>
          </a:xfrm>
        </p:spPr>
      </p:pic>
      <p:sp>
        <p:nvSpPr>
          <p:cNvPr id="3" name="Slayt Numarası Yer Tutucusu 2">
            <a:extLst>
              <a:ext uri="{FF2B5EF4-FFF2-40B4-BE49-F238E27FC236}">
                <a16:creationId xmlns:a16="http://schemas.microsoft.com/office/drawing/2014/main" id="{7677CACE-DBB1-4AE6-98FA-C941DCCDAAD5}"/>
              </a:ext>
            </a:extLst>
          </p:cNvPr>
          <p:cNvSpPr>
            <a:spLocks noGrp="1"/>
          </p:cNvSpPr>
          <p:nvPr>
            <p:ph type="sldNum" sz="quarter" idx="12"/>
          </p:nvPr>
        </p:nvSpPr>
        <p:spPr/>
        <p:txBody>
          <a:bodyPr/>
          <a:lstStyle/>
          <a:p>
            <a:fld id="{1A8E2782-714A-457D-880F-1327CD54CB10}" type="slidenum">
              <a:rPr lang="tr-TR" smtClean="0"/>
              <a:t>74</a:t>
            </a:fld>
            <a:endParaRPr lang="tr-TR"/>
          </a:p>
        </p:txBody>
      </p:sp>
      <p:sp>
        <p:nvSpPr>
          <p:cNvPr id="5" name="Metin kutusu 4">
            <a:extLst>
              <a:ext uri="{FF2B5EF4-FFF2-40B4-BE49-F238E27FC236}">
                <a16:creationId xmlns:a16="http://schemas.microsoft.com/office/drawing/2014/main" id="{E33DC63B-6C5B-44BA-B018-C23CA7DFDB23}"/>
              </a:ext>
            </a:extLst>
          </p:cNvPr>
          <p:cNvSpPr txBox="1"/>
          <p:nvPr/>
        </p:nvSpPr>
        <p:spPr>
          <a:xfrm>
            <a:off x="9106293" y="3252247"/>
            <a:ext cx="434734" cy="369332"/>
          </a:xfrm>
          <a:prstGeom prst="rect">
            <a:avLst/>
          </a:prstGeom>
          <a:noFill/>
        </p:spPr>
        <p:txBody>
          <a:bodyPr wrap="none" rtlCol="0">
            <a:spAutoFit/>
          </a:bodyPr>
          <a:lstStyle/>
          <a:p>
            <a:r>
              <a:rPr lang="tr-TR" dirty="0"/>
              <a:t>37</a:t>
            </a:r>
          </a:p>
        </p:txBody>
      </p:sp>
    </p:spTree>
    <p:extLst>
      <p:ext uri="{BB962C8B-B14F-4D97-AF65-F5344CB8AC3E}">
        <p14:creationId xmlns:p14="http://schemas.microsoft.com/office/powerpoint/2010/main" val="16063883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CEVAP:A</a:t>
            </a:r>
          </a:p>
        </p:txBody>
      </p:sp>
      <p:sp>
        <p:nvSpPr>
          <p:cNvPr id="5" name="Slayt Numarası Yer Tutucusu 4">
            <a:extLst>
              <a:ext uri="{FF2B5EF4-FFF2-40B4-BE49-F238E27FC236}">
                <a16:creationId xmlns:a16="http://schemas.microsoft.com/office/drawing/2014/main" id="{871C09C4-BC7C-436E-9EE2-9965A628E8A1}"/>
              </a:ext>
            </a:extLst>
          </p:cNvPr>
          <p:cNvSpPr>
            <a:spLocks noGrp="1"/>
          </p:cNvSpPr>
          <p:nvPr>
            <p:ph type="sldNum" sz="quarter" idx="12"/>
          </p:nvPr>
        </p:nvSpPr>
        <p:spPr/>
        <p:txBody>
          <a:bodyPr/>
          <a:lstStyle/>
          <a:p>
            <a:fld id="{1A8E2782-714A-457D-880F-1327CD54CB10}" type="slidenum">
              <a:rPr lang="tr-TR" smtClean="0"/>
              <a:t>75</a:t>
            </a:fld>
            <a:endParaRPr lang="tr-TR"/>
          </a:p>
        </p:txBody>
      </p:sp>
    </p:spTree>
    <p:extLst>
      <p:ext uri="{BB962C8B-B14F-4D97-AF65-F5344CB8AC3E}">
        <p14:creationId xmlns:p14="http://schemas.microsoft.com/office/powerpoint/2010/main" val="5773186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CF331F94-5D86-49D5-9887-DD3C95E03C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3377" y="292231"/>
            <a:ext cx="11604396" cy="6212264"/>
          </a:xfrm>
        </p:spPr>
      </p:pic>
      <p:sp>
        <p:nvSpPr>
          <p:cNvPr id="3" name="Slayt Numarası Yer Tutucusu 2">
            <a:extLst>
              <a:ext uri="{FF2B5EF4-FFF2-40B4-BE49-F238E27FC236}">
                <a16:creationId xmlns:a16="http://schemas.microsoft.com/office/drawing/2014/main" id="{369F9B37-409A-4D56-81BC-63103D2F3D31}"/>
              </a:ext>
            </a:extLst>
          </p:cNvPr>
          <p:cNvSpPr>
            <a:spLocks noGrp="1"/>
          </p:cNvSpPr>
          <p:nvPr>
            <p:ph type="sldNum" sz="quarter" idx="12"/>
          </p:nvPr>
        </p:nvSpPr>
        <p:spPr/>
        <p:txBody>
          <a:bodyPr/>
          <a:lstStyle/>
          <a:p>
            <a:fld id="{1A8E2782-714A-457D-880F-1327CD54CB10}" type="slidenum">
              <a:rPr lang="tr-TR" smtClean="0"/>
              <a:t>76</a:t>
            </a:fld>
            <a:endParaRPr lang="tr-TR"/>
          </a:p>
        </p:txBody>
      </p:sp>
      <p:sp>
        <p:nvSpPr>
          <p:cNvPr id="4" name="Metin kutusu 3">
            <a:extLst>
              <a:ext uri="{FF2B5EF4-FFF2-40B4-BE49-F238E27FC236}">
                <a16:creationId xmlns:a16="http://schemas.microsoft.com/office/drawing/2014/main" id="{16BAA03D-DFFC-4D76-9D4F-ECC53E9BE7F3}"/>
              </a:ext>
            </a:extLst>
          </p:cNvPr>
          <p:cNvSpPr txBox="1"/>
          <p:nvPr/>
        </p:nvSpPr>
        <p:spPr>
          <a:xfrm>
            <a:off x="8116479" y="5175124"/>
            <a:ext cx="914400" cy="369332"/>
          </a:xfrm>
          <a:prstGeom prst="rect">
            <a:avLst/>
          </a:prstGeom>
          <a:noFill/>
        </p:spPr>
        <p:txBody>
          <a:bodyPr wrap="square" rtlCol="0">
            <a:spAutoFit/>
          </a:bodyPr>
          <a:lstStyle/>
          <a:p>
            <a:r>
              <a:rPr lang="tr-TR" dirty="0"/>
              <a:t>38</a:t>
            </a:r>
          </a:p>
        </p:txBody>
      </p:sp>
    </p:spTree>
    <p:extLst>
      <p:ext uri="{BB962C8B-B14F-4D97-AF65-F5344CB8AC3E}">
        <p14:creationId xmlns:p14="http://schemas.microsoft.com/office/powerpoint/2010/main" val="2866660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p:txBody>
      </p:sp>
      <p:sp>
        <p:nvSpPr>
          <p:cNvPr id="5" name="Slayt Numarası Yer Tutucusu 4">
            <a:extLst>
              <a:ext uri="{FF2B5EF4-FFF2-40B4-BE49-F238E27FC236}">
                <a16:creationId xmlns:a16="http://schemas.microsoft.com/office/drawing/2014/main" id="{BCA75A25-D721-4CC6-B30D-6A16E8ACBD98}"/>
              </a:ext>
            </a:extLst>
          </p:cNvPr>
          <p:cNvSpPr>
            <a:spLocks noGrp="1"/>
          </p:cNvSpPr>
          <p:nvPr>
            <p:ph type="sldNum" sz="quarter" idx="12"/>
          </p:nvPr>
        </p:nvSpPr>
        <p:spPr/>
        <p:txBody>
          <a:bodyPr/>
          <a:lstStyle/>
          <a:p>
            <a:fld id="{1A8E2782-714A-457D-880F-1327CD54CB10}" type="slidenum">
              <a:rPr lang="tr-TR" smtClean="0"/>
              <a:t>77</a:t>
            </a:fld>
            <a:endParaRPr lang="tr-TR"/>
          </a:p>
        </p:txBody>
      </p:sp>
    </p:spTree>
    <p:extLst>
      <p:ext uri="{BB962C8B-B14F-4D97-AF65-F5344CB8AC3E}">
        <p14:creationId xmlns:p14="http://schemas.microsoft.com/office/powerpoint/2010/main" val="9827165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7BBB9A5B-99D5-461D-A95A-4C7F905BB4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5670" y="329938"/>
            <a:ext cx="11736371" cy="6165130"/>
          </a:xfrm>
        </p:spPr>
      </p:pic>
      <p:sp>
        <p:nvSpPr>
          <p:cNvPr id="3" name="Slayt Numarası Yer Tutucusu 2">
            <a:extLst>
              <a:ext uri="{FF2B5EF4-FFF2-40B4-BE49-F238E27FC236}">
                <a16:creationId xmlns:a16="http://schemas.microsoft.com/office/drawing/2014/main" id="{93EF9A46-4A99-4CD7-B425-C355C07ED427}"/>
              </a:ext>
            </a:extLst>
          </p:cNvPr>
          <p:cNvSpPr>
            <a:spLocks noGrp="1"/>
          </p:cNvSpPr>
          <p:nvPr>
            <p:ph type="sldNum" sz="quarter" idx="12"/>
          </p:nvPr>
        </p:nvSpPr>
        <p:spPr/>
        <p:txBody>
          <a:bodyPr/>
          <a:lstStyle/>
          <a:p>
            <a:fld id="{1A8E2782-714A-457D-880F-1327CD54CB10}" type="slidenum">
              <a:rPr lang="tr-TR" smtClean="0"/>
              <a:t>78</a:t>
            </a:fld>
            <a:endParaRPr lang="tr-TR"/>
          </a:p>
        </p:txBody>
      </p:sp>
      <p:sp>
        <p:nvSpPr>
          <p:cNvPr id="5" name="Metin kutusu 4">
            <a:extLst>
              <a:ext uri="{FF2B5EF4-FFF2-40B4-BE49-F238E27FC236}">
                <a16:creationId xmlns:a16="http://schemas.microsoft.com/office/drawing/2014/main" id="{E9EF3AB6-940E-47F5-A993-F62FA261EA1C}"/>
              </a:ext>
            </a:extLst>
          </p:cNvPr>
          <p:cNvSpPr txBox="1"/>
          <p:nvPr/>
        </p:nvSpPr>
        <p:spPr>
          <a:xfrm>
            <a:off x="9329530" y="1168924"/>
            <a:ext cx="434734" cy="369332"/>
          </a:xfrm>
          <a:prstGeom prst="rect">
            <a:avLst/>
          </a:prstGeom>
          <a:noFill/>
        </p:spPr>
        <p:txBody>
          <a:bodyPr wrap="none" rtlCol="0">
            <a:spAutoFit/>
          </a:bodyPr>
          <a:lstStyle/>
          <a:p>
            <a:r>
              <a:rPr lang="tr-TR" dirty="0"/>
              <a:t>39</a:t>
            </a:r>
          </a:p>
        </p:txBody>
      </p:sp>
    </p:spTree>
    <p:extLst>
      <p:ext uri="{BB962C8B-B14F-4D97-AF65-F5344CB8AC3E}">
        <p14:creationId xmlns:p14="http://schemas.microsoft.com/office/powerpoint/2010/main" val="1250419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p:txBody>
      </p:sp>
      <p:sp>
        <p:nvSpPr>
          <p:cNvPr id="5" name="Slayt Numarası Yer Tutucusu 4">
            <a:extLst>
              <a:ext uri="{FF2B5EF4-FFF2-40B4-BE49-F238E27FC236}">
                <a16:creationId xmlns:a16="http://schemas.microsoft.com/office/drawing/2014/main" id="{8C18C86B-DE42-4AA8-8CDF-52FEA626A62D}"/>
              </a:ext>
            </a:extLst>
          </p:cNvPr>
          <p:cNvSpPr>
            <a:spLocks noGrp="1"/>
          </p:cNvSpPr>
          <p:nvPr>
            <p:ph type="sldNum" sz="quarter" idx="12"/>
          </p:nvPr>
        </p:nvSpPr>
        <p:spPr/>
        <p:txBody>
          <a:bodyPr/>
          <a:lstStyle/>
          <a:p>
            <a:fld id="{1A8E2782-714A-457D-880F-1327CD54CB10}" type="slidenum">
              <a:rPr lang="tr-TR" smtClean="0"/>
              <a:t>79</a:t>
            </a:fld>
            <a:endParaRPr lang="tr-TR"/>
          </a:p>
        </p:txBody>
      </p:sp>
    </p:spTree>
    <p:extLst>
      <p:ext uri="{BB962C8B-B14F-4D97-AF65-F5344CB8AC3E}">
        <p14:creationId xmlns:p14="http://schemas.microsoft.com/office/powerpoint/2010/main" val="1969037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A9307378-E14F-4E06-8531-A614587CA2D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1658" y="226243"/>
            <a:ext cx="11368726" cy="6315959"/>
          </a:xfrm>
        </p:spPr>
      </p:pic>
      <p:sp>
        <p:nvSpPr>
          <p:cNvPr id="3" name="Slayt Numarası Yer Tutucusu 2">
            <a:extLst>
              <a:ext uri="{FF2B5EF4-FFF2-40B4-BE49-F238E27FC236}">
                <a16:creationId xmlns:a16="http://schemas.microsoft.com/office/drawing/2014/main" id="{D6F91903-F759-47AF-9090-6639F832D6EC}"/>
              </a:ext>
            </a:extLst>
          </p:cNvPr>
          <p:cNvSpPr>
            <a:spLocks noGrp="1"/>
          </p:cNvSpPr>
          <p:nvPr>
            <p:ph type="sldNum" sz="quarter" idx="12"/>
          </p:nvPr>
        </p:nvSpPr>
        <p:spPr/>
        <p:txBody>
          <a:bodyPr/>
          <a:lstStyle/>
          <a:p>
            <a:fld id="{1A8E2782-714A-457D-880F-1327CD54CB10}" type="slidenum">
              <a:rPr lang="tr-TR" smtClean="0"/>
              <a:t>80</a:t>
            </a:fld>
            <a:endParaRPr lang="tr-TR"/>
          </a:p>
        </p:txBody>
      </p:sp>
      <p:sp>
        <p:nvSpPr>
          <p:cNvPr id="5" name="Metin kutusu 4">
            <a:extLst>
              <a:ext uri="{FF2B5EF4-FFF2-40B4-BE49-F238E27FC236}">
                <a16:creationId xmlns:a16="http://schemas.microsoft.com/office/drawing/2014/main" id="{59A46927-9354-4FEC-BC0A-87FBDAF5FC73}"/>
              </a:ext>
            </a:extLst>
          </p:cNvPr>
          <p:cNvSpPr txBox="1"/>
          <p:nvPr/>
        </p:nvSpPr>
        <p:spPr>
          <a:xfrm>
            <a:off x="923827" y="315798"/>
            <a:ext cx="725864" cy="369332"/>
          </a:xfrm>
          <a:prstGeom prst="rect">
            <a:avLst/>
          </a:prstGeom>
          <a:noFill/>
        </p:spPr>
        <p:txBody>
          <a:bodyPr wrap="square" rtlCol="0">
            <a:spAutoFit/>
          </a:bodyPr>
          <a:lstStyle/>
          <a:p>
            <a:r>
              <a:rPr lang="tr-TR" dirty="0"/>
              <a:t>40.</a:t>
            </a:r>
          </a:p>
        </p:txBody>
      </p:sp>
    </p:spTree>
    <p:extLst>
      <p:ext uri="{BB962C8B-B14F-4D97-AF65-F5344CB8AC3E}">
        <p14:creationId xmlns:p14="http://schemas.microsoft.com/office/powerpoint/2010/main" val="1955040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CEVAP:D</a:t>
            </a:r>
          </a:p>
        </p:txBody>
      </p:sp>
      <p:sp>
        <p:nvSpPr>
          <p:cNvPr id="5" name="Slayt Numarası Yer Tutucusu 4">
            <a:extLst>
              <a:ext uri="{FF2B5EF4-FFF2-40B4-BE49-F238E27FC236}">
                <a16:creationId xmlns:a16="http://schemas.microsoft.com/office/drawing/2014/main" id="{611FBFC1-F403-4CE9-AAAD-14B1573CDCA0}"/>
              </a:ext>
            </a:extLst>
          </p:cNvPr>
          <p:cNvSpPr>
            <a:spLocks noGrp="1"/>
          </p:cNvSpPr>
          <p:nvPr>
            <p:ph type="sldNum" sz="quarter" idx="12"/>
          </p:nvPr>
        </p:nvSpPr>
        <p:spPr/>
        <p:txBody>
          <a:bodyPr/>
          <a:lstStyle/>
          <a:p>
            <a:fld id="{1A8E2782-714A-457D-880F-1327CD54CB10}" type="slidenum">
              <a:rPr lang="tr-TR" smtClean="0"/>
              <a:t>81</a:t>
            </a:fld>
            <a:endParaRPr lang="tr-TR"/>
          </a:p>
        </p:txBody>
      </p:sp>
    </p:spTree>
    <p:extLst>
      <p:ext uri="{BB962C8B-B14F-4D97-AF65-F5344CB8AC3E}">
        <p14:creationId xmlns:p14="http://schemas.microsoft.com/office/powerpoint/2010/main" val="227429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6F699BE9-444B-4885-9CA8-6D329E1B70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4779" y="536540"/>
            <a:ext cx="11510127" cy="5930248"/>
          </a:xfrm>
        </p:spPr>
      </p:pic>
      <p:sp>
        <p:nvSpPr>
          <p:cNvPr id="3" name="Slayt Numarası Yer Tutucusu 2">
            <a:extLst>
              <a:ext uri="{FF2B5EF4-FFF2-40B4-BE49-F238E27FC236}">
                <a16:creationId xmlns:a16="http://schemas.microsoft.com/office/drawing/2014/main" id="{721FFC67-48E2-497A-B3C9-F1F43BC74957}"/>
              </a:ext>
            </a:extLst>
          </p:cNvPr>
          <p:cNvSpPr>
            <a:spLocks noGrp="1"/>
          </p:cNvSpPr>
          <p:nvPr>
            <p:ph type="sldNum" sz="quarter" idx="12"/>
          </p:nvPr>
        </p:nvSpPr>
        <p:spPr/>
        <p:txBody>
          <a:bodyPr/>
          <a:lstStyle/>
          <a:p>
            <a:fld id="{1A8E2782-714A-457D-880F-1327CD54CB10}" type="slidenum">
              <a:rPr lang="tr-TR" smtClean="0"/>
              <a:t>82</a:t>
            </a:fld>
            <a:endParaRPr lang="tr-TR"/>
          </a:p>
        </p:txBody>
      </p:sp>
      <p:sp>
        <p:nvSpPr>
          <p:cNvPr id="5" name="Metin kutusu 4">
            <a:extLst>
              <a:ext uri="{FF2B5EF4-FFF2-40B4-BE49-F238E27FC236}">
                <a16:creationId xmlns:a16="http://schemas.microsoft.com/office/drawing/2014/main" id="{C0977A3D-8F5B-478D-A772-4A78C464896D}"/>
              </a:ext>
            </a:extLst>
          </p:cNvPr>
          <p:cNvSpPr txBox="1"/>
          <p:nvPr/>
        </p:nvSpPr>
        <p:spPr>
          <a:xfrm>
            <a:off x="650449" y="342260"/>
            <a:ext cx="754145" cy="338554"/>
          </a:xfrm>
          <a:prstGeom prst="rect">
            <a:avLst/>
          </a:prstGeom>
          <a:noFill/>
        </p:spPr>
        <p:txBody>
          <a:bodyPr wrap="square" rtlCol="0">
            <a:spAutoFit/>
          </a:bodyPr>
          <a:lstStyle/>
          <a:p>
            <a:r>
              <a:rPr lang="tr-TR" sz="1600" dirty="0"/>
              <a:t>41</a:t>
            </a:r>
          </a:p>
        </p:txBody>
      </p:sp>
    </p:spTree>
    <p:extLst>
      <p:ext uri="{BB962C8B-B14F-4D97-AF65-F5344CB8AC3E}">
        <p14:creationId xmlns:p14="http://schemas.microsoft.com/office/powerpoint/2010/main" val="1922219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CDC7C7-A7A7-45A2-915F-B8B8CC6C7469}"/>
              </a:ext>
            </a:extLst>
          </p:cNvPr>
          <p:cNvSpPr>
            <a:spLocks noGrp="1"/>
          </p:cNvSpPr>
          <p:nvPr>
            <p:ph type="title"/>
          </p:nvPr>
        </p:nvSpPr>
        <p:spPr/>
        <p:txBody>
          <a:bodyPr/>
          <a:lstStyle/>
          <a:p>
            <a:pPr algn="ctr"/>
            <a:r>
              <a:rPr lang="tr-TR" dirty="0"/>
              <a:t>  </a:t>
            </a:r>
          </a:p>
        </p:txBody>
      </p:sp>
      <p:sp>
        <p:nvSpPr>
          <p:cNvPr id="3" name="İçerik Yer Tutucusu 2">
            <a:extLst>
              <a:ext uri="{FF2B5EF4-FFF2-40B4-BE49-F238E27FC236}">
                <a16:creationId xmlns:a16="http://schemas.microsoft.com/office/drawing/2014/main" id="{41DA4F79-09C4-45C1-88A9-EC58B82EF068}"/>
              </a:ext>
            </a:extLst>
          </p:cNvPr>
          <p:cNvSpPr>
            <a:spLocks noGrp="1"/>
          </p:cNvSpPr>
          <p:nvPr>
            <p:ph idx="1"/>
          </p:nvPr>
        </p:nvSpPr>
        <p:spPr/>
        <p:txBody>
          <a:bodyPr>
            <a:normAutofit/>
          </a:bodyPr>
          <a:lstStyle/>
          <a:p>
            <a:pPr marL="45720" indent="0" algn="ctr">
              <a:buNone/>
            </a:pPr>
            <a:r>
              <a:rPr lang="tr-TR" sz="8800" dirty="0"/>
              <a:t>CEVAP:A</a:t>
            </a:r>
          </a:p>
        </p:txBody>
      </p:sp>
      <p:sp>
        <p:nvSpPr>
          <p:cNvPr id="5" name="Slayt Numarası Yer Tutucusu 4">
            <a:extLst>
              <a:ext uri="{FF2B5EF4-FFF2-40B4-BE49-F238E27FC236}">
                <a16:creationId xmlns:a16="http://schemas.microsoft.com/office/drawing/2014/main" id="{AAF802C6-5A75-4FA9-861E-7787AE1DFEF6}"/>
              </a:ext>
            </a:extLst>
          </p:cNvPr>
          <p:cNvSpPr>
            <a:spLocks noGrp="1"/>
          </p:cNvSpPr>
          <p:nvPr>
            <p:ph type="sldNum" sz="quarter" idx="12"/>
          </p:nvPr>
        </p:nvSpPr>
        <p:spPr/>
        <p:txBody>
          <a:bodyPr/>
          <a:lstStyle/>
          <a:p>
            <a:fld id="{1A8E2782-714A-457D-880F-1327CD54CB10}" type="slidenum">
              <a:rPr lang="tr-TR" smtClean="0"/>
              <a:t>83</a:t>
            </a:fld>
            <a:endParaRPr lang="tr-TR"/>
          </a:p>
        </p:txBody>
      </p:sp>
    </p:spTree>
    <p:extLst>
      <p:ext uri="{BB962C8B-B14F-4D97-AF65-F5344CB8AC3E}">
        <p14:creationId xmlns:p14="http://schemas.microsoft.com/office/powerpoint/2010/main" val="1228877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Temel">
  <a:themeElements>
    <a:clrScheme name="Mavi">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Özel 1">
      <a:majorFont>
        <a:latin typeface="Segoe UI"/>
        <a:ea typeface=""/>
        <a:cs typeface=""/>
      </a:majorFont>
      <a:minorFont>
        <a:latin typeface="Segoe UI"/>
        <a:ea typeface=""/>
        <a:cs typeface=""/>
      </a:minorFont>
    </a:fontScheme>
    <a:fmtScheme name="Temel">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TotalTime>
  <Words>5430</Words>
  <Application>Microsoft Office PowerPoint</Application>
  <PresentationFormat>Geniş ekran</PresentationFormat>
  <Paragraphs>471</Paragraphs>
  <Slides>83</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83</vt:i4>
      </vt:variant>
    </vt:vector>
  </HeadingPairs>
  <TitlesOfParts>
    <vt:vector size="91" baseType="lpstr">
      <vt:lpstr>*Microsoft Sans Serif-5661-Identity-H</vt:lpstr>
      <vt:lpstr>ArialMT</vt:lpstr>
      <vt:lpstr>Arial</vt:lpstr>
      <vt:lpstr>Calibri</vt:lpstr>
      <vt:lpstr>Corbel</vt:lpstr>
      <vt:lpstr>Segoe UI</vt:lpstr>
      <vt:lpstr>Times New Roman</vt:lpstr>
      <vt:lpstr>Temel</vt:lpstr>
      <vt:lpstr>METİN TÜRLERİ ÇIKMIŞ SORULAR</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Aşağıdaki dizelerden hangisinde farklı bir duygudan söz edilmektedir?</vt:lpstr>
      <vt:lpstr>  </vt:lpstr>
      <vt:lpstr>25.Dudak ünsüzleri, ön dudakta oluşan ve ancak üst ve alt dudağın birbirlerine değmesi ile telaffuz edilebilen sessiz harflerdir. İçinde "b, f, m, p, v” gibi dudak ünsüzleri bulunmayan sözcüklerle yazılan şiirlere lebdeğmez ya da dudakdeğmez denir. Dudakdeğmez sanatına uygun şiir söyleme, edebiyatımızda saz şairleri arasında daha yaygındır. Bu sessiz harflerin olmadığı kelimelerden oluşan dizelerle bir şiir söylendiğinde dudaklar birbirine değmemiş olacak ve bu şiir “dudakdeğmez" özelliğine kavuşacaktır. Buna göre aşağıdaki şiirlerin hangisi “dudakdeğmez" şiirinin bir örneği değildir?</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PowerPoint Sunusu</vt:lpstr>
      <vt:lpstr>  </vt:lpstr>
      <vt:lpstr>  </vt:lpstr>
      <vt:lpstr>  </vt:lpstr>
      <vt:lpstr>PowerPoint Sunusu</vt:lpstr>
      <vt:lpstr>  </vt:lpstr>
      <vt:lpstr>PowerPoint Sunusu</vt:lpstr>
      <vt:lpstr>  </vt:lpstr>
      <vt:lpstr>PowerPoint Sunusu</vt:lpstr>
      <vt:lpstr>  </vt:lpstr>
      <vt:lpstr>PowerPoint Sunusu</vt:lpstr>
      <vt:lpstr>  </vt:lpstr>
      <vt:lpstr>PowerPoint Sunusu</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serkan özbay</dc:creator>
  <cp:lastModifiedBy>Yener AKCAKAYA</cp:lastModifiedBy>
  <cp:revision>35</cp:revision>
  <dcterms:created xsi:type="dcterms:W3CDTF">2020-05-01T19:27:26Z</dcterms:created>
  <dcterms:modified xsi:type="dcterms:W3CDTF">2020-05-11T19:56:37Z</dcterms:modified>
</cp:coreProperties>
</file>