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embeddedFontLst>
    <p:embeddedFont>
      <p:font typeface="Roboto"/>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4" roundtripDataSignature="AMtx7misjzWbOSCo8U2XsGRTsm26RKh8p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regular.fntdata"/><Relationship Id="rId20" Type="http://schemas.openxmlformats.org/officeDocument/2006/relationships/slide" Target="slides/slide15.xml"/><Relationship Id="rId42" Type="http://schemas.openxmlformats.org/officeDocument/2006/relationships/font" Target="fonts/Roboto-italic.fntdata"/><Relationship Id="rId41" Type="http://schemas.openxmlformats.org/officeDocument/2006/relationships/font" Target="fonts/Roboto-bold.fntdata"/><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font" Target="fonts/Roboto-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tr-T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94" name="Google Shape;94;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01" name="Google Shape;101;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08" name="Google Shape;108;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15" name="Google Shape;115;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e24c19bb2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e24c19bb21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3e24c19bb21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e24c19bb21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e24c19bb21_0_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g3e24c19bb21_0_2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45" name="Google Shape;145;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52" name="Google Shape;152;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e24c19bb21_0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e24c19bb21_0_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g3e24c19bb21_0_4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e24c19bb21_0_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e24c19bb21_0_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g3e24c19bb21_0_7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85" name="Google Shape;185;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e24c19bb21_0_1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e24c19bb21_0_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g3e24c19bb21_0_10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04" name="Google Shape;204;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11" name="Google Shape;211;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e27f767c18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e27f767c18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g3e27f767c18_1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30" name="Google Shape;230;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37" name="Google Shape;237;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e27f767c18_1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e27f767c18_1_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g3e27f767c18_1_2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55" name="Google Shape;255;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e27f767c18_1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e27f767c18_1_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g3e27f767c18_1_4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69" name="Google Shape;269;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76" name="Google Shape;276;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e27f767c18_1_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e27f767c18_1_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g3e27f767c18_1_5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95" name="Google Shape;295;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e27f767c18_1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e27f767c18_1_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g3e27f767c18_1_8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312" name="Google Shape;312;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e27f767c18_1_1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e27f767c18_1_10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g3e27f767c18_1_10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329" name="Google Shape;329;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e27f767c18_1_1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e27f767c18_1_1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g3e27f767c18_1_12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346" name="Google Shape;346;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e27f767c18_1_1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e27f767c18_1_1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g3e27f767c18_1_14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tr-TR"/>
              <a:t>https://turkcehocasi.com/forum/</a:t>
            </a:r>
            <a:endParaRPr/>
          </a:p>
        </p:txBody>
      </p:sp>
      <p:sp>
        <p:nvSpPr>
          <p:cNvPr id="363" name="Google Shape;363;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e27f767c18_1_1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e27f767c18_1_1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g3e27f767c18_1_16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Slaydı" type="title">
  <p:cSld name="TITLE">
    <p:spTree>
      <p:nvGrpSpPr>
        <p:cNvPr id="15" name="Shape 15"/>
        <p:cNvGrpSpPr/>
        <p:nvPr/>
      </p:nvGrpSpPr>
      <p:grpSpPr>
        <a:xfrm>
          <a:off x="0" y="0"/>
          <a:ext cx="0" cy="0"/>
          <a:chOff x="0" y="0"/>
          <a:chExt cx="0" cy="0"/>
        </a:xfrm>
      </p:grpSpPr>
      <p:sp>
        <p:nvSpPr>
          <p:cNvPr id="16" name="Google Shape;16;p22"/>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2"/>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ve İçerik" type="obj">
  <p:cSld name="OBJECT">
    <p:spTree>
      <p:nvGrpSpPr>
        <p:cNvPr id="21" name="Shape 21"/>
        <p:cNvGrpSpPr/>
        <p:nvPr/>
      </p:nvGrpSpPr>
      <p:grpSpPr>
        <a:xfrm>
          <a:off x="0" y="0"/>
          <a:ext cx="0" cy="0"/>
          <a:chOff x="0" y="0"/>
          <a:chExt cx="0" cy="0"/>
        </a:xfrm>
      </p:grpSpPr>
      <p:sp>
        <p:nvSpPr>
          <p:cNvPr id="22" name="Google Shape;22;p2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3"/>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ölüm Üstbilgisi" type="secHead">
  <p:cSld name="SECTION_HEADER">
    <p:spTree>
      <p:nvGrpSpPr>
        <p:cNvPr id="27" name="Shape 27"/>
        <p:cNvGrpSpPr/>
        <p:nvPr/>
      </p:nvGrpSpPr>
      <p:grpSpPr>
        <a:xfrm>
          <a:off x="0" y="0"/>
          <a:ext cx="0" cy="0"/>
          <a:chOff x="0" y="0"/>
          <a:chExt cx="0" cy="0"/>
        </a:xfrm>
      </p:grpSpPr>
      <p:sp>
        <p:nvSpPr>
          <p:cNvPr id="28" name="Google Shape;28;p24"/>
          <p:cNvSpPr txBox="1"/>
          <p:nvPr>
            <p:ph type="title"/>
          </p:nvPr>
        </p:nvSpPr>
        <p:spPr>
          <a:xfrm>
            <a:off x="722313" y="3305176"/>
            <a:ext cx="7772400" cy="1021556"/>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4"/>
          <p:cNvSpPr txBox="1"/>
          <p:nvPr>
            <p:ph idx="1" type="body"/>
          </p:nvPr>
        </p:nvSpPr>
        <p:spPr>
          <a:xfrm>
            <a:off x="722313" y="2180035"/>
            <a:ext cx="7772400" cy="112514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4"/>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ki İçerik" type="twoObj">
  <p:cSld name="TWO_OBJECTS">
    <p:spTree>
      <p:nvGrpSpPr>
        <p:cNvPr id="33" name="Shape 33"/>
        <p:cNvGrpSpPr/>
        <p:nvPr/>
      </p:nvGrpSpPr>
      <p:grpSpPr>
        <a:xfrm>
          <a:off x="0" y="0"/>
          <a:ext cx="0" cy="0"/>
          <a:chOff x="0" y="0"/>
          <a:chExt cx="0" cy="0"/>
        </a:xfrm>
      </p:grpSpPr>
      <p:sp>
        <p:nvSpPr>
          <p:cNvPr id="34" name="Google Shape;34;p25"/>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5"/>
          <p:cNvSpPr txBox="1"/>
          <p:nvPr>
            <p:ph idx="1" type="body"/>
          </p:nvPr>
        </p:nvSpPr>
        <p:spPr>
          <a:xfrm>
            <a:off x="457200" y="1200151"/>
            <a:ext cx="4038600" cy="3394472"/>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5"/>
          <p:cNvSpPr txBox="1"/>
          <p:nvPr>
            <p:ph idx="2" type="body"/>
          </p:nvPr>
        </p:nvSpPr>
        <p:spPr>
          <a:xfrm>
            <a:off x="4648200" y="1200151"/>
            <a:ext cx="4038600" cy="3394472"/>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5"/>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5"/>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5"/>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arşılaştırma" type="twoTxTwoObj">
  <p:cSld name="TWO_OBJECTS_WITH_TEXT">
    <p:spTree>
      <p:nvGrpSpPr>
        <p:cNvPr id="40" name="Shape 40"/>
        <p:cNvGrpSpPr/>
        <p:nvPr/>
      </p:nvGrpSpPr>
      <p:grpSpPr>
        <a:xfrm>
          <a:off x="0" y="0"/>
          <a:ext cx="0" cy="0"/>
          <a:chOff x="0" y="0"/>
          <a:chExt cx="0" cy="0"/>
        </a:xfrm>
      </p:grpSpPr>
      <p:sp>
        <p:nvSpPr>
          <p:cNvPr id="41" name="Google Shape;41;p26"/>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6"/>
          <p:cNvSpPr txBox="1"/>
          <p:nvPr>
            <p:ph idx="1" type="body"/>
          </p:nvPr>
        </p:nvSpPr>
        <p:spPr>
          <a:xfrm>
            <a:off x="457200" y="1151335"/>
            <a:ext cx="4040188"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6"/>
          <p:cNvSpPr txBox="1"/>
          <p:nvPr>
            <p:ph idx="2" type="body"/>
          </p:nvPr>
        </p:nvSpPr>
        <p:spPr>
          <a:xfrm>
            <a:off x="457200" y="1631156"/>
            <a:ext cx="4040188" cy="2963466"/>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6"/>
          <p:cNvSpPr txBox="1"/>
          <p:nvPr>
            <p:ph idx="3" type="body"/>
          </p:nvPr>
        </p:nvSpPr>
        <p:spPr>
          <a:xfrm>
            <a:off x="4645026" y="1151335"/>
            <a:ext cx="4041775"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6"/>
          <p:cNvSpPr txBox="1"/>
          <p:nvPr>
            <p:ph idx="4" type="body"/>
          </p:nvPr>
        </p:nvSpPr>
        <p:spPr>
          <a:xfrm>
            <a:off x="4645026" y="1631156"/>
            <a:ext cx="4041775" cy="2963466"/>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6"/>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6"/>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6"/>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alnızca Başlık" type="titleOnly">
  <p:cSld name="TITLE_ONLY">
    <p:spTree>
      <p:nvGrpSpPr>
        <p:cNvPr id="49" name="Shape 49"/>
        <p:cNvGrpSpPr/>
        <p:nvPr/>
      </p:nvGrpSpPr>
      <p:grpSpPr>
        <a:xfrm>
          <a:off x="0" y="0"/>
          <a:ext cx="0" cy="0"/>
          <a:chOff x="0" y="0"/>
          <a:chExt cx="0" cy="0"/>
        </a:xfrm>
      </p:grpSpPr>
      <p:sp>
        <p:nvSpPr>
          <p:cNvPr id="50" name="Google Shape;50;p27"/>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7"/>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ş" type="blank">
  <p:cSld name="BLANK">
    <p:spTree>
      <p:nvGrpSpPr>
        <p:cNvPr id="54" name="Shape 54"/>
        <p:cNvGrpSpPr/>
        <p:nvPr/>
      </p:nvGrpSpPr>
      <p:grpSpPr>
        <a:xfrm>
          <a:off x="0" y="0"/>
          <a:ext cx="0" cy="0"/>
          <a:chOff x="0" y="0"/>
          <a:chExt cx="0" cy="0"/>
        </a:xfrm>
      </p:grpSpPr>
      <p:sp>
        <p:nvSpPr>
          <p:cNvPr id="55" name="Google Shape;55;p28"/>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8"/>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8"/>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lı İçerik" type="objTx">
  <p:cSld name="OBJECT_WITH_CAPTION_TEXT">
    <p:spTree>
      <p:nvGrpSpPr>
        <p:cNvPr id="58" name="Shape 58"/>
        <p:cNvGrpSpPr/>
        <p:nvPr/>
      </p:nvGrpSpPr>
      <p:grpSpPr>
        <a:xfrm>
          <a:off x="0" y="0"/>
          <a:ext cx="0" cy="0"/>
          <a:chOff x="0" y="0"/>
          <a:chExt cx="0" cy="0"/>
        </a:xfrm>
      </p:grpSpPr>
      <p:sp>
        <p:nvSpPr>
          <p:cNvPr id="59" name="Google Shape;59;p29"/>
          <p:cNvSpPr txBox="1"/>
          <p:nvPr>
            <p:ph type="title"/>
          </p:nvPr>
        </p:nvSpPr>
        <p:spPr>
          <a:xfrm>
            <a:off x="457201" y="204787"/>
            <a:ext cx="3008313" cy="8715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9"/>
          <p:cNvSpPr txBox="1"/>
          <p:nvPr>
            <p:ph idx="1" type="body"/>
          </p:nvPr>
        </p:nvSpPr>
        <p:spPr>
          <a:xfrm>
            <a:off x="3575050" y="204788"/>
            <a:ext cx="5111750" cy="4389835"/>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29"/>
          <p:cNvSpPr txBox="1"/>
          <p:nvPr>
            <p:ph idx="2" type="body"/>
          </p:nvPr>
        </p:nvSpPr>
        <p:spPr>
          <a:xfrm>
            <a:off x="457201" y="1076326"/>
            <a:ext cx="3008313" cy="351829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29"/>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9"/>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9"/>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lı Resim" type="picTx">
  <p:cSld name="PICTURE_WITH_CAPTION_TEXT">
    <p:spTree>
      <p:nvGrpSpPr>
        <p:cNvPr id="65" name="Shape 65"/>
        <p:cNvGrpSpPr/>
        <p:nvPr/>
      </p:nvGrpSpPr>
      <p:grpSpPr>
        <a:xfrm>
          <a:off x="0" y="0"/>
          <a:ext cx="0" cy="0"/>
          <a:chOff x="0" y="0"/>
          <a:chExt cx="0" cy="0"/>
        </a:xfrm>
      </p:grpSpPr>
      <p:sp>
        <p:nvSpPr>
          <p:cNvPr id="66" name="Google Shape;66;p30"/>
          <p:cNvSpPr txBox="1"/>
          <p:nvPr>
            <p:ph type="title"/>
          </p:nvPr>
        </p:nvSpPr>
        <p:spPr>
          <a:xfrm>
            <a:off x="1792288" y="3600450"/>
            <a:ext cx="5486400" cy="42505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0"/>
          <p:cNvSpPr/>
          <p:nvPr>
            <p:ph idx="2" type="pic"/>
          </p:nvPr>
        </p:nvSpPr>
        <p:spPr>
          <a:xfrm>
            <a:off x="1792288" y="459581"/>
            <a:ext cx="5486400" cy="3086100"/>
          </a:xfrm>
          <a:prstGeom prst="rect">
            <a:avLst/>
          </a:prstGeom>
          <a:noFill/>
          <a:ln>
            <a:noFill/>
          </a:ln>
        </p:spPr>
      </p:sp>
      <p:sp>
        <p:nvSpPr>
          <p:cNvPr id="68" name="Google Shape;68;p30"/>
          <p:cNvSpPr txBox="1"/>
          <p:nvPr>
            <p:ph idx="1" type="body"/>
          </p:nvPr>
        </p:nvSpPr>
        <p:spPr>
          <a:xfrm>
            <a:off x="1792288" y="4025503"/>
            <a:ext cx="5486400" cy="60364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30"/>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0"/>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0"/>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Dikey Metin" type="vertTx">
  <p:cSld name="VERTICAL_TEXT">
    <p:spTree>
      <p:nvGrpSpPr>
        <p:cNvPr id="72" name="Shape 72"/>
        <p:cNvGrpSpPr/>
        <p:nvPr/>
      </p:nvGrpSpPr>
      <p:grpSpPr>
        <a:xfrm>
          <a:off x="0" y="0"/>
          <a:ext cx="0" cy="0"/>
          <a:chOff x="0" y="0"/>
          <a:chExt cx="0" cy="0"/>
        </a:xfrm>
      </p:grpSpPr>
      <p:sp>
        <p:nvSpPr>
          <p:cNvPr id="73" name="Google Shape;73;p3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1"/>
          <p:cNvSpPr txBox="1"/>
          <p:nvPr>
            <p:ph idx="1" type="body"/>
          </p:nvPr>
        </p:nvSpPr>
        <p:spPr>
          <a:xfrm rot="5400000">
            <a:off x="2874764" y="-1217413"/>
            <a:ext cx="3394472"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3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key Başlık ve Metin" type="vertTitleAndTx">
  <p:cSld name="VERTICAL_TITLE_AND_VERTICAL_TEXT">
    <p:spTree>
      <p:nvGrpSpPr>
        <p:cNvPr id="78" name="Shape 78"/>
        <p:cNvGrpSpPr/>
        <p:nvPr/>
      </p:nvGrpSpPr>
      <p:grpSpPr>
        <a:xfrm>
          <a:off x="0" y="0"/>
          <a:ext cx="0" cy="0"/>
          <a:chOff x="0" y="0"/>
          <a:chExt cx="0" cy="0"/>
        </a:xfrm>
      </p:grpSpPr>
      <p:sp>
        <p:nvSpPr>
          <p:cNvPr id="79" name="Google Shape;79;p32"/>
          <p:cNvSpPr txBox="1"/>
          <p:nvPr>
            <p:ph type="title"/>
          </p:nvPr>
        </p:nvSpPr>
        <p:spPr>
          <a:xfrm rot="5400000">
            <a:off x="5463778" y="1371601"/>
            <a:ext cx="4388644"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2"/>
          <p:cNvSpPr txBox="1"/>
          <p:nvPr>
            <p:ph idx="1" type="body"/>
          </p:nvPr>
        </p:nvSpPr>
        <p:spPr>
          <a:xfrm rot="5400000">
            <a:off x="1272778" y="-609599"/>
            <a:ext cx="4388644"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3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1"/>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tr-T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www.edebiyatciyim.com/anlatim-bozukluklari-konu-anlatimi-anlatim-bozuklugu-ornekleri/#1" TargetMode="External"/><Relationship Id="rId4" Type="http://schemas.openxmlformats.org/officeDocument/2006/relationships/hyperlink" Target="https://www.edebiyatciyim.com/anlatim-bozukluklari-konu-anlatimi-anlatim-bozuklugu-ornekleri/#2" TargetMode="External"/><Relationship Id="rId10" Type="http://schemas.openxmlformats.org/officeDocument/2006/relationships/hyperlink" Target="https://www.edebiyatciyim.com/anlatim-bozukluklari-konu-anlatimi-anlatim-bozuklugu-ornekleri/#8" TargetMode="External"/><Relationship Id="rId9" Type="http://schemas.openxmlformats.org/officeDocument/2006/relationships/hyperlink" Target="https://www.edebiyatciyim.com/anlatim-bozukluklari-konu-anlatimi-anlatim-bozuklugu-ornekleri/#7" TargetMode="External"/><Relationship Id="rId5" Type="http://schemas.openxmlformats.org/officeDocument/2006/relationships/hyperlink" Target="https://www.edebiyatciyim.com/anlatim-bozukluklari-konu-anlatimi-anlatim-bozuklugu-ornekleri/#3" TargetMode="External"/><Relationship Id="rId6" Type="http://schemas.openxmlformats.org/officeDocument/2006/relationships/hyperlink" Target="https://www.edebiyatciyim.com/anlatim-bozukluklari-konu-anlatimi-anlatim-bozuklugu-ornekleri/#4" TargetMode="External"/><Relationship Id="rId7" Type="http://schemas.openxmlformats.org/officeDocument/2006/relationships/hyperlink" Target="https://www.edebiyatciyim.com/anlatim-bozukluklari-konu-anlatimi-anlatim-bozuklugu-ornekleri/#5" TargetMode="External"/><Relationship Id="rId8" Type="http://schemas.openxmlformats.org/officeDocument/2006/relationships/hyperlink" Target="https://www.edebiyatciyim.com/anlatim-bozukluklari-konu-anlatimi-anlatim-bozuklugu-ornekleri/#6"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www.edebiyatciyim.com/anlatim-bozukluklari-konu-anlatimi-anlatim-bozuklugu-ornekleri/#9" TargetMode="External"/><Relationship Id="rId4" Type="http://schemas.openxmlformats.org/officeDocument/2006/relationships/hyperlink" Target="https://www.edebiyatciyim.com/anlatim-bozukluklari-konu-anlatimi-anlatim-bozuklugu-ornekleri/#10" TargetMode="External"/><Relationship Id="rId11" Type="http://schemas.openxmlformats.org/officeDocument/2006/relationships/hyperlink" Target="https://www.edebiyatciyim.com/anlatim-bozukluklari-konu-anlatimi-anlatim-bozuklugu-ornekleri/#16" TargetMode="External"/><Relationship Id="rId10" Type="http://schemas.openxmlformats.org/officeDocument/2006/relationships/hyperlink" Target="https://www.edebiyatciyim.com/anlatim-bozukluklari-konu-anlatimi-anlatim-bozuklugu-ornekleri/#15" TargetMode="External"/><Relationship Id="rId9" Type="http://schemas.openxmlformats.org/officeDocument/2006/relationships/hyperlink" Target="https://www.edebiyatciyim.com/anlatim-bozukluklari-konu-anlatimi-anlatim-bozuklugu-ornekleri/#14" TargetMode="External"/><Relationship Id="rId5" Type="http://schemas.openxmlformats.org/officeDocument/2006/relationships/hyperlink" Target="https://www.edebiyatciyim.com/anlatim-bozukluklari-konu-anlatimi-anlatim-bozuklugu-ornekleri/#10" TargetMode="External"/><Relationship Id="rId6" Type="http://schemas.openxmlformats.org/officeDocument/2006/relationships/hyperlink" Target="https://www.edebiyatciyim.com/anlatim-bozukluklari-konu-anlatimi-anlatim-bozuklugu-ornekleri/#11" TargetMode="External"/><Relationship Id="rId7" Type="http://schemas.openxmlformats.org/officeDocument/2006/relationships/hyperlink" Target="https://www.edebiyatciyim.com/anlatim-bozukluklari-konu-anlatimi-anlatim-bozuklugu-ornekleri/#12" TargetMode="External"/><Relationship Id="rId8" Type="http://schemas.openxmlformats.org/officeDocument/2006/relationships/hyperlink" Target="https://www.edebiyatciyim.com/anlatim-bozukluklari-konu-anlatimi-anlatim-bozuklugu-ornekleri/#13"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edebiyatciyim.com/deyim-nedir-deyimlerin-ozellikleri-deyim-ornekleri/"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www.edebiyatciyim.com/ozne-nedir-ozne-nasil-bulunur/" TargetMode="External"/><Relationship Id="rId4" Type="http://schemas.openxmlformats.org/officeDocument/2006/relationships/hyperlink" Target="https://www.edebiyatciyim.com/yuklem-nedir/"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www.edebiyatciyim.com/edat-tumleci-konu-anlatimi/" TargetMode="External"/><Relationship Id="rId4" Type="http://schemas.openxmlformats.org/officeDocument/2006/relationships/hyperlink" Target="https://www.edebiyatciyim.com/dolayli-tumlec-konu-anlatimi/"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s://www.edebiyatciyim.com/yuklem-nedir/"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s://www.edebiyatciyim.com/baglac-nedir-baglac-ornekleri/"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0" i="0" lang="tr-TR" sz="2800" u="none" cap="none" strike="noStrike">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90" name="Google Shape;90;p1"/>
          <p:cNvSpPr/>
          <p:nvPr/>
        </p:nvSpPr>
        <p:spPr>
          <a:xfrm>
            <a:off x="208111" y="523220"/>
            <a:ext cx="8784976" cy="4524315"/>
          </a:xfrm>
          <a:prstGeom prst="rect">
            <a:avLst/>
          </a:prstGeom>
          <a:noFill/>
          <a:ln>
            <a:noFill/>
          </a:ln>
        </p:spPr>
        <p:txBody>
          <a:bodyPr anchorCtr="0" anchor="t" bIns="45700" lIns="91425" spcFirstLastPara="1" rIns="91425" wrap="square" tIns="45700">
            <a:spAutoFit/>
          </a:bodyPr>
          <a:lstStyle/>
          <a:p>
            <a:pPr indent="-304800" lvl="0" marL="457200" marR="0" rtl="0" algn="l">
              <a:spcBef>
                <a:spcPts val="0"/>
              </a:spcBef>
              <a:spcAft>
                <a:spcPts val="0"/>
              </a:spcAft>
              <a:buClr>
                <a:schemeClr val="dk1"/>
              </a:buClr>
              <a:buSzPts val="2400"/>
              <a:buFont typeface="Calibri"/>
              <a:buNone/>
            </a:pPr>
            <a:r>
              <a:t/>
            </a:r>
            <a:endParaRPr sz="2400">
              <a:solidFill>
                <a:srgbClr val="FFC000"/>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Duygu ve düşüncelerimizi karşımızdakine aktarırken kurduğumuz cümlelerin açık ve anlaşılır olması, gereksiz unsurlar taşımaması, çelişkili anlatımlardan uzak olması ve dil bilgisi açısından doğru olması gerekir. Bu özelliklerden yoksun cümlenin iletisi ve anlatımı bozuk olur.</a:t>
            </a:r>
            <a:endParaRPr/>
          </a:p>
          <a:p>
            <a:pPr indent="0" lvl="0" marL="0" marR="0" rtl="0" algn="l">
              <a:spcBef>
                <a:spcPts val="0"/>
              </a:spcBef>
              <a:spcAft>
                <a:spcPts val="0"/>
              </a:spcAft>
              <a:buNone/>
            </a:pPr>
            <a:r>
              <a:t/>
            </a:r>
            <a:endParaRPr sz="2400">
              <a:solidFill>
                <a:srgbClr val="FFC000"/>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Anlatım bozukluklarını genel olarak “Anlamsal” ve “Yapısal” olarak iki başlıkta incelemekteyiz.</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br>
              <a:rPr lang="tr-TR" sz="2400">
                <a:solidFill>
                  <a:schemeClr val="dk1"/>
                </a:solidFill>
                <a:latin typeface="Calibri"/>
                <a:ea typeface="Calibri"/>
                <a:cs typeface="Calibri"/>
                <a:sym typeface="Calibri"/>
              </a:rPr>
            </a:b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rgbClr val="FFC000"/>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97" name="Google Shape;97;p2"/>
          <p:cNvSpPr/>
          <p:nvPr/>
        </p:nvSpPr>
        <p:spPr>
          <a:xfrm>
            <a:off x="208111" y="523220"/>
            <a:ext cx="8784976" cy="341632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400"/>
              <a:buFont typeface="Calibri"/>
              <a:buAutoNum type="alphaUcParenR"/>
            </a:pPr>
            <a:r>
              <a:rPr b="1" i="1" lang="tr-TR" sz="2400" u="sng">
                <a:solidFill>
                  <a:schemeClr val="dk1"/>
                </a:solidFill>
                <a:latin typeface="Calibri"/>
                <a:ea typeface="Calibri"/>
                <a:cs typeface="Calibri"/>
                <a:sym typeface="Calibri"/>
                <a:hlinkClick r:id="rId3">
                  <a:extLst>
                    <a:ext uri="{A12FA001-AC4F-418D-AE19-62706E023703}">
                      <ahyp:hlinkClr val="tx"/>
                    </a:ext>
                  </a:extLst>
                </a:hlinkClick>
              </a:rPr>
              <a:t>Anlamsal (Anlama Dayalı) Bozukluklar</a:t>
            </a:r>
            <a:endParaRPr b="1" i="1" sz="2400">
              <a:solidFill>
                <a:schemeClr val="dk1"/>
              </a:solidFill>
              <a:latin typeface="Calibri"/>
              <a:ea typeface="Calibri"/>
              <a:cs typeface="Calibri"/>
              <a:sym typeface="Calibri"/>
            </a:endParaRPr>
          </a:p>
          <a:p>
            <a:pPr indent="-304800" lvl="0" marL="457200" marR="0" rtl="0" algn="l">
              <a:spcBef>
                <a:spcPts val="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4">
                  <a:extLst>
                    <a:ext uri="{A12FA001-AC4F-418D-AE19-62706E023703}">
                      <ahyp:hlinkClr val="tx"/>
                    </a:ext>
                  </a:extLst>
                </a:hlinkClick>
              </a:rPr>
              <a:t>Gereksiz Sözcük Kullanılması</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5">
                  <a:extLst>
                    <a:ext uri="{A12FA001-AC4F-418D-AE19-62706E023703}">
                      <ahyp:hlinkClr val="tx"/>
                    </a:ext>
                  </a:extLst>
                </a:hlinkClick>
              </a:rPr>
              <a:t>Anlamca Çelişen Sözcüklerin Kullanılması</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6">
                  <a:extLst>
                    <a:ext uri="{A12FA001-AC4F-418D-AE19-62706E023703}">
                      <ahyp:hlinkClr val="tx"/>
                    </a:ext>
                  </a:extLst>
                </a:hlinkClick>
              </a:rPr>
              <a:t>Sözcüğün Yanlış Anlamda Kullanılması</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7">
                  <a:extLst>
                    <a:ext uri="{A12FA001-AC4F-418D-AE19-62706E023703}">
                      <ahyp:hlinkClr val="tx"/>
                    </a:ext>
                  </a:extLst>
                </a:hlinkClick>
              </a:rPr>
              <a:t>Sözcüğün Yanlış Yerde Kullanılması</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8">
                  <a:extLst>
                    <a:ext uri="{A12FA001-AC4F-418D-AE19-62706E023703}">
                      <ahyp:hlinkClr val="tx"/>
                    </a:ext>
                  </a:extLst>
                </a:hlinkClick>
              </a:rPr>
              <a:t>Atasözleri ve Deyimlerin Yanlış Anlamda Kullanılması</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9">
                  <a:extLst>
                    <a:ext uri="{A12FA001-AC4F-418D-AE19-62706E023703}">
                      <ahyp:hlinkClr val="tx"/>
                    </a:ext>
                  </a:extLst>
                </a:hlinkClick>
              </a:rPr>
              <a:t>Zamir Eksikliği (Anlam Belirsizliği)</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10">
                  <a:extLst>
                    <a:ext uri="{A12FA001-AC4F-418D-AE19-62706E023703}">
                      <ahyp:hlinkClr val="tx"/>
                    </a:ext>
                  </a:extLst>
                </a:hlinkClick>
              </a:rPr>
              <a:t>Mantık ve Sıralama Yanlışlığı</a:t>
            </a:r>
            <a:endParaRPr sz="2400">
              <a:solidFill>
                <a:srgbClr val="FFC000"/>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3"/>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104" name="Google Shape;104;p3"/>
          <p:cNvSpPr/>
          <p:nvPr/>
        </p:nvSpPr>
        <p:spPr>
          <a:xfrm>
            <a:off x="208111" y="523220"/>
            <a:ext cx="8784976"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tr-TR" sz="2400" u="sng">
                <a:solidFill>
                  <a:schemeClr val="dk1"/>
                </a:solidFill>
                <a:latin typeface="Calibri"/>
                <a:ea typeface="Calibri"/>
                <a:cs typeface="Calibri"/>
                <a:sym typeface="Calibri"/>
                <a:hlinkClick r:id="rId3">
                  <a:extLst>
                    <a:ext uri="{A12FA001-AC4F-418D-AE19-62706E023703}">
                      <ahyp:hlinkClr val="tx"/>
                    </a:ext>
                  </a:extLst>
                </a:hlinkClick>
              </a:rPr>
              <a:t>B) Yapısal (Yapıya Dayalı) Bozukluklar</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u="sng">
              <a:solidFill>
                <a:schemeClr val="dk1"/>
              </a:solidFill>
              <a:latin typeface="Calibri"/>
              <a:ea typeface="Calibri"/>
              <a:cs typeface="Calibri"/>
              <a:sym typeface="Calibri"/>
              <a:hlinkClick r:id="rId4">
                <a:extLst>
                  <a:ext uri="{A12FA001-AC4F-418D-AE19-62706E023703}">
                    <ahyp:hlinkClr val="tx"/>
                  </a:ext>
                </a:extLst>
              </a:hlinkClick>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5">
                  <a:extLst>
                    <a:ext uri="{A12FA001-AC4F-418D-AE19-62706E023703}">
                      <ahyp:hlinkClr val="tx"/>
                    </a:ext>
                  </a:extLst>
                </a:hlinkClick>
              </a:rPr>
              <a:t>Özne-Yüklem Uyumsuzluğu</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6">
                  <a:extLst>
                    <a:ext uri="{A12FA001-AC4F-418D-AE19-62706E023703}">
                      <ahyp:hlinkClr val="tx"/>
                    </a:ext>
                  </a:extLst>
                </a:hlinkClick>
              </a:rPr>
              <a:t>Eklerle İlgili Yanlışlar</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7">
                  <a:extLst>
                    <a:ext uri="{A12FA001-AC4F-418D-AE19-62706E023703}">
                      <ahyp:hlinkClr val="tx"/>
                    </a:ext>
                  </a:extLst>
                </a:hlinkClick>
              </a:rPr>
              <a:t>Tümleç Eksikliği</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8">
                  <a:extLst>
                    <a:ext uri="{A12FA001-AC4F-418D-AE19-62706E023703}">
                      <ahyp:hlinkClr val="tx"/>
                    </a:ext>
                  </a:extLst>
                </a:hlinkClick>
              </a:rPr>
              <a:t>Nesne Eksikliği</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9">
                  <a:extLst>
                    <a:ext uri="{A12FA001-AC4F-418D-AE19-62706E023703}">
                      <ahyp:hlinkClr val="tx"/>
                    </a:ext>
                  </a:extLst>
                </a:hlinkClick>
              </a:rPr>
              <a:t>Yüklem Eksikliği</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10">
                  <a:extLst>
                    <a:ext uri="{A12FA001-AC4F-418D-AE19-62706E023703}">
                      <ahyp:hlinkClr val="tx"/>
                    </a:ext>
                  </a:extLst>
                </a:hlinkClick>
              </a:rPr>
              <a:t>Tamlama Yanlışları</a:t>
            </a:r>
            <a:endParaRPr sz="2400">
              <a:solidFill>
                <a:srgbClr val="FFC000"/>
              </a:solidFill>
              <a:latin typeface="Calibri"/>
              <a:ea typeface="Calibri"/>
              <a:cs typeface="Calibri"/>
              <a:sym typeface="Calibri"/>
            </a:endParaRPr>
          </a:p>
          <a:p>
            <a:pPr indent="-342900" lvl="0" marL="342900" marR="0" rtl="0" algn="l">
              <a:spcBef>
                <a:spcPts val="0"/>
              </a:spcBef>
              <a:spcAft>
                <a:spcPts val="0"/>
              </a:spcAft>
              <a:buClr>
                <a:srgbClr val="FFC000"/>
              </a:buClr>
              <a:buSzPts val="2400"/>
              <a:buFont typeface="Noto Sans Symbols"/>
              <a:buChar char="⮚"/>
            </a:pPr>
            <a:r>
              <a:rPr i="1" lang="tr-TR" sz="2400" u="sng">
                <a:solidFill>
                  <a:srgbClr val="FFC000"/>
                </a:solidFill>
                <a:latin typeface="Calibri"/>
                <a:ea typeface="Calibri"/>
                <a:cs typeface="Calibri"/>
                <a:sym typeface="Calibri"/>
                <a:hlinkClick r:id="rId11">
                  <a:extLst>
                    <a:ext uri="{A12FA001-AC4F-418D-AE19-62706E023703}">
                      <ahyp:hlinkClr val="tx"/>
                    </a:ext>
                  </a:extLst>
                </a:hlinkClick>
              </a:rPr>
              <a:t>Bağlaç Yanlışları</a:t>
            </a:r>
            <a:endParaRPr sz="2400">
              <a:solidFill>
                <a:srgbClr val="FFC000"/>
              </a:solidFill>
              <a:latin typeface="Calibri"/>
              <a:ea typeface="Calibri"/>
              <a:cs typeface="Calibri"/>
              <a:sym typeface="Calibri"/>
            </a:endParaRPr>
          </a:p>
          <a:p>
            <a:pPr indent="-190500" lvl="0" marL="342900" marR="0" rtl="0" algn="just">
              <a:spcBef>
                <a:spcPts val="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4"/>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111" name="Google Shape;111;p4"/>
          <p:cNvSpPr/>
          <p:nvPr/>
        </p:nvSpPr>
        <p:spPr>
          <a:xfrm>
            <a:off x="208111" y="523220"/>
            <a:ext cx="8784976" cy="4893647"/>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FF0000"/>
              </a:buClr>
              <a:buSzPts val="2400"/>
              <a:buFont typeface="Calibri"/>
              <a:buAutoNum type="alphaUcParenR"/>
            </a:pPr>
            <a:r>
              <a:rPr b="1" lang="tr-TR" sz="2400">
                <a:solidFill>
                  <a:srgbClr val="FF0000"/>
                </a:solidFill>
                <a:latin typeface="Calibri"/>
                <a:ea typeface="Calibri"/>
                <a:cs typeface="Calibri"/>
                <a:sym typeface="Calibri"/>
              </a:rPr>
              <a:t>Anlamsal (Anlama Dayalı) Bozukluklar</a:t>
            </a:r>
            <a:endParaRPr/>
          </a:p>
          <a:p>
            <a:pPr indent="-304800" lvl="0" marL="457200" marR="0" rtl="0" algn="l">
              <a:spcBef>
                <a:spcPts val="0"/>
              </a:spcBef>
              <a:spcAft>
                <a:spcPts val="0"/>
              </a:spcAft>
              <a:buClr>
                <a:schemeClr val="dk1"/>
              </a:buClr>
              <a:buSzPts val="2400"/>
              <a:buFont typeface="Calibri"/>
              <a:buNone/>
            </a:pPr>
            <a:r>
              <a:t/>
            </a:r>
            <a:endParaRPr b="1" sz="2400">
              <a:solidFill>
                <a:srgbClr val="FF0000"/>
              </a:solidFill>
              <a:latin typeface="Calibri"/>
              <a:ea typeface="Calibri"/>
              <a:cs typeface="Calibri"/>
              <a:sym typeface="Calibri"/>
            </a:endParaRPr>
          </a:p>
          <a:p>
            <a:pPr indent="-457200" lvl="0" marL="457200" marR="0" rtl="0" algn="l">
              <a:spcBef>
                <a:spcPts val="0"/>
              </a:spcBef>
              <a:spcAft>
                <a:spcPts val="0"/>
              </a:spcAft>
              <a:buClr>
                <a:schemeClr val="dk1"/>
              </a:buClr>
              <a:buSzPts val="2400"/>
              <a:buFont typeface="Calibri"/>
              <a:buAutoNum type="arabicPeriod"/>
            </a:pPr>
            <a:r>
              <a:rPr b="1" lang="tr-TR" sz="2400">
                <a:solidFill>
                  <a:schemeClr val="dk1"/>
                </a:solidFill>
                <a:latin typeface="Calibri"/>
                <a:ea typeface="Calibri"/>
                <a:cs typeface="Calibri"/>
                <a:sym typeface="Calibri"/>
              </a:rPr>
              <a:t>Gereksiz Sözcük Kullanımı</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Duruluk ilkesiyle de ifade edildiği gibi eğer bir sözcük cümle içinden atıldığında anlamda herhangi bir daralma ya da eksikliğe yol açmıyorsa gereksiz kullanılmıştır.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000">
                <a:solidFill>
                  <a:srgbClr val="00B050"/>
                </a:solidFill>
                <a:latin typeface="Calibri"/>
                <a:ea typeface="Calibri"/>
                <a:cs typeface="Calibri"/>
                <a:sym typeface="Calibri"/>
              </a:rPr>
              <a:t>* Eş anlamlı kelimeler aynı cümlede bulunmaz.</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Yanındaki arkadaşına </a:t>
            </a:r>
            <a:r>
              <a:rPr b="1" i="1" lang="tr-TR" sz="2400">
                <a:solidFill>
                  <a:schemeClr val="dk1"/>
                </a:solidFill>
                <a:latin typeface="Calibri"/>
                <a:ea typeface="Calibri"/>
                <a:cs typeface="Calibri"/>
                <a:sym typeface="Calibri"/>
              </a:rPr>
              <a:t>alçak sesle</a:t>
            </a:r>
            <a:r>
              <a:rPr i="1" lang="tr-TR" sz="2400">
                <a:solidFill>
                  <a:schemeClr val="dk1"/>
                </a:solidFill>
                <a:latin typeface="Calibri"/>
                <a:ea typeface="Calibri"/>
                <a:cs typeface="Calibri"/>
                <a:sym typeface="Calibri"/>
              </a:rPr>
              <a:t> bir şeyler fısıldadı.</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Dersin sonuna kadar </a:t>
            </a:r>
            <a:r>
              <a:rPr b="1" i="1" lang="tr-TR" sz="2400">
                <a:solidFill>
                  <a:schemeClr val="dk1"/>
                </a:solidFill>
                <a:latin typeface="Calibri"/>
                <a:ea typeface="Calibri"/>
                <a:cs typeface="Calibri"/>
                <a:sym typeface="Calibri"/>
              </a:rPr>
              <a:t>karşılıklı</a:t>
            </a:r>
            <a:r>
              <a:rPr i="1" lang="tr-TR" sz="2400">
                <a:solidFill>
                  <a:schemeClr val="dk1"/>
                </a:solidFill>
                <a:latin typeface="Calibri"/>
                <a:ea typeface="Calibri"/>
                <a:cs typeface="Calibri"/>
                <a:sym typeface="Calibri"/>
              </a:rPr>
              <a:t> olarak arkadaşıyla </a:t>
            </a:r>
            <a:r>
              <a:rPr b="1" i="1" lang="tr-TR" sz="2400">
                <a:solidFill>
                  <a:schemeClr val="dk1"/>
                </a:solidFill>
                <a:latin typeface="Calibri"/>
                <a:ea typeface="Calibri"/>
                <a:cs typeface="Calibri"/>
                <a:sym typeface="Calibri"/>
              </a:rPr>
              <a:t>gülüştü.</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5"/>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118" name="Google Shape;118;p5"/>
          <p:cNvSpPr/>
          <p:nvPr/>
        </p:nvSpPr>
        <p:spPr>
          <a:xfrm>
            <a:off x="208111" y="523220"/>
            <a:ext cx="8784976"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2. Anlamca Çelişen Sözcüklerin Kullanılması</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Cümle içinde anlam olarak çelişen kelimelerin kullanılması anlatım bozukluğuna yol açmaktadır.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rgbClr val="00B050"/>
              </a:buClr>
              <a:buSzPts val="2000"/>
              <a:buFont typeface="Arial"/>
              <a:buChar char="•"/>
            </a:pPr>
            <a:r>
              <a:rPr lang="tr-TR" sz="2000">
                <a:solidFill>
                  <a:srgbClr val="00B050"/>
                </a:solidFill>
                <a:latin typeface="Calibri"/>
                <a:ea typeface="Calibri"/>
                <a:cs typeface="Calibri"/>
                <a:sym typeface="Calibri"/>
              </a:rPr>
              <a:t>Genellikle kesinlik ve ihtimal bildiren sözcükler kullanılır.</a:t>
            </a:r>
            <a:endParaRPr/>
          </a:p>
          <a:p>
            <a:pPr indent="-190500" lvl="0" marL="342900" marR="0" rtl="0" algn="l">
              <a:spcBef>
                <a:spcPts val="0"/>
              </a:spcBef>
              <a:spcAft>
                <a:spcPts val="0"/>
              </a:spcAft>
              <a:buClr>
                <a:schemeClr val="dk1"/>
              </a:buClr>
              <a:buSzPts val="2400"/>
              <a:buFont typeface="Arial"/>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Bu hafta </a:t>
            </a:r>
            <a:r>
              <a:rPr b="1" i="1" lang="tr-TR" sz="2400">
                <a:solidFill>
                  <a:schemeClr val="dk1"/>
                </a:solidFill>
                <a:latin typeface="Calibri"/>
                <a:ea typeface="Calibri"/>
                <a:cs typeface="Calibri"/>
                <a:sym typeface="Calibri"/>
              </a:rPr>
              <a:t>kesinlikle</a:t>
            </a:r>
            <a:r>
              <a:rPr i="1" lang="tr-TR" sz="2400">
                <a:solidFill>
                  <a:schemeClr val="dk1"/>
                </a:solidFill>
                <a:latin typeface="Calibri"/>
                <a:ea typeface="Calibri"/>
                <a:cs typeface="Calibri"/>
                <a:sym typeface="Calibri"/>
              </a:rPr>
              <a:t> yağmur yağ</a:t>
            </a:r>
            <a:r>
              <a:rPr b="1" i="1" lang="tr-TR" sz="2400">
                <a:solidFill>
                  <a:schemeClr val="dk1"/>
                </a:solidFill>
                <a:latin typeface="Calibri"/>
                <a:ea typeface="Calibri"/>
                <a:cs typeface="Calibri"/>
                <a:sym typeface="Calibri"/>
              </a:rPr>
              <a:t>abilir.</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b="1" i="1" lang="tr-TR" sz="2400">
                <a:solidFill>
                  <a:schemeClr val="dk1"/>
                </a:solidFill>
                <a:latin typeface="Calibri"/>
                <a:ea typeface="Calibri"/>
                <a:cs typeface="Calibri"/>
                <a:sym typeface="Calibri"/>
              </a:rPr>
              <a:t>Tam</a:t>
            </a:r>
            <a:r>
              <a:rPr i="1" lang="tr-TR" sz="2400">
                <a:solidFill>
                  <a:schemeClr val="dk1"/>
                </a:solidFill>
                <a:latin typeface="Calibri"/>
                <a:ea typeface="Calibri"/>
                <a:cs typeface="Calibri"/>
                <a:sym typeface="Calibri"/>
              </a:rPr>
              <a:t> otuz yıl önce </a:t>
            </a:r>
            <a:r>
              <a:rPr b="1" i="1" lang="tr-TR" sz="2400">
                <a:solidFill>
                  <a:schemeClr val="dk1"/>
                </a:solidFill>
                <a:latin typeface="Calibri"/>
                <a:ea typeface="Calibri"/>
                <a:cs typeface="Calibri"/>
                <a:sym typeface="Calibri"/>
              </a:rPr>
              <a:t>kadar</a:t>
            </a:r>
            <a:r>
              <a:rPr i="1" lang="tr-TR" sz="2400">
                <a:solidFill>
                  <a:schemeClr val="dk1"/>
                </a:solidFill>
                <a:latin typeface="Calibri"/>
                <a:ea typeface="Calibri"/>
                <a:cs typeface="Calibri"/>
                <a:sym typeface="Calibri"/>
              </a:rPr>
              <a:t> şirketinin batması sonrasında bunalıma girmişti.</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g3e24c19bb21_0_0"/>
          <p:cNvSpPr txBox="1"/>
          <p:nvPr>
            <p:ph idx="1" type="subTitle"/>
          </p:nvPr>
        </p:nvSpPr>
        <p:spPr>
          <a:xfrm>
            <a:off x="1815925" y="15055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125" name="Google Shape;125;g3e24c19bb21_0_0"/>
          <p:cNvSpPr txBox="1"/>
          <p:nvPr/>
        </p:nvSpPr>
        <p:spPr>
          <a:xfrm>
            <a:off x="337475" y="870075"/>
            <a:ext cx="8035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2000"/>
              <a:t>İhtiyar, yaşlı kadın güçlükle yürüyordu </a:t>
            </a:r>
            <a:endParaRPr sz="2000"/>
          </a:p>
        </p:txBody>
      </p:sp>
      <p:sp>
        <p:nvSpPr>
          <p:cNvPr id="126" name="Google Shape;126;g3e24c19bb21_0_0"/>
          <p:cNvSpPr txBox="1"/>
          <p:nvPr/>
        </p:nvSpPr>
        <p:spPr>
          <a:xfrm>
            <a:off x="337475" y="1586475"/>
            <a:ext cx="7567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2000">
                <a:solidFill>
                  <a:schemeClr val="dk1"/>
                </a:solidFill>
              </a:rPr>
              <a:t>"Henüz daha ödevimi bitirmedim."</a:t>
            </a:r>
            <a:endParaRPr sz="2000">
              <a:solidFill>
                <a:schemeClr val="dk1"/>
              </a:solidFill>
            </a:endParaRPr>
          </a:p>
        </p:txBody>
      </p:sp>
      <p:sp>
        <p:nvSpPr>
          <p:cNvPr id="127" name="Google Shape;127;g3e24c19bb21_0_0"/>
          <p:cNvSpPr txBox="1"/>
          <p:nvPr/>
        </p:nvSpPr>
        <p:spPr>
          <a:xfrm>
            <a:off x="202800" y="2164950"/>
            <a:ext cx="8169900" cy="813600"/>
          </a:xfrm>
          <a:prstGeom prst="rect">
            <a:avLst/>
          </a:prstGeom>
          <a:noFill/>
          <a:ln>
            <a:noFill/>
          </a:ln>
        </p:spPr>
        <p:txBody>
          <a:bodyPr anchorCtr="0" anchor="t" bIns="91425" lIns="91425" spcFirstLastPara="1" rIns="91425" wrap="square" tIns="91425">
            <a:spAutoFit/>
          </a:bodyPr>
          <a:lstStyle/>
          <a:p>
            <a:pPr indent="-349250" lvl="0" marL="457200" rtl="0" algn="l">
              <a:lnSpc>
                <a:spcPct val="115000"/>
              </a:lnSpc>
              <a:spcBef>
                <a:spcPts val="900"/>
              </a:spcBef>
              <a:spcAft>
                <a:spcPts val="0"/>
              </a:spcAft>
              <a:buClr>
                <a:schemeClr val="dk1"/>
              </a:buClr>
              <a:buSzPts val="1900"/>
              <a:buChar char="●"/>
            </a:pPr>
            <a:r>
              <a:rPr i="1" lang="tr-TR" sz="1900">
                <a:solidFill>
                  <a:schemeClr val="dk1"/>
                </a:solidFill>
              </a:rPr>
              <a:t>Doğrusu:</a:t>
            </a:r>
            <a:r>
              <a:rPr lang="tr-TR" sz="1900">
                <a:solidFill>
                  <a:schemeClr val="dk1"/>
                </a:solidFill>
              </a:rPr>
              <a:t> "Henüz ödevimi bitirmedim." ya da "Daha ödevimi bitirmedim."</a:t>
            </a:r>
            <a:endParaRPr sz="800"/>
          </a:p>
        </p:txBody>
      </p:sp>
      <p:sp>
        <p:nvSpPr>
          <p:cNvPr id="128" name="Google Shape;128;g3e24c19bb21_0_0"/>
          <p:cNvSpPr txBox="1"/>
          <p:nvPr/>
        </p:nvSpPr>
        <p:spPr>
          <a:xfrm>
            <a:off x="0" y="3115700"/>
            <a:ext cx="7908000" cy="492600"/>
          </a:xfrm>
          <a:prstGeom prst="rect">
            <a:avLst/>
          </a:prstGeom>
          <a:noFill/>
          <a:ln>
            <a:noFill/>
          </a:ln>
        </p:spPr>
        <p:txBody>
          <a:bodyPr anchorCtr="0" anchor="t" bIns="91425" lIns="91425" spcFirstLastPara="1" rIns="91425" wrap="square" tIns="91425">
            <a:spAutoFit/>
          </a:bodyPr>
          <a:lstStyle/>
          <a:p>
            <a:pPr indent="-355600" lvl="0" marL="647700" rtl="0" algn="l">
              <a:lnSpc>
                <a:spcPct val="115000"/>
              </a:lnSpc>
              <a:spcBef>
                <a:spcPts val="0"/>
              </a:spcBef>
              <a:spcAft>
                <a:spcPts val="0"/>
              </a:spcAft>
              <a:buClr>
                <a:srgbClr val="2C2F34"/>
              </a:buClr>
              <a:buSzPts val="2000"/>
              <a:buFont typeface="Roboto"/>
              <a:buChar char="●"/>
            </a:pPr>
            <a:r>
              <a:rPr lang="tr-TR" sz="2000">
                <a:solidFill>
                  <a:srgbClr val="2C2F34"/>
                </a:solidFill>
                <a:highlight>
                  <a:srgbClr val="FFFFFF"/>
                </a:highlight>
                <a:latin typeface="Roboto"/>
                <a:ea typeface="Roboto"/>
                <a:cs typeface="Roboto"/>
                <a:sym typeface="Roboto"/>
              </a:rPr>
              <a:t>Bu konuda herkesin</a:t>
            </a:r>
            <a:r>
              <a:rPr lang="tr-TR" sz="2000">
                <a:solidFill>
                  <a:schemeClr val="dk1"/>
                </a:solidFill>
                <a:highlight>
                  <a:srgbClr val="FFFFFF"/>
                </a:highlight>
                <a:latin typeface="Roboto"/>
                <a:ea typeface="Roboto"/>
                <a:cs typeface="Roboto"/>
                <a:sym typeface="Roboto"/>
              </a:rPr>
              <a:t> fikrini ve görüşünü</a:t>
            </a:r>
            <a:r>
              <a:rPr lang="tr-TR" sz="2000">
                <a:solidFill>
                  <a:srgbClr val="FF0000"/>
                </a:solidFill>
                <a:highlight>
                  <a:srgbClr val="FFFFFF"/>
                </a:highlight>
                <a:latin typeface="Roboto"/>
                <a:ea typeface="Roboto"/>
                <a:cs typeface="Roboto"/>
                <a:sym typeface="Roboto"/>
              </a:rPr>
              <a:t> </a:t>
            </a:r>
            <a:r>
              <a:rPr lang="tr-TR" sz="2000">
                <a:solidFill>
                  <a:srgbClr val="2C2F34"/>
                </a:solidFill>
                <a:highlight>
                  <a:srgbClr val="FFFFFF"/>
                </a:highlight>
                <a:latin typeface="Roboto"/>
                <a:ea typeface="Roboto"/>
                <a:cs typeface="Roboto"/>
                <a:sym typeface="Roboto"/>
              </a:rPr>
              <a:t>almalısınız.</a:t>
            </a:r>
            <a:endParaRPr sz="2000">
              <a:solidFill>
                <a:srgbClr val="2C2F34"/>
              </a:solidFill>
              <a:highlight>
                <a:srgbClr val="FFFFFF"/>
              </a:highlight>
              <a:latin typeface="Roboto"/>
              <a:ea typeface="Roboto"/>
              <a:cs typeface="Roboto"/>
              <a:sym typeface="Roboto"/>
            </a:endParaRPr>
          </a:p>
        </p:txBody>
      </p:sp>
      <p:sp>
        <p:nvSpPr>
          <p:cNvPr id="129" name="Google Shape;129;g3e24c19bb21_0_0"/>
          <p:cNvSpPr txBox="1"/>
          <p:nvPr/>
        </p:nvSpPr>
        <p:spPr>
          <a:xfrm>
            <a:off x="-49925" y="3673125"/>
            <a:ext cx="8169900" cy="461700"/>
          </a:xfrm>
          <a:prstGeom prst="rect">
            <a:avLst/>
          </a:prstGeom>
          <a:noFill/>
          <a:ln>
            <a:noFill/>
          </a:ln>
        </p:spPr>
        <p:txBody>
          <a:bodyPr anchorCtr="0" anchor="t" bIns="91425" lIns="91425" spcFirstLastPara="1" rIns="91425" wrap="square" tIns="91425">
            <a:spAutoFit/>
          </a:bodyPr>
          <a:lstStyle/>
          <a:p>
            <a:pPr indent="-342900" lvl="0" marL="647700" rtl="0" algn="l">
              <a:lnSpc>
                <a:spcPct val="115000"/>
              </a:lnSpc>
              <a:spcBef>
                <a:spcPts val="0"/>
              </a:spcBef>
              <a:spcAft>
                <a:spcPts val="0"/>
              </a:spcAft>
              <a:buClr>
                <a:srgbClr val="2C2F34"/>
              </a:buClr>
              <a:buSzPts val="1800"/>
              <a:buFont typeface="Roboto"/>
              <a:buChar char="●"/>
            </a:pPr>
            <a:r>
              <a:rPr lang="tr-TR" sz="1800">
                <a:solidFill>
                  <a:srgbClr val="2C2F34"/>
                </a:solidFill>
                <a:highlight>
                  <a:srgbClr val="FFFFFF"/>
                </a:highlight>
                <a:latin typeface="Roboto"/>
                <a:ea typeface="Roboto"/>
                <a:cs typeface="Roboto"/>
                <a:sym typeface="Roboto"/>
              </a:rPr>
              <a:t>Bu konuda herkesin </a:t>
            </a:r>
            <a:r>
              <a:rPr lang="tr-TR" sz="1800">
                <a:solidFill>
                  <a:srgbClr val="FF0000"/>
                </a:solidFill>
                <a:highlight>
                  <a:srgbClr val="FFFFFF"/>
                </a:highlight>
                <a:latin typeface="Roboto"/>
                <a:ea typeface="Roboto"/>
                <a:cs typeface="Roboto"/>
                <a:sym typeface="Roboto"/>
              </a:rPr>
              <a:t>fikrini</a:t>
            </a:r>
            <a:r>
              <a:rPr lang="tr-TR" sz="1800">
                <a:solidFill>
                  <a:srgbClr val="2C2F34"/>
                </a:solidFill>
                <a:highlight>
                  <a:srgbClr val="FFFFFF"/>
                </a:highlight>
                <a:latin typeface="Roboto"/>
                <a:ea typeface="Roboto"/>
                <a:cs typeface="Roboto"/>
                <a:sym typeface="Roboto"/>
              </a:rPr>
              <a:t> ve </a:t>
            </a:r>
            <a:r>
              <a:rPr lang="tr-TR" sz="1800">
                <a:solidFill>
                  <a:srgbClr val="FF0000"/>
                </a:solidFill>
                <a:highlight>
                  <a:srgbClr val="FFFFFF"/>
                </a:highlight>
                <a:latin typeface="Roboto"/>
                <a:ea typeface="Roboto"/>
                <a:cs typeface="Roboto"/>
                <a:sym typeface="Roboto"/>
              </a:rPr>
              <a:t>görüşünü </a:t>
            </a:r>
            <a:r>
              <a:rPr lang="tr-TR" sz="1800">
                <a:solidFill>
                  <a:srgbClr val="2C2F34"/>
                </a:solidFill>
                <a:highlight>
                  <a:srgbClr val="FFFFFF"/>
                </a:highlight>
                <a:latin typeface="Roboto"/>
                <a:ea typeface="Roboto"/>
                <a:cs typeface="Roboto"/>
                <a:sym typeface="Roboto"/>
              </a:rPr>
              <a:t>almalısınız. (fikir-görüş)</a:t>
            </a:r>
            <a:endParaRPr sz="1800">
              <a:solidFill>
                <a:srgbClr val="2C2F34"/>
              </a:solidFill>
              <a:highlight>
                <a:srgbClr val="FFFFFF"/>
              </a:highlight>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g3e24c19bb21_0_20"/>
          <p:cNvSpPr txBox="1"/>
          <p:nvPr>
            <p:ph idx="1" type="subTitle"/>
          </p:nvPr>
        </p:nvSpPr>
        <p:spPr>
          <a:xfrm>
            <a:off x="1815925" y="15055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136" name="Google Shape;136;g3e24c19bb21_0_20"/>
          <p:cNvSpPr txBox="1"/>
          <p:nvPr/>
        </p:nvSpPr>
        <p:spPr>
          <a:xfrm>
            <a:off x="347225" y="821800"/>
            <a:ext cx="70374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2200">
                <a:solidFill>
                  <a:schemeClr val="dk1"/>
                </a:solidFill>
              </a:rPr>
              <a:t>"</a:t>
            </a:r>
            <a:r>
              <a:rPr lang="tr-TR" sz="2300">
                <a:solidFill>
                  <a:schemeClr val="dk1"/>
                </a:solidFill>
              </a:rPr>
              <a:t>Eminim</a:t>
            </a:r>
            <a:r>
              <a:rPr lang="tr-TR" sz="2200">
                <a:solidFill>
                  <a:schemeClr val="dk1"/>
                </a:solidFill>
              </a:rPr>
              <a:t> bu saatte eve </a:t>
            </a:r>
            <a:r>
              <a:rPr lang="tr-TR" sz="2300">
                <a:solidFill>
                  <a:schemeClr val="dk1"/>
                </a:solidFill>
              </a:rPr>
              <a:t>gitmiş olabilir</a:t>
            </a:r>
            <a:r>
              <a:rPr lang="tr-TR" sz="2200">
                <a:solidFill>
                  <a:schemeClr val="dk1"/>
                </a:solidFill>
              </a:rPr>
              <a:t>." </a:t>
            </a:r>
            <a:endParaRPr sz="2500"/>
          </a:p>
        </p:txBody>
      </p:sp>
      <p:sp>
        <p:nvSpPr>
          <p:cNvPr id="137" name="Google Shape;137;g3e24c19bb21_0_20"/>
          <p:cNvSpPr txBox="1"/>
          <p:nvPr/>
        </p:nvSpPr>
        <p:spPr>
          <a:xfrm>
            <a:off x="445650" y="1360600"/>
            <a:ext cx="8252700" cy="85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tr-TR" sz="1200">
                <a:solidFill>
                  <a:schemeClr val="dk1"/>
                </a:solidFill>
              </a:rPr>
              <a:t>"</a:t>
            </a:r>
            <a:r>
              <a:rPr lang="tr-TR" sz="1800">
                <a:solidFill>
                  <a:schemeClr val="dk1"/>
                </a:solidFill>
              </a:rPr>
              <a:t>Eminim" (kesinlik) ve "olabilir" (olasılık) birbiriyle çelişir.</a:t>
            </a:r>
            <a:endParaRPr sz="1800">
              <a:solidFill>
                <a:schemeClr val="dk1"/>
              </a:solidFill>
            </a:endParaRPr>
          </a:p>
          <a:p>
            <a:pPr indent="0" lvl="0" marL="0" rtl="0" algn="l">
              <a:lnSpc>
                <a:spcPct val="115000"/>
              </a:lnSpc>
              <a:spcBef>
                <a:spcPts val="600"/>
              </a:spcBef>
              <a:spcAft>
                <a:spcPts val="600"/>
              </a:spcAft>
              <a:buNone/>
            </a:pPr>
            <a:r>
              <a:rPr i="1" lang="tr-TR" sz="1800">
                <a:solidFill>
                  <a:schemeClr val="dk1"/>
                </a:solidFill>
              </a:rPr>
              <a:t>Doğrusu:</a:t>
            </a:r>
            <a:r>
              <a:rPr lang="tr-TR" sz="1800">
                <a:solidFill>
                  <a:schemeClr val="dk1"/>
                </a:solidFill>
              </a:rPr>
              <a:t> "Eminim bu saatte eve gitmiştir." veya "Bu saatte eve gitmiş olabilir."</a:t>
            </a:r>
            <a:endParaRPr sz="1800">
              <a:solidFill>
                <a:schemeClr val="dk1"/>
              </a:solidFill>
            </a:endParaRPr>
          </a:p>
        </p:txBody>
      </p:sp>
      <p:sp>
        <p:nvSpPr>
          <p:cNvPr id="138" name="Google Shape;138;g3e24c19bb21_0_20"/>
          <p:cNvSpPr txBox="1"/>
          <p:nvPr/>
        </p:nvSpPr>
        <p:spPr>
          <a:xfrm>
            <a:off x="393525" y="2302350"/>
            <a:ext cx="79980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2300">
                <a:solidFill>
                  <a:schemeClr val="dk1"/>
                </a:solidFill>
              </a:rPr>
              <a:t>"Şüphesiz bu sözleri belki o da duymuştur." </a:t>
            </a:r>
            <a:endParaRPr sz="2300"/>
          </a:p>
        </p:txBody>
      </p:sp>
      <p:sp>
        <p:nvSpPr>
          <p:cNvPr id="139" name="Google Shape;139;g3e24c19bb21_0_20"/>
          <p:cNvSpPr txBox="1"/>
          <p:nvPr/>
        </p:nvSpPr>
        <p:spPr>
          <a:xfrm>
            <a:off x="393525" y="2841150"/>
            <a:ext cx="8171700" cy="117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tr-TR" sz="1800">
                <a:solidFill>
                  <a:schemeClr val="dk1"/>
                </a:solidFill>
              </a:rPr>
              <a:t>Sorun:</a:t>
            </a:r>
            <a:r>
              <a:rPr lang="tr-TR" sz="1800">
                <a:solidFill>
                  <a:schemeClr val="dk1"/>
                </a:solidFill>
              </a:rPr>
              <a:t> "Şüphesiz" (kesinlik) ve "belki" (olasılık) anlamca çelişir.</a:t>
            </a:r>
            <a:endParaRPr sz="1800">
              <a:solidFill>
                <a:schemeClr val="dk1"/>
              </a:solidFill>
            </a:endParaRPr>
          </a:p>
          <a:p>
            <a:pPr indent="0" lvl="0" marL="0" rtl="0" algn="l">
              <a:lnSpc>
                <a:spcPct val="115000"/>
              </a:lnSpc>
              <a:spcBef>
                <a:spcPts val="600"/>
              </a:spcBef>
              <a:spcAft>
                <a:spcPts val="600"/>
              </a:spcAft>
              <a:buNone/>
            </a:pPr>
            <a:r>
              <a:rPr i="1" lang="tr-TR" sz="1800">
                <a:solidFill>
                  <a:schemeClr val="dk1"/>
                </a:solidFill>
              </a:rPr>
              <a:t>Doğrusu:</a:t>
            </a:r>
            <a:r>
              <a:rPr lang="tr-TR" sz="1800">
                <a:solidFill>
                  <a:schemeClr val="dk1"/>
                </a:solidFill>
              </a:rPr>
              <a:t> "Şüphesiz bu sözleri o da duymuştur." veya "Belki bu sözleri o da duymuştur."</a:t>
            </a:r>
            <a:endParaRPr sz="1800">
              <a:solidFill>
                <a:schemeClr val="dk1"/>
              </a:solidFill>
            </a:endParaRPr>
          </a:p>
        </p:txBody>
      </p:sp>
      <p:sp>
        <p:nvSpPr>
          <p:cNvPr id="140" name="Google Shape;140;g3e24c19bb21_0_20"/>
          <p:cNvSpPr txBox="1"/>
          <p:nvPr/>
        </p:nvSpPr>
        <p:spPr>
          <a:xfrm>
            <a:off x="555600" y="3924550"/>
            <a:ext cx="6458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chemeClr val="dk1"/>
                </a:solidFill>
              </a:rPr>
              <a:t>"Kuşkusuz bu projede senin de payın olsa gerek."</a:t>
            </a:r>
            <a:endParaRPr sz="1800">
              <a:solidFill>
                <a:schemeClr val="dk1"/>
              </a:solidFill>
            </a:endParaRPr>
          </a:p>
        </p:txBody>
      </p:sp>
      <p:sp>
        <p:nvSpPr>
          <p:cNvPr id="141" name="Google Shape;141;g3e24c19bb21_0_20"/>
          <p:cNvSpPr txBox="1"/>
          <p:nvPr/>
        </p:nvSpPr>
        <p:spPr>
          <a:xfrm>
            <a:off x="972300" y="4286100"/>
            <a:ext cx="7488900" cy="85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tr-TR" sz="1800">
                <a:solidFill>
                  <a:schemeClr val="dk1"/>
                </a:solidFill>
              </a:rPr>
              <a:t>Sorun:</a:t>
            </a:r>
            <a:r>
              <a:rPr lang="tr-TR" sz="1800">
                <a:solidFill>
                  <a:schemeClr val="dk1"/>
                </a:solidFill>
              </a:rPr>
              <a:t> "Kuşkusuz" (kesinlik) ve "olsa gerek" (tahmin) çelişir.</a:t>
            </a:r>
            <a:endParaRPr sz="1800">
              <a:solidFill>
                <a:schemeClr val="dk1"/>
              </a:solidFill>
            </a:endParaRPr>
          </a:p>
          <a:p>
            <a:pPr indent="0" lvl="0" marL="0" rtl="0" algn="l">
              <a:lnSpc>
                <a:spcPct val="115000"/>
              </a:lnSpc>
              <a:spcBef>
                <a:spcPts val="600"/>
              </a:spcBef>
              <a:spcAft>
                <a:spcPts val="600"/>
              </a:spcAft>
              <a:buNone/>
            </a:pPr>
            <a:r>
              <a:rPr i="1" lang="tr-TR" sz="1800">
                <a:solidFill>
                  <a:schemeClr val="dk1"/>
                </a:solidFill>
              </a:rPr>
              <a:t>Doğrusu:</a:t>
            </a:r>
            <a:r>
              <a:rPr lang="tr-TR" sz="1800">
                <a:solidFill>
                  <a:schemeClr val="dk1"/>
                </a:solidFill>
              </a:rPr>
              <a:t> "Kuşkusuz bu projede senin de payın var."</a:t>
            </a:r>
            <a:endParaRPr sz="18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6"/>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148" name="Google Shape;148;p6"/>
          <p:cNvSpPr/>
          <p:nvPr/>
        </p:nvSpPr>
        <p:spPr>
          <a:xfrm>
            <a:off x="208111" y="523220"/>
            <a:ext cx="8784976" cy="4154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3. Sözcüğün Yanlış Anlamda Kullanılması</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Eğer bir sözcük cümle içerisinde anlamına uygun bir şekilde kullanılmazsa anlatım bozukluğuna yol açar.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Arkadaşlarının yardımlarına </a:t>
            </a:r>
            <a:r>
              <a:rPr b="1" lang="tr-TR" sz="2400">
                <a:solidFill>
                  <a:schemeClr val="dk1"/>
                </a:solidFill>
                <a:latin typeface="Calibri"/>
                <a:ea typeface="Calibri"/>
                <a:cs typeface="Calibri"/>
                <a:sym typeface="Calibri"/>
              </a:rPr>
              <a:t>karşın</a:t>
            </a:r>
            <a:r>
              <a:rPr lang="tr-TR" sz="2400">
                <a:solidFill>
                  <a:schemeClr val="dk1"/>
                </a:solidFill>
                <a:latin typeface="Calibri"/>
                <a:ea typeface="Calibri"/>
                <a:cs typeface="Calibri"/>
                <a:sym typeface="Calibri"/>
              </a:rPr>
              <a:t> onlara minnet duymuştu. </a:t>
            </a:r>
            <a:r>
              <a:rPr b="1" lang="tr-TR" sz="2400">
                <a:solidFill>
                  <a:schemeClr val="dk1"/>
                </a:solidFill>
                <a:latin typeface="Calibri"/>
                <a:ea typeface="Calibri"/>
                <a:cs typeface="Calibri"/>
                <a:sym typeface="Calibri"/>
              </a:rPr>
              <a:t>(Karşılık)</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Arabanın fiyatı </a:t>
            </a:r>
            <a:r>
              <a:rPr b="1" i="1" lang="tr-TR" sz="2400">
                <a:solidFill>
                  <a:schemeClr val="dk1"/>
                </a:solidFill>
                <a:latin typeface="Calibri"/>
                <a:ea typeface="Calibri"/>
                <a:cs typeface="Calibri"/>
                <a:sym typeface="Calibri"/>
              </a:rPr>
              <a:t>pahalı</a:t>
            </a:r>
            <a:r>
              <a:rPr i="1" lang="tr-TR" sz="2400">
                <a:solidFill>
                  <a:schemeClr val="dk1"/>
                </a:solidFill>
                <a:latin typeface="Calibri"/>
                <a:ea typeface="Calibri"/>
                <a:cs typeface="Calibri"/>
                <a:sym typeface="Calibri"/>
              </a:rPr>
              <a:t> olduğundan almaktan vazgeçtik. </a:t>
            </a:r>
            <a:r>
              <a:rPr b="1" i="1" lang="tr-TR" sz="2400">
                <a:solidFill>
                  <a:schemeClr val="dk1"/>
                </a:solidFill>
                <a:latin typeface="Calibri"/>
                <a:ea typeface="Calibri"/>
                <a:cs typeface="Calibri"/>
                <a:sym typeface="Calibri"/>
              </a:rPr>
              <a:t>(Yüksek)</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Yazın çekildiğim </a:t>
            </a:r>
            <a:r>
              <a:rPr b="1" i="1" lang="tr-TR" sz="2400">
                <a:solidFill>
                  <a:schemeClr val="dk1"/>
                </a:solidFill>
                <a:latin typeface="Calibri"/>
                <a:ea typeface="Calibri"/>
                <a:cs typeface="Calibri"/>
                <a:sym typeface="Calibri"/>
              </a:rPr>
              <a:t>resimleri</a:t>
            </a:r>
            <a:r>
              <a:rPr i="1" lang="tr-TR" sz="2400">
                <a:solidFill>
                  <a:schemeClr val="dk1"/>
                </a:solidFill>
                <a:latin typeface="Calibri"/>
                <a:ea typeface="Calibri"/>
                <a:cs typeface="Calibri"/>
                <a:sym typeface="Calibri"/>
              </a:rPr>
              <a:t> sosyal medyada paylaştım. </a:t>
            </a:r>
            <a:r>
              <a:rPr b="1" i="1" lang="tr-TR" sz="2400">
                <a:solidFill>
                  <a:schemeClr val="dk1"/>
                </a:solidFill>
                <a:latin typeface="Calibri"/>
                <a:ea typeface="Calibri"/>
                <a:cs typeface="Calibri"/>
                <a:sym typeface="Calibri"/>
              </a:rPr>
              <a:t>(Fotoğraf)</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7"/>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155" name="Google Shape;155;p7"/>
          <p:cNvSpPr/>
          <p:nvPr/>
        </p:nvSpPr>
        <p:spPr>
          <a:xfrm>
            <a:off x="208111" y="523220"/>
            <a:ext cx="8784976" cy="4154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4. Sözcüğün Yanlış Yerde Kullanılması</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Cümle içinde kullanılan sözcüklerin, Türkçenin söz dizimine uygun bir şekilde doğru yerde kullanılması gerekir.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Doğru yerde kullanılmayan sözcükler anlatım bozukluğuna yol açmaktadır.</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i="1" lang="tr-TR" sz="2400">
                <a:solidFill>
                  <a:schemeClr val="dk1"/>
                </a:solidFill>
                <a:latin typeface="Calibri"/>
                <a:ea typeface="Calibri"/>
                <a:cs typeface="Calibri"/>
                <a:sym typeface="Calibri"/>
              </a:rPr>
              <a:t>Deftersiz</a:t>
            </a:r>
            <a:r>
              <a:rPr i="1" lang="tr-TR" sz="2400">
                <a:solidFill>
                  <a:schemeClr val="dk1"/>
                </a:solidFill>
                <a:latin typeface="Calibri"/>
                <a:ea typeface="Calibri"/>
                <a:cs typeface="Calibri"/>
                <a:sym typeface="Calibri"/>
              </a:rPr>
              <a:t> sınıfa öğrenci almam demişti öğretmen.</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b="1" i="1" lang="tr-TR" sz="2400">
                <a:solidFill>
                  <a:schemeClr val="dk1"/>
                </a:solidFill>
                <a:latin typeface="Calibri"/>
                <a:ea typeface="Calibri"/>
                <a:cs typeface="Calibri"/>
                <a:sym typeface="Calibri"/>
              </a:rPr>
              <a:t>Ağrısız</a:t>
            </a:r>
            <a:r>
              <a:rPr i="1" lang="tr-TR" sz="2400">
                <a:solidFill>
                  <a:schemeClr val="dk1"/>
                </a:solidFill>
                <a:latin typeface="Calibri"/>
                <a:ea typeface="Calibri"/>
                <a:cs typeface="Calibri"/>
                <a:sym typeface="Calibri"/>
              </a:rPr>
              <a:t> kulak delinir.</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3e24c19bb21_0_45"/>
          <p:cNvSpPr txBox="1"/>
          <p:nvPr>
            <p:ph idx="1" type="subTitle"/>
          </p:nvPr>
        </p:nvSpPr>
        <p:spPr>
          <a:xfrm>
            <a:off x="1815925" y="15055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162" name="Google Shape;162;g3e24c19bb21_0_45"/>
          <p:cNvSpPr txBox="1"/>
          <p:nvPr/>
        </p:nvSpPr>
        <p:spPr>
          <a:xfrm>
            <a:off x="-57875" y="868100"/>
            <a:ext cx="8611500" cy="461700"/>
          </a:xfrm>
          <a:prstGeom prst="rect">
            <a:avLst/>
          </a:prstGeom>
          <a:noFill/>
          <a:ln>
            <a:noFill/>
          </a:ln>
        </p:spPr>
        <p:txBody>
          <a:bodyPr anchorCtr="0" anchor="t" bIns="91425" lIns="91425" spcFirstLastPara="1" rIns="91425" wrap="square" tIns="91425">
            <a:spAutoFit/>
          </a:bodyPr>
          <a:lstStyle/>
          <a:p>
            <a:pPr indent="-342900" lvl="0" marL="596900" rtl="0" algn="l">
              <a:lnSpc>
                <a:spcPct val="115000"/>
              </a:lnSpc>
              <a:spcBef>
                <a:spcPts val="0"/>
              </a:spcBef>
              <a:spcAft>
                <a:spcPts val="0"/>
              </a:spcAft>
              <a:buClr>
                <a:schemeClr val="dk1"/>
              </a:buClr>
              <a:buSzPts val="1800"/>
              <a:buChar char="●"/>
            </a:pPr>
            <a:r>
              <a:rPr lang="tr-TR" sz="1800">
                <a:solidFill>
                  <a:schemeClr val="dk1"/>
                </a:solidFill>
                <a:highlight>
                  <a:srgbClr val="FFFFFF"/>
                </a:highlight>
              </a:rPr>
              <a:t>Okul 16 Haziran 2021 yılında kapanacak.</a:t>
            </a:r>
            <a:endParaRPr sz="1800">
              <a:solidFill>
                <a:schemeClr val="dk1"/>
              </a:solidFill>
              <a:highlight>
                <a:srgbClr val="FFFFFF"/>
              </a:highlight>
            </a:endParaRPr>
          </a:p>
        </p:txBody>
      </p:sp>
      <p:sp>
        <p:nvSpPr>
          <p:cNvPr id="163" name="Google Shape;163;g3e24c19bb21_0_45"/>
          <p:cNvSpPr txBox="1"/>
          <p:nvPr/>
        </p:nvSpPr>
        <p:spPr>
          <a:xfrm>
            <a:off x="261325" y="1402450"/>
            <a:ext cx="7973100" cy="415500"/>
          </a:xfrm>
          <a:prstGeom prst="rect">
            <a:avLst/>
          </a:prstGeom>
          <a:noFill/>
          <a:ln>
            <a:noFill/>
          </a:ln>
        </p:spPr>
        <p:txBody>
          <a:bodyPr anchorCtr="0" anchor="t" bIns="91425" lIns="91425" spcFirstLastPara="1" rIns="91425" wrap="square" tIns="91425">
            <a:spAutoFit/>
          </a:bodyPr>
          <a:lstStyle/>
          <a:p>
            <a:pPr indent="-323850" lvl="0" marL="596900" rtl="0" algn="l">
              <a:lnSpc>
                <a:spcPct val="115000"/>
              </a:lnSpc>
              <a:spcBef>
                <a:spcPts val="0"/>
              </a:spcBef>
              <a:spcAft>
                <a:spcPts val="0"/>
              </a:spcAft>
              <a:buClr>
                <a:schemeClr val="dk1"/>
              </a:buClr>
              <a:buSzPts val="1500"/>
              <a:buChar char="●"/>
            </a:pPr>
            <a:r>
              <a:rPr lang="tr-TR" sz="1500">
                <a:solidFill>
                  <a:schemeClr val="dk1"/>
                </a:solidFill>
                <a:highlight>
                  <a:srgbClr val="FFFFFF"/>
                </a:highlight>
              </a:rPr>
              <a:t>Okul 16 Haziran 2021 </a:t>
            </a:r>
            <a:r>
              <a:rPr b="1" lang="tr-TR" sz="1500">
                <a:solidFill>
                  <a:schemeClr val="dk1"/>
                </a:solidFill>
                <a:highlight>
                  <a:srgbClr val="FFFFFF"/>
                </a:highlight>
              </a:rPr>
              <a:t>yılında</a:t>
            </a:r>
            <a:r>
              <a:rPr lang="tr-TR" sz="1500">
                <a:solidFill>
                  <a:schemeClr val="dk1"/>
                </a:solidFill>
                <a:highlight>
                  <a:srgbClr val="FFFFFF"/>
                </a:highlight>
              </a:rPr>
              <a:t> kapanacak. (Yılında değil, tarihinde olacak.)</a:t>
            </a:r>
            <a:endParaRPr sz="1500">
              <a:solidFill>
                <a:schemeClr val="dk1"/>
              </a:solidFill>
              <a:highlight>
                <a:srgbClr val="FFFFFF"/>
              </a:highlight>
            </a:endParaRPr>
          </a:p>
        </p:txBody>
      </p:sp>
      <p:sp>
        <p:nvSpPr>
          <p:cNvPr id="164" name="Google Shape;164;g3e24c19bb21_0_45"/>
          <p:cNvSpPr txBox="1"/>
          <p:nvPr/>
        </p:nvSpPr>
        <p:spPr>
          <a:xfrm>
            <a:off x="-162050" y="1956125"/>
            <a:ext cx="8396400" cy="461700"/>
          </a:xfrm>
          <a:prstGeom prst="rect">
            <a:avLst/>
          </a:prstGeom>
          <a:noFill/>
          <a:ln>
            <a:noFill/>
          </a:ln>
        </p:spPr>
        <p:txBody>
          <a:bodyPr anchorCtr="0" anchor="t" bIns="91425" lIns="91425" spcFirstLastPara="1" rIns="91425" wrap="square" tIns="91425">
            <a:spAutoFit/>
          </a:bodyPr>
          <a:lstStyle/>
          <a:p>
            <a:pPr indent="-342900" lvl="0" marL="596900" rtl="0" algn="l">
              <a:lnSpc>
                <a:spcPct val="115000"/>
              </a:lnSpc>
              <a:spcBef>
                <a:spcPts val="0"/>
              </a:spcBef>
              <a:spcAft>
                <a:spcPts val="0"/>
              </a:spcAft>
              <a:buClr>
                <a:schemeClr val="dk1"/>
              </a:buClr>
              <a:buSzPts val="1800"/>
              <a:buChar char="●"/>
            </a:pPr>
            <a:r>
              <a:rPr lang="tr-TR" sz="1800">
                <a:solidFill>
                  <a:schemeClr val="dk1"/>
                </a:solidFill>
                <a:highlight>
                  <a:srgbClr val="FFFFFF"/>
                </a:highlight>
              </a:rPr>
              <a:t>Çocukları yapamazsın diye azımsamak hoş olmaz. </a:t>
            </a:r>
            <a:endParaRPr sz="1800">
              <a:solidFill>
                <a:schemeClr val="dk1"/>
              </a:solidFill>
              <a:highlight>
                <a:srgbClr val="FFFFFF"/>
              </a:highlight>
            </a:endParaRPr>
          </a:p>
        </p:txBody>
      </p:sp>
      <p:sp>
        <p:nvSpPr>
          <p:cNvPr id="165" name="Google Shape;165;g3e24c19bb21_0_45"/>
          <p:cNvSpPr txBox="1"/>
          <p:nvPr/>
        </p:nvSpPr>
        <p:spPr>
          <a:xfrm>
            <a:off x="252250" y="2498850"/>
            <a:ext cx="7567800" cy="415500"/>
          </a:xfrm>
          <a:prstGeom prst="rect">
            <a:avLst/>
          </a:prstGeom>
          <a:noFill/>
          <a:ln>
            <a:noFill/>
          </a:ln>
        </p:spPr>
        <p:txBody>
          <a:bodyPr anchorCtr="0" anchor="t" bIns="91425" lIns="91425" spcFirstLastPara="1" rIns="91425" wrap="square" tIns="91425">
            <a:spAutoFit/>
          </a:bodyPr>
          <a:lstStyle/>
          <a:p>
            <a:pPr indent="-323850" lvl="0" marL="596900" rtl="0" algn="l">
              <a:lnSpc>
                <a:spcPct val="115000"/>
              </a:lnSpc>
              <a:spcBef>
                <a:spcPts val="0"/>
              </a:spcBef>
              <a:spcAft>
                <a:spcPts val="0"/>
              </a:spcAft>
              <a:buClr>
                <a:schemeClr val="dk1"/>
              </a:buClr>
              <a:buSzPts val="1500"/>
              <a:buChar char="●"/>
            </a:pPr>
            <a:r>
              <a:rPr lang="tr-TR" sz="1500">
                <a:solidFill>
                  <a:schemeClr val="dk1"/>
                </a:solidFill>
                <a:highlight>
                  <a:srgbClr val="FFFFFF"/>
                </a:highlight>
              </a:rPr>
              <a:t>Çocukları yapamazsın diye </a:t>
            </a:r>
            <a:r>
              <a:rPr b="1" lang="tr-TR" sz="1500">
                <a:solidFill>
                  <a:schemeClr val="dk1"/>
                </a:solidFill>
                <a:highlight>
                  <a:srgbClr val="FFFFFF"/>
                </a:highlight>
              </a:rPr>
              <a:t>azımsamak</a:t>
            </a:r>
            <a:r>
              <a:rPr lang="tr-TR" sz="1500">
                <a:solidFill>
                  <a:schemeClr val="dk1"/>
                </a:solidFill>
                <a:highlight>
                  <a:srgbClr val="FFFFFF"/>
                </a:highlight>
              </a:rPr>
              <a:t> hoş olmaz. ( küçümsemek olmalı)</a:t>
            </a:r>
            <a:endParaRPr sz="1500">
              <a:solidFill>
                <a:schemeClr val="dk1"/>
              </a:solidFill>
              <a:highlight>
                <a:srgbClr val="FFFFFF"/>
              </a:highlight>
            </a:endParaRPr>
          </a:p>
        </p:txBody>
      </p:sp>
      <p:sp>
        <p:nvSpPr>
          <p:cNvPr id="166" name="Google Shape;166;g3e24c19bb21_0_45"/>
          <p:cNvSpPr txBox="1"/>
          <p:nvPr/>
        </p:nvSpPr>
        <p:spPr>
          <a:xfrm>
            <a:off x="0" y="3044150"/>
            <a:ext cx="7731900" cy="461700"/>
          </a:xfrm>
          <a:prstGeom prst="rect">
            <a:avLst/>
          </a:prstGeom>
          <a:noFill/>
          <a:ln>
            <a:noFill/>
          </a:ln>
        </p:spPr>
        <p:txBody>
          <a:bodyPr anchorCtr="0" anchor="t" bIns="91425" lIns="91425" spcFirstLastPara="1" rIns="91425" wrap="square" tIns="91425">
            <a:spAutoFit/>
          </a:bodyPr>
          <a:lstStyle/>
          <a:p>
            <a:pPr indent="-342900" lvl="0" marL="596900" rtl="0" algn="l">
              <a:lnSpc>
                <a:spcPct val="115000"/>
              </a:lnSpc>
              <a:spcBef>
                <a:spcPts val="0"/>
              </a:spcBef>
              <a:spcAft>
                <a:spcPts val="0"/>
              </a:spcAft>
              <a:buClr>
                <a:schemeClr val="dk1"/>
              </a:buClr>
              <a:buSzPts val="1800"/>
              <a:buChar char="●"/>
            </a:pPr>
            <a:r>
              <a:rPr lang="tr-TR" sz="1800">
                <a:solidFill>
                  <a:schemeClr val="dk1"/>
                </a:solidFill>
                <a:highlight>
                  <a:srgbClr val="FFFFFF"/>
                </a:highlight>
              </a:rPr>
              <a:t>Topluluk içinde konuşurken </a:t>
            </a:r>
            <a:r>
              <a:rPr b="1" lang="tr-TR" sz="1800">
                <a:solidFill>
                  <a:schemeClr val="dk1"/>
                </a:solidFill>
                <a:highlight>
                  <a:srgbClr val="FFFFFF"/>
                </a:highlight>
              </a:rPr>
              <a:t>çekimser</a:t>
            </a:r>
            <a:r>
              <a:rPr lang="tr-TR" sz="1800">
                <a:solidFill>
                  <a:schemeClr val="dk1"/>
                </a:solidFill>
                <a:highlight>
                  <a:srgbClr val="FFFFFF"/>
                </a:highlight>
              </a:rPr>
              <a:t> davranıyor.</a:t>
            </a:r>
            <a:endParaRPr sz="1800">
              <a:solidFill>
                <a:schemeClr val="dk1"/>
              </a:solidFill>
              <a:highlight>
                <a:srgbClr val="FFFFFF"/>
              </a:highlight>
            </a:endParaRPr>
          </a:p>
        </p:txBody>
      </p:sp>
      <p:sp>
        <p:nvSpPr>
          <p:cNvPr id="167" name="Google Shape;167;g3e24c19bb21_0_45"/>
          <p:cNvSpPr txBox="1"/>
          <p:nvPr/>
        </p:nvSpPr>
        <p:spPr>
          <a:xfrm>
            <a:off x="261325" y="3635650"/>
            <a:ext cx="6804000" cy="415500"/>
          </a:xfrm>
          <a:prstGeom prst="rect">
            <a:avLst/>
          </a:prstGeom>
          <a:noFill/>
          <a:ln>
            <a:noFill/>
          </a:ln>
        </p:spPr>
        <p:txBody>
          <a:bodyPr anchorCtr="0" anchor="t" bIns="91425" lIns="91425" spcFirstLastPara="1" rIns="91425" wrap="square" tIns="91425">
            <a:spAutoFit/>
          </a:bodyPr>
          <a:lstStyle/>
          <a:p>
            <a:pPr indent="-323850" lvl="0" marL="596900" rtl="0" algn="l">
              <a:lnSpc>
                <a:spcPct val="115000"/>
              </a:lnSpc>
              <a:spcBef>
                <a:spcPts val="0"/>
              </a:spcBef>
              <a:spcAft>
                <a:spcPts val="0"/>
              </a:spcAft>
              <a:buClr>
                <a:schemeClr val="dk1"/>
              </a:buClr>
              <a:buSzPts val="1500"/>
              <a:buChar char="●"/>
            </a:pPr>
            <a:r>
              <a:rPr lang="tr-TR" sz="1500">
                <a:solidFill>
                  <a:schemeClr val="dk1"/>
                </a:solidFill>
                <a:highlight>
                  <a:srgbClr val="FFFFFF"/>
                </a:highlight>
              </a:rPr>
              <a:t>Topluluk içinde konuşurken </a:t>
            </a:r>
            <a:r>
              <a:rPr b="1" lang="tr-TR" sz="1500">
                <a:solidFill>
                  <a:schemeClr val="dk1"/>
                </a:solidFill>
                <a:highlight>
                  <a:srgbClr val="FFFFFF"/>
                </a:highlight>
              </a:rPr>
              <a:t>çekimser</a:t>
            </a:r>
            <a:r>
              <a:rPr lang="tr-TR" sz="1500">
                <a:solidFill>
                  <a:schemeClr val="dk1"/>
                </a:solidFill>
                <a:highlight>
                  <a:srgbClr val="FFFFFF"/>
                </a:highlight>
              </a:rPr>
              <a:t> davranıyor. (Çekingen)</a:t>
            </a:r>
            <a:endParaRPr sz="1500">
              <a:solidFill>
                <a:schemeClr val="dk1"/>
              </a:solidFill>
              <a:highlight>
                <a:srgbClr val="FFFFFF"/>
              </a:highlight>
            </a:endParaRPr>
          </a:p>
        </p:txBody>
      </p:sp>
      <p:sp>
        <p:nvSpPr>
          <p:cNvPr id="168" name="Google Shape;168;g3e24c19bb21_0_45"/>
          <p:cNvSpPr txBox="1"/>
          <p:nvPr/>
        </p:nvSpPr>
        <p:spPr>
          <a:xfrm>
            <a:off x="-57875" y="4132175"/>
            <a:ext cx="7780500" cy="461700"/>
          </a:xfrm>
          <a:prstGeom prst="rect">
            <a:avLst/>
          </a:prstGeom>
          <a:noFill/>
          <a:ln>
            <a:noFill/>
          </a:ln>
        </p:spPr>
        <p:txBody>
          <a:bodyPr anchorCtr="0" anchor="t" bIns="91425" lIns="91425" spcFirstLastPara="1" rIns="91425" wrap="square" tIns="91425">
            <a:spAutoFit/>
          </a:bodyPr>
          <a:lstStyle/>
          <a:p>
            <a:pPr indent="-342900" lvl="0" marL="596900" rtl="0" algn="l">
              <a:lnSpc>
                <a:spcPct val="115000"/>
              </a:lnSpc>
              <a:spcBef>
                <a:spcPts val="0"/>
              </a:spcBef>
              <a:spcAft>
                <a:spcPts val="0"/>
              </a:spcAft>
              <a:buClr>
                <a:schemeClr val="dk1"/>
              </a:buClr>
              <a:buSzPts val="1800"/>
              <a:buChar char="●"/>
            </a:pPr>
            <a:r>
              <a:rPr lang="tr-TR" sz="1800">
                <a:solidFill>
                  <a:schemeClr val="dk1"/>
                </a:solidFill>
                <a:highlight>
                  <a:srgbClr val="FFFFFF"/>
                </a:highlight>
              </a:rPr>
              <a:t>Kızın saçları günden güne </a:t>
            </a:r>
            <a:r>
              <a:rPr b="1" lang="tr-TR" sz="1800">
                <a:solidFill>
                  <a:schemeClr val="dk1"/>
                </a:solidFill>
                <a:highlight>
                  <a:srgbClr val="FFFFFF"/>
                </a:highlight>
              </a:rPr>
              <a:t>büyüyordu</a:t>
            </a:r>
            <a:r>
              <a:rPr lang="tr-TR" sz="1800">
                <a:solidFill>
                  <a:schemeClr val="dk1"/>
                </a:solidFill>
                <a:highlight>
                  <a:srgbClr val="FFFFFF"/>
                </a:highlight>
              </a:rPr>
              <a:t>. </a:t>
            </a:r>
            <a:endParaRPr sz="1800">
              <a:solidFill>
                <a:schemeClr val="dk1"/>
              </a:solidFill>
              <a:highlight>
                <a:srgbClr val="FFFFFF"/>
              </a:highlight>
            </a:endParaRPr>
          </a:p>
        </p:txBody>
      </p:sp>
      <p:sp>
        <p:nvSpPr>
          <p:cNvPr id="169" name="Google Shape;169;g3e24c19bb21_0_45"/>
          <p:cNvSpPr txBox="1"/>
          <p:nvPr/>
        </p:nvSpPr>
        <p:spPr>
          <a:xfrm>
            <a:off x="528775" y="4674900"/>
            <a:ext cx="6607200" cy="415500"/>
          </a:xfrm>
          <a:prstGeom prst="rect">
            <a:avLst/>
          </a:prstGeom>
          <a:noFill/>
          <a:ln>
            <a:noFill/>
          </a:ln>
        </p:spPr>
        <p:txBody>
          <a:bodyPr anchorCtr="0" anchor="t" bIns="91425" lIns="91425" spcFirstLastPara="1" rIns="91425" wrap="square" tIns="91425">
            <a:spAutoFit/>
          </a:bodyPr>
          <a:lstStyle/>
          <a:p>
            <a:pPr indent="-323850" lvl="0" marL="596900" rtl="0" algn="l">
              <a:lnSpc>
                <a:spcPct val="115000"/>
              </a:lnSpc>
              <a:spcBef>
                <a:spcPts val="0"/>
              </a:spcBef>
              <a:spcAft>
                <a:spcPts val="0"/>
              </a:spcAft>
              <a:buClr>
                <a:schemeClr val="dk1"/>
              </a:buClr>
              <a:buSzPts val="1500"/>
              <a:buChar char="●"/>
            </a:pPr>
            <a:r>
              <a:rPr lang="tr-TR" sz="1500">
                <a:solidFill>
                  <a:schemeClr val="dk1"/>
                </a:solidFill>
                <a:highlight>
                  <a:srgbClr val="FFFFFF"/>
                </a:highlight>
              </a:rPr>
              <a:t>Kızın saçları günden güne </a:t>
            </a:r>
            <a:r>
              <a:rPr b="1" lang="tr-TR" sz="1500">
                <a:solidFill>
                  <a:schemeClr val="dk1"/>
                </a:solidFill>
                <a:highlight>
                  <a:srgbClr val="FFFFFF"/>
                </a:highlight>
              </a:rPr>
              <a:t>büyüyordu</a:t>
            </a:r>
            <a:r>
              <a:rPr lang="tr-TR" sz="1500">
                <a:solidFill>
                  <a:schemeClr val="dk1"/>
                </a:solidFill>
                <a:highlight>
                  <a:srgbClr val="FFFFFF"/>
                </a:highlight>
              </a:rPr>
              <a:t>. ( Saç büyümez, uzar)</a:t>
            </a:r>
            <a:endParaRPr sz="1500">
              <a:solidFill>
                <a:schemeClr val="dk1"/>
              </a:solidFill>
              <a:highlight>
                <a:srgbClr val="FFFFFF"/>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3e24c19bb21_0_76"/>
          <p:cNvSpPr txBox="1"/>
          <p:nvPr>
            <p:ph idx="1" type="subTitle"/>
          </p:nvPr>
        </p:nvSpPr>
        <p:spPr>
          <a:xfrm>
            <a:off x="1815925" y="15055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176" name="Google Shape;176;g3e24c19bb21_0_76"/>
          <p:cNvSpPr txBox="1"/>
          <p:nvPr/>
        </p:nvSpPr>
        <p:spPr>
          <a:xfrm>
            <a:off x="277775" y="810225"/>
            <a:ext cx="8194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t>"Yeni eve girmiştim ki elektrikler kesildi. </a:t>
            </a:r>
            <a:endParaRPr sz="1800"/>
          </a:p>
        </p:txBody>
      </p:sp>
      <p:sp>
        <p:nvSpPr>
          <p:cNvPr id="177" name="Google Shape;177;g3e24c19bb21_0_76"/>
          <p:cNvSpPr txBox="1"/>
          <p:nvPr/>
        </p:nvSpPr>
        <p:spPr>
          <a:xfrm>
            <a:off x="775525" y="1319525"/>
            <a:ext cx="6852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600">
                <a:solidFill>
                  <a:schemeClr val="dk1"/>
                </a:solidFill>
              </a:rPr>
              <a:t>"Eve yeni girmiştim ki elektrikler kesildi." </a:t>
            </a:r>
            <a:endParaRPr sz="1600"/>
          </a:p>
        </p:txBody>
      </p:sp>
      <p:sp>
        <p:nvSpPr>
          <p:cNvPr id="178" name="Google Shape;178;g3e24c19bb21_0_76"/>
          <p:cNvSpPr txBox="1"/>
          <p:nvPr/>
        </p:nvSpPr>
        <p:spPr>
          <a:xfrm>
            <a:off x="277775" y="2037150"/>
            <a:ext cx="5336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t>"Çok güneşte kaldığı için teni kızarmış. </a:t>
            </a:r>
            <a:endParaRPr sz="1800"/>
          </a:p>
        </p:txBody>
      </p:sp>
      <p:sp>
        <p:nvSpPr>
          <p:cNvPr id="179" name="Google Shape;179;g3e24c19bb21_0_76"/>
          <p:cNvSpPr txBox="1"/>
          <p:nvPr/>
        </p:nvSpPr>
        <p:spPr>
          <a:xfrm>
            <a:off x="775525" y="2658050"/>
            <a:ext cx="3750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chemeClr val="dk1"/>
                </a:solidFill>
              </a:rPr>
              <a:t>Güneşte çok kaldığı için teni kızarmış </a:t>
            </a:r>
            <a:endParaRPr sz="1500"/>
          </a:p>
        </p:txBody>
      </p:sp>
      <p:sp>
        <p:nvSpPr>
          <p:cNvPr id="180" name="Google Shape;180;g3e24c19bb21_0_76"/>
          <p:cNvSpPr txBox="1"/>
          <p:nvPr/>
        </p:nvSpPr>
        <p:spPr>
          <a:xfrm>
            <a:off x="277825" y="3232750"/>
            <a:ext cx="4745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t>Yeni durağa varmıştım ki otobüs geldi. </a:t>
            </a:r>
            <a:endParaRPr sz="1800"/>
          </a:p>
        </p:txBody>
      </p:sp>
      <p:sp>
        <p:nvSpPr>
          <p:cNvPr id="181" name="Google Shape;181;g3e24c19bb21_0_76"/>
          <p:cNvSpPr txBox="1"/>
          <p:nvPr/>
        </p:nvSpPr>
        <p:spPr>
          <a:xfrm>
            <a:off x="682925" y="3909350"/>
            <a:ext cx="5440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chemeClr val="dk1"/>
                </a:solidFill>
              </a:rPr>
              <a:t>Durağa yeni varmıştım ki otobüs geldi. (Durak yeni değil, varma eylemi yeni gerçekleşmiş) </a:t>
            </a:r>
            <a:endParaRPr sz="1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8"/>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188" name="Google Shape;188;p8"/>
          <p:cNvSpPr/>
          <p:nvPr/>
        </p:nvSpPr>
        <p:spPr>
          <a:xfrm>
            <a:off x="208111" y="523220"/>
            <a:ext cx="8784976"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5. Atasözü ve Deyimlerin Yanlış Anlamda Kullanılması</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u="sng">
                <a:solidFill>
                  <a:schemeClr val="dk1"/>
                </a:solidFill>
                <a:latin typeface="Calibri"/>
                <a:ea typeface="Calibri"/>
                <a:cs typeface="Calibri"/>
                <a:sym typeface="Calibri"/>
                <a:hlinkClick r:id="rId3">
                  <a:extLst>
                    <a:ext uri="{A12FA001-AC4F-418D-AE19-62706E023703}">
                      <ahyp:hlinkClr val="tx"/>
                    </a:ext>
                  </a:extLst>
                </a:hlinkClick>
              </a:rPr>
              <a:t>Deyim</a:t>
            </a:r>
            <a:r>
              <a:rPr lang="tr-TR" sz="2400">
                <a:solidFill>
                  <a:schemeClr val="dk1"/>
                </a:solidFill>
                <a:latin typeface="Calibri"/>
                <a:ea typeface="Calibri"/>
                <a:cs typeface="Calibri"/>
                <a:sym typeface="Calibri"/>
              </a:rPr>
              <a:t> ve atasözleri cümle içinde doğru anlamda kullanılmazsa anlatım bozukluğuna yol açar.</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Okulda sürekli sorun çıkarmasının sonucunda </a:t>
            </a:r>
            <a:r>
              <a:rPr b="1" i="1" lang="tr-TR" sz="2400">
                <a:solidFill>
                  <a:schemeClr val="dk1"/>
                </a:solidFill>
                <a:latin typeface="Calibri"/>
                <a:ea typeface="Calibri"/>
                <a:cs typeface="Calibri"/>
                <a:sym typeface="Calibri"/>
              </a:rPr>
              <a:t>göze girmişti.</a:t>
            </a:r>
            <a:endParaRPr/>
          </a:p>
          <a:p>
            <a:pPr indent="0" lvl="0" marL="0" marR="0" rtl="0" algn="l">
              <a:spcBef>
                <a:spcPts val="0"/>
              </a:spcBef>
              <a:spcAft>
                <a:spcPts val="0"/>
              </a:spcAft>
              <a:buNone/>
            </a:pPr>
            <a:r>
              <a:t/>
            </a:r>
            <a:endParaRPr b="1" i="1" sz="2400">
              <a:solidFill>
                <a:schemeClr val="dk1"/>
              </a:solidFill>
              <a:latin typeface="Calibri"/>
              <a:ea typeface="Calibri"/>
              <a:cs typeface="Calibri"/>
              <a:sym typeface="Calibri"/>
            </a:endParaRPr>
          </a:p>
          <a:p>
            <a:pPr indent="0" lvl="0" marL="0" marR="0" rtl="0" algn="l">
              <a:spcBef>
                <a:spcPts val="0"/>
              </a:spcBef>
              <a:spcAft>
                <a:spcPts val="0"/>
              </a:spcAft>
              <a:buNone/>
            </a:pPr>
            <a:r>
              <a:rPr b="1" i="1" lang="tr-TR" sz="2400">
                <a:solidFill>
                  <a:schemeClr val="dk1"/>
                </a:solidFill>
                <a:latin typeface="Calibri"/>
                <a:ea typeface="Calibri"/>
                <a:cs typeface="Calibri"/>
                <a:sym typeface="Calibri"/>
              </a:rPr>
              <a:t>Güzele</a:t>
            </a:r>
            <a:r>
              <a:rPr i="1" lang="tr-TR" sz="2400">
                <a:solidFill>
                  <a:schemeClr val="dk1"/>
                </a:solidFill>
                <a:latin typeface="Calibri"/>
                <a:ea typeface="Calibri"/>
                <a:cs typeface="Calibri"/>
                <a:sym typeface="Calibri"/>
              </a:rPr>
              <a:t> bakmak sevaptır.</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3e24c19bb21_0_101"/>
          <p:cNvSpPr txBox="1"/>
          <p:nvPr>
            <p:ph idx="1" type="subTitle"/>
          </p:nvPr>
        </p:nvSpPr>
        <p:spPr>
          <a:xfrm>
            <a:off x="1815925" y="15055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195" name="Google Shape;195;g3e24c19bb21_0_101"/>
          <p:cNvSpPr txBox="1"/>
          <p:nvPr/>
        </p:nvSpPr>
        <p:spPr>
          <a:xfrm>
            <a:off x="561350" y="771825"/>
            <a:ext cx="6389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TR" sz="1800">
                <a:solidFill>
                  <a:schemeClr val="dk1"/>
                </a:solidFill>
                <a:highlight>
                  <a:srgbClr val="FFFFFF"/>
                </a:highlight>
                <a:latin typeface="Verdana"/>
                <a:ea typeface="Verdana"/>
                <a:cs typeface="Verdana"/>
                <a:sym typeface="Verdana"/>
              </a:rPr>
              <a:t>Başarılarıyla tüm öğretmenlerin gözüne battı. </a:t>
            </a:r>
            <a:r>
              <a:rPr lang="tr-TR" sz="1800">
                <a:solidFill>
                  <a:schemeClr val="dk1"/>
                </a:solidFill>
              </a:rPr>
              <a:t> </a:t>
            </a:r>
            <a:endParaRPr sz="1800"/>
          </a:p>
        </p:txBody>
      </p:sp>
      <p:sp>
        <p:nvSpPr>
          <p:cNvPr id="196" name="Google Shape;196;g3e24c19bb21_0_101"/>
          <p:cNvSpPr txBox="1"/>
          <p:nvPr/>
        </p:nvSpPr>
        <p:spPr>
          <a:xfrm>
            <a:off x="746525" y="1368563"/>
            <a:ext cx="6562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chemeClr val="dk1"/>
                </a:solidFill>
                <a:highlight>
                  <a:srgbClr val="FFFFFF"/>
                </a:highlight>
                <a:latin typeface="Verdana"/>
                <a:ea typeface="Verdana"/>
                <a:cs typeface="Verdana"/>
                <a:sym typeface="Verdana"/>
              </a:rPr>
              <a:t>Başarılarıyla tüm öğretmenlerin </a:t>
            </a:r>
            <a:r>
              <a:rPr lang="tr-TR" sz="1500">
                <a:solidFill>
                  <a:srgbClr val="FF00FF"/>
                </a:solidFill>
                <a:highlight>
                  <a:srgbClr val="FFFFFF"/>
                </a:highlight>
                <a:latin typeface="Verdana"/>
                <a:ea typeface="Verdana"/>
                <a:cs typeface="Verdana"/>
                <a:sym typeface="Verdana"/>
              </a:rPr>
              <a:t>gözüne girdi.</a:t>
            </a:r>
            <a:r>
              <a:rPr lang="tr-TR" sz="1500">
                <a:solidFill>
                  <a:schemeClr val="dk1"/>
                </a:solidFill>
              </a:rPr>
              <a:t> </a:t>
            </a:r>
            <a:endParaRPr sz="1500"/>
          </a:p>
        </p:txBody>
      </p:sp>
      <p:sp>
        <p:nvSpPr>
          <p:cNvPr id="197" name="Google Shape;197;g3e24c19bb21_0_101"/>
          <p:cNvSpPr txBox="1"/>
          <p:nvPr/>
        </p:nvSpPr>
        <p:spPr>
          <a:xfrm>
            <a:off x="115750" y="1919100"/>
            <a:ext cx="7847700" cy="780300"/>
          </a:xfrm>
          <a:prstGeom prst="rect">
            <a:avLst/>
          </a:prstGeom>
          <a:noFill/>
          <a:ln>
            <a:noFill/>
          </a:ln>
        </p:spPr>
        <p:txBody>
          <a:bodyPr anchorCtr="0" anchor="t" bIns="91425" lIns="91425" spcFirstLastPara="1" rIns="91425" wrap="square" tIns="91425">
            <a:spAutoFit/>
          </a:bodyPr>
          <a:lstStyle/>
          <a:p>
            <a:pPr indent="-342900" lvl="0" marL="647700" rtl="0" algn="l">
              <a:lnSpc>
                <a:spcPct val="115000"/>
              </a:lnSpc>
              <a:spcBef>
                <a:spcPts val="0"/>
              </a:spcBef>
              <a:spcAft>
                <a:spcPts val="0"/>
              </a:spcAft>
              <a:buClr>
                <a:schemeClr val="dk1"/>
              </a:buClr>
              <a:buSzPts val="1800"/>
              <a:buFont typeface="Roboto"/>
              <a:buChar char="●"/>
            </a:pPr>
            <a:r>
              <a:rPr lang="tr-TR" sz="1800">
                <a:solidFill>
                  <a:schemeClr val="dk1"/>
                </a:solidFill>
                <a:highlight>
                  <a:srgbClr val="FFFFFF"/>
                </a:highlight>
                <a:latin typeface="Roboto"/>
                <a:ea typeface="Roboto"/>
                <a:cs typeface="Roboto"/>
                <a:sym typeface="Roboto"/>
              </a:rPr>
              <a:t>“Öğretmenin anlattığı konu tüm öğrencilerin dikkatini çekmişti. Herkes kulak kabartmış, öğretmeni dinliyordu.”</a:t>
            </a:r>
            <a:endParaRPr sz="1800">
              <a:solidFill>
                <a:schemeClr val="dk1"/>
              </a:solidFill>
              <a:highlight>
                <a:srgbClr val="FFFFFF"/>
              </a:highlight>
              <a:latin typeface="Roboto"/>
              <a:ea typeface="Roboto"/>
              <a:cs typeface="Roboto"/>
              <a:sym typeface="Roboto"/>
            </a:endParaRPr>
          </a:p>
        </p:txBody>
      </p:sp>
      <p:sp>
        <p:nvSpPr>
          <p:cNvPr id="198" name="Google Shape;198;g3e24c19bb21_0_101"/>
          <p:cNvSpPr txBox="1"/>
          <p:nvPr/>
        </p:nvSpPr>
        <p:spPr>
          <a:xfrm>
            <a:off x="659950" y="2699400"/>
            <a:ext cx="73035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rgbClr val="2C2F34"/>
                </a:solidFill>
                <a:highlight>
                  <a:srgbClr val="FFFFFF"/>
                </a:highlight>
                <a:latin typeface="Roboto"/>
                <a:ea typeface="Roboto"/>
                <a:cs typeface="Roboto"/>
                <a:sym typeface="Roboto"/>
              </a:rPr>
              <a:t>“Kulak kabartmak” deyimi, belli etmemeye çabalayarak dinlemek anlamındadır. Bu cümlede kullanılabilecek doğru deyim, “kulak kesilmek” olmalıdır.</a:t>
            </a:r>
            <a:r>
              <a:rPr lang="tr-TR" sz="1500">
                <a:solidFill>
                  <a:schemeClr val="dk1"/>
                </a:solidFill>
              </a:rPr>
              <a:t> </a:t>
            </a:r>
            <a:endParaRPr sz="1500"/>
          </a:p>
        </p:txBody>
      </p:sp>
      <p:sp>
        <p:nvSpPr>
          <p:cNvPr id="199" name="Google Shape;199;g3e24c19bb21_0_101"/>
          <p:cNvSpPr txBox="1"/>
          <p:nvPr/>
        </p:nvSpPr>
        <p:spPr>
          <a:xfrm>
            <a:off x="405125" y="3437675"/>
            <a:ext cx="6840600" cy="461700"/>
          </a:xfrm>
          <a:prstGeom prst="rect">
            <a:avLst/>
          </a:prstGeom>
          <a:noFill/>
          <a:ln>
            <a:noFill/>
          </a:ln>
        </p:spPr>
        <p:txBody>
          <a:bodyPr anchorCtr="0" anchor="t" bIns="91425" lIns="91425" spcFirstLastPara="1" rIns="91425" wrap="square" tIns="91425">
            <a:spAutoFit/>
          </a:bodyPr>
          <a:lstStyle/>
          <a:p>
            <a:pPr indent="-342900" lvl="0" marL="647700" rtl="0" algn="l">
              <a:lnSpc>
                <a:spcPct val="115000"/>
              </a:lnSpc>
              <a:spcBef>
                <a:spcPts val="0"/>
              </a:spcBef>
              <a:spcAft>
                <a:spcPts val="0"/>
              </a:spcAft>
              <a:buClr>
                <a:schemeClr val="dk1"/>
              </a:buClr>
              <a:buSzPts val="1800"/>
              <a:buFont typeface="Roboto"/>
              <a:buChar char="●"/>
            </a:pPr>
            <a:r>
              <a:rPr lang="tr-TR" sz="1800">
                <a:solidFill>
                  <a:schemeClr val="dk1"/>
                </a:solidFill>
                <a:highlight>
                  <a:srgbClr val="FFFFFF"/>
                </a:highlight>
                <a:latin typeface="Roboto"/>
                <a:ea typeface="Roboto"/>
                <a:cs typeface="Roboto"/>
                <a:sym typeface="Roboto"/>
              </a:rPr>
              <a:t>Ona yardım et, elinden geleni ardına koyma.</a:t>
            </a:r>
            <a:endParaRPr sz="1800">
              <a:solidFill>
                <a:schemeClr val="dk1"/>
              </a:solidFill>
              <a:highlight>
                <a:srgbClr val="FFFFFF"/>
              </a:highlight>
              <a:latin typeface="Roboto"/>
              <a:ea typeface="Roboto"/>
              <a:cs typeface="Roboto"/>
              <a:sym typeface="Roboto"/>
            </a:endParaRPr>
          </a:p>
        </p:txBody>
      </p:sp>
      <p:sp>
        <p:nvSpPr>
          <p:cNvPr id="200" name="Google Shape;200;g3e24c19bb21_0_101"/>
          <p:cNvSpPr txBox="1"/>
          <p:nvPr/>
        </p:nvSpPr>
        <p:spPr>
          <a:xfrm>
            <a:off x="324100" y="3899375"/>
            <a:ext cx="7639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600">
                <a:solidFill>
                  <a:srgbClr val="2C2F34"/>
                </a:solidFill>
                <a:highlight>
                  <a:srgbClr val="FFFFFF"/>
                </a:highlight>
                <a:latin typeface="Roboto"/>
                <a:ea typeface="Roboto"/>
                <a:cs typeface="Roboto"/>
                <a:sym typeface="Roboto"/>
              </a:rPr>
              <a:t>Elinden geleni ardına koymamak” deyimi, yapabileceği bütün kötülükleri yapmak anlamındadır. Cümlenin anlamına uygun olmayan bir deyim kullanılmıştır. </a:t>
            </a:r>
            <a:r>
              <a:rPr lang="tr-TR" sz="1600">
                <a:solidFill>
                  <a:srgbClr val="2C2F34"/>
                </a:solidFill>
                <a:highlight>
                  <a:srgbClr val="FFFFFF"/>
                </a:highlight>
                <a:latin typeface="Roboto"/>
                <a:ea typeface="Roboto"/>
                <a:cs typeface="Roboto"/>
                <a:sym typeface="Roboto"/>
              </a:rPr>
              <a:t>Bu </a:t>
            </a:r>
            <a:r>
              <a:rPr lang="tr-TR" sz="1600">
                <a:solidFill>
                  <a:srgbClr val="2C2F34"/>
                </a:solidFill>
                <a:highlight>
                  <a:srgbClr val="FFFFFF"/>
                </a:highlight>
                <a:latin typeface="Roboto"/>
                <a:ea typeface="Roboto"/>
                <a:cs typeface="Roboto"/>
                <a:sym typeface="Roboto"/>
              </a:rPr>
              <a:t>cümlede kullanılabilecek doğru deyim, “elinden geleni yapmak” olmalıdır.</a:t>
            </a:r>
            <a:r>
              <a:rPr lang="tr-TR" sz="1600">
                <a:solidFill>
                  <a:schemeClr val="dk1"/>
                </a:solidFill>
              </a:rPr>
              <a:t>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9"/>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207" name="Google Shape;207;p9"/>
          <p:cNvSpPr/>
          <p:nvPr/>
        </p:nvSpPr>
        <p:spPr>
          <a:xfrm>
            <a:off x="208111" y="523220"/>
            <a:ext cx="8784976" cy="4154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6. Zamir Eksikliği (Anlam Belirsizliği)</a:t>
            </a:r>
            <a:endParaRPr/>
          </a:p>
          <a:p>
            <a:pPr indent="0" lvl="0" marL="0" marR="0" rtl="0" algn="l">
              <a:spcBef>
                <a:spcPts val="0"/>
              </a:spcBef>
              <a:spcAft>
                <a:spcPts val="0"/>
              </a:spcAft>
              <a:buNone/>
            </a:pPr>
            <a:r>
              <a:t/>
            </a:r>
            <a:endParaRPr b="1" i="1"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Cümle içinde kişilerden bahsederken kişi zamirlerini kullanmamak bazen anlam belirsizliğine yol açtığından anlatım bozukluğu oluşturmaktadır.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Telefonunu almışlar. (Senin mi onun mu?)</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İhtiyar adama yardımcı oldu. (Yardım eden ihtiyar mı yoksa başka biri ihtiyara mı yardım ediyor?)</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0"/>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214" name="Google Shape;214;p10"/>
          <p:cNvSpPr/>
          <p:nvPr/>
        </p:nvSpPr>
        <p:spPr>
          <a:xfrm>
            <a:off x="208111" y="523220"/>
            <a:ext cx="8784976"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7. Sıralama ve Mantık Yanlışlığı</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Bir cümlede ifade edilenlerin mantık sınırlarının dışına çıkması anlatım bozukluğuna yol açmaktadır.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Bu hızla kaza yaparsan </a:t>
            </a:r>
            <a:r>
              <a:rPr b="1" i="1" lang="tr-TR" sz="2400">
                <a:solidFill>
                  <a:schemeClr val="dk1"/>
                </a:solidFill>
                <a:latin typeface="Calibri"/>
                <a:ea typeface="Calibri"/>
                <a:cs typeface="Calibri"/>
                <a:sym typeface="Calibri"/>
              </a:rPr>
              <a:t>ölebilir</a:t>
            </a:r>
            <a:r>
              <a:rPr i="1" lang="tr-TR" sz="2400">
                <a:solidFill>
                  <a:schemeClr val="dk1"/>
                </a:solidFill>
                <a:latin typeface="Calibri"/>
                <a:ea typeface="Calibri"/>
                <a:cs typeface="Calibri"/>
                <a:sym typeface="Calibri"/>
              </a:rPr>
              <a:t> hatta yaralanabilirsin.</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Karşıya geçerken </a:t>
            </a:r>
            <a:r>
              <a:rPr b="1" i="1" lang="tr-TR" sz="2400">
                <a:solidFill>
                  <a:schemeClr val="dk1"/>
                </a:solidFill>
                <a:latin typeface="Calibri"/>
                <a:ea typeface="Calibri"/>
                <a:cs typeface="Calibri"/>
                <a:sym typeface="Calibri"/>
              </a:rPr>
              <a:t>düşerek kaydı. </a:t>
            </a:r>
            <a:endParaRPr/>
          </a:p>
          <a:p>
            <a:pPr indent="0" lvl="0" marL="0" marR="0" rtl="0" algn="l">
              <a:spcBef>
                <a:spcPts val="0"/>
              </a:spcBef>
              <a:spcAft>
                <a:spcPts val="0"/>
              </a:spcAft>
              <a:buNone/>
            </a:pPr>
            <a:r>
              <a:rPr lang="tr-TR" sz="1600">
                <a:solidFill>
                  <a:schemeClr val="dk1"/>
                </a:solidFill>
              </a:rPr>
              <a:t>Karşıya geçerken kayarak düştü.</a:t>
            </a:r>
            <a:r>
              <a:rPr lang="tr-TR" sz="1100">
                <a:solidFill>
                  <a:schemeClr val="dk1"/>
                </a:solidFill>
              </a:rPr>
              <a:t> </a:t>
            </a:r>
            <a:endParaRPr sz="1100">
              <a:solidFill>
                <a:schemeClr val="dk1"/>
              </a:solidFill>
            </a:endParaRPr>
          </a:p>
          <a:p>
            <a:pPr indent="0" lvl="0" marL="0" marR="0" rtl="0" algn="l">
              <a:spcBef>
                <a:spcPts val="0"/>
              </a:spcBef>
              <a:spcAft>
                <a:spcPts val="0"/>
              </a:spcAft>
              <a:buNone/>
            </a:pPr>
            <a:r>
              <a:t/>
            </a:r>
            <a:endParaRPr sz="1100">
              <a:solidFill>
                <a:schemeClr val="dk1"/>
              </a:solidFill>
            </a:endParaRPr>
          </a:p>
          <a:p>
            <a:pPr indent="0" lvl="0" marL="0" marR="0" rtl="0" algn="l">
              <a:spcBef>
                <a:spcPts val="0"/>
              </a:spcBef>
              <a:spcAft>
                <a:spcPts val="0"/>
              </a:spcAft>
              <a:buNone/>
            </a:pPr>
            <a:r>
              <a:t/>
            </a:r>
            <a:endParaRPr sz="1100">
              <a:solidFill>
                <a:schemeClr val="dk1"/>
              </a:solidFill>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Değil </a:t>
            </a:r>
            <a:r>
              <a:rPr b="1" i="1" lang="tr-TR" sz="2400">
                <a:solidFill>
                  <a:schemeClr val="dk1"/>
                </a:solidFill>
                <a:latin typeface="Calibri"/>
                <a:ea typeface="Calibri"/>
                <a:cs typeface="Calibri"/>
                <a:sym typeface="Calibri"/>
              </a:rPr>
              <a:t>domates doğramak</a:t>
            </a:r>
            <a:r>
              <a:rPr i="1" lang="tr-TR" sz="2400">
                <a:solidFill>
                  <a:schemeClr val="dk1"/>
                </a:solidFill>
                <a:latin typeface="Calibri"/>
                <a:ea typeface="Calibri"/>
                <a:cs typeface="Calibri"/>
                <a:sym typeface="Calibri"/>
              </a:rPr>
              <a:t>, </a:t>
            </a:r>
            <a:r>
              <a:rPr b="1" i="1" lang="tr-TR" sz="2400">
                <a:solidFill>
                  <a:schemeClr val="dk1"/>
                </a:solidFill>
                <a:latin typeface="Calibri"/>
                <a:ea typeface="Calibri"/>
                <a:cs typeface="Calibri"/>
                <a:sym typeface="Calibri"/>
              </a:rPr>
              <a:t>yemek bile </a:t>
            </a:r>
            <a:r>
              <a:rPr i="1" lang="tr-TR" sz="2400">
                <a:solidFill>
                  <a:schemeClr val="dk1"/>
                </a:solidFill>
                <a:latin typeface="Calibri"/>
                <a:ea typeface="Calibri"/>
                <a:cs typeface="Calibri"/>
                <a:sym typeface="Calibri"/>
              </a:rPr>
              <a:t>yapamaz.</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3e27f767c18_1_0"/>
          <p:cNvSpPr txBox="1"/>
          <p:nvPr/>
        </p:nvSpPr>
        <p:spPr>
          <a:xfrm>
            <a:off x="245700" y="605775"/>
            <a:ext cx="8652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chemeClr val="dk1"/>
                </a:solidFill>
              </a:rPr>
              <a:t>Zavallı adam bırakın bir ceket almayı, takım elbise bile alamıyordu. </a:t>
            </a:r>
            <a:endParaRPr sz="1800"/>
          </a:p>
        </p:txBody>
      </p:sp>
      <p:sp>
        <p:nvSpPr>
          <p:cNvPr id="221" name="Google Shape;221;g3e27f767c18_1_0"/>
          <p:cNvSpPr txBox="1"/>
          <p:nvPr/>
        </p:nvSpPr>
        <p:spPr>
          <a:xfrm>
            <a:off x="245700" y="1150050"/>
            <a:ext cx="7675200" cy="102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tr-TR" sz="1500">
                <a:solidFill>
                  <a:schemeClr val="dk1"/>
                </a:solidFill>
              </a:rPr>
              <a:t>Açıklama:</a:t>
            </a:r>
            <a:r>
              <a:rPr lang="tr-TR" sz="1500">
                <a:solidFill>
                  <a:schemeClr val="dk1"/>
                </a:solidFill>
              </a:rPr>
              <a:t> Takım elbise almak daha zor ve pahalıdır. Yapılamayan büyük eylem önce, küçük eylem sonra söylenmelidir.</a:t>
            </a:r>
            <a:endParaRPr sz="1500">
              <a:solidFill>
                <a:schemeClr val="dk1"/>
              </a:solidFill>
            </a:endParaRPr>
          </a:p>
          <a:p>
            <a:pPr indent="0" lvl="0" marL="0" rtl="0" algn="l">
              <a:lnSpc>
                <a:spcPct val="115000"/>
              </a:lnSpc>
              <a:spcBef>
                <a:spcPts val="600"/>
              </a:spcBef>
              <a:spcAft>
                <a:spcPts val="600"/>
              </a:spcAft>
              <a:buNone/>
            </a:pPr>
            <a:r>
              <a:rPr lang="tr-TR" sz="1500">
                <a:solidFill>
                  <a:schemeClr val="dk1"/>
                </a:solidFill>
              </a:rPr>
              <a:t>Doğru: Zavallı adam bırakın takım elbise almayı, bir ceket bile alamıyordu.</a:t>
            </a:r>
            <a:endParaRPr sz="1500">
              <a:solidFill>
                <a:schemeClr val="dk1"/>
              </a:solidFill>
            </a:endParaRPr>
          </a:p>
        </p:txBody>
      </p:sp>
      <p:sp>
        <p:nvSpPr>
          <p:cNvPr id="222" name="Google Shape;222;g3e27f767c18_1_0"/>
          <p:cNvSpPr txBox="1"/>
          <p:nvPr/>
        </p:nvSpPr>
        <p:spPr>
          <a:xfrm>
            <a:off x="245700" y="2468875"/>
            <a:ext cx="7481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rgbClr val="2C2F34"/>
                </a:solidFill>
                <a:highlight>
                  <a:srgbClr val="FFFFFF"/>
                </a:highlight>
                <a:latin typeface="Roboto"/>
                <a:ea typeface="Roboto"/>
                <a:cs typeface="Roboto"/>
                <a:sym typeface="Roboto"/>
              </a:rPr>
              <a:t>Bütün bildiklerimi ve bilmediklerimi oğluma öğretmek istiyorum.</a:t>
            </a:r>
            <a:r>
              <a:rPr lang="tr-TR" sz="1800">
                <a:solidFill>
                  <a:schemeClr val="dk1"/>
                </a:solidFill>
              </a:rPr>
              <a:t> </a:t>
            </a:r>
            <a:endParaRPr sz="1800"/>
          </a:p>
        </p:txBody>
      </p:sp>
      <p:sp>
        <p:nvSpPr>
          <p:cNvPr id="223" name="Google Shape;223;g3e27f767c18_1_0"/>
          <p:cNvSpPr txBox="1"/>
          <p:nvPr/>
        </p:nvSpPr>
        <p:spPr>
          <a:xfrm>
            <a:off x="342750" y="3033425"/>
            <a:ext cx="7481100" cy="714300"/>
          </a:xfrm>
          <a:prstGeom prst="rect">
            <a:avLst/>
          </a:prstGeom>
          <a:noFill/>
          <a:ln>
            <a:noFill/>
          </a:ln>
        </p:spPr>
        <p:txBody>
          <a:bodyPr anchorCtr="0" anchor="t" bIns="91425" lIns="91425" spcFirstLastPara="1" rIns="91425" wrap="square" tIns="91425">
            <a:spAutoFit/>
          </a:bodyPr>
          <a:lstStyle/>
          <a:p>
            <a:pPr indent="-330200" lvl="0" marL="647700" rtl="0" algn="l">
              <a:lnSpc>
                <a:spcPct val="115000"/>
              </a:lnSpc>
              <a:spcBef>
                <a:spcPts val="0"/>
              </a:spcBef>
              <a:spcAft>
                <a:spcPts val="0"/>
              </a:spcAft>
              <a:buClr>
                <a:srgbClr val="2C2F34"/>
              </a:buClr>
              <a:buSzPts val="1600"/>
              <a:buFont typeface="Roboto"/>
              <a:buChar char="●"/>
            </a:pPr>
            <a:r>
              <a:rPr lang="tr-TR" sz="1600">
                <a:solidFill>
                  <a:srgbClr val="2C2F34"/>
                </a:solidFill>
                <a:highlight>
                  <a:srgbClr val="FFFFFF"/>
                </a:highlight>
                <a:latin typeface="Roboto"/>
                <a:ea typeface="Roboto"/>
                <a:cs typeface="Roboto"/>
                <a:sym typeface="Roboto"/>
              </a:rPr>
              <a:t>Bütün bildiklerimi ve bilmediklerimi oğluma öğretmek istiyorum. (Bildiklerimizi öğretebiliriz ama bilmediklerimizi öğretemeyiz.)</a:t>
            </a:r>
            <a:endParaRPr sz="1600">
              <a:solidFill>
                <a:srgbClr val="2C2F34"/>
              </a:solidFill>
              <a:highlight>
                <a:srgbClr val="FFFFFF"/>
              </a:highlight>
              <a:latin typeface="Roboto"/>
              <a:ea typeface="Roboto"/>
              <a:cs typeface="Roboto"/>
              <a:sym typeface="Roboto"/>
            </a:endParaRPr>
          </a:p>
        </p:txBody>
      </p:sp>
      <p:sp>
        <p:nvSpPr>
          <p:cNvPr id="224" name="Google Shape;224;g3e27f767c18_1_0"/>
          <p:cNvSpPr txBox="1"/>
          <p:nvPr/>
        </p:nvSpPr>
        <p:spPr>
          <a:xfrm>
            <a:off x="245700" y="4034775"/>
            <a:ext cx="5789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rgbClr val="2C2F34"/>
                </a:solidFill>
                <a:highlight>
                  <a:srgbClr val="FFFFFF"/>
                </a:highlight>
                <a:latin typeface="Roboto"/>
                <a:ea typeface="Roboto"/>
                <a:cs typeface="Roboto"/>
                <a:sym typeface="Roboto"/>
              </a:rPr>
              <a:t> Bırakın patates doğramayı yemek bile yapamaz o.</a:t>
            </a:r>
            <a:r>
              <a:rPr lang="tr-TR" sz="1800">
                <a:solidFill>
                  <a:schemeClr val="dk1"/>
                </a:solidFill>
              </a:rPr>
              <a:t> </a:t>
            </a:r>
            <a:endParaRPr sz="1800"/>
          </a:p>
        </p:txBody>
      </p:sp>
      <p:sp>
        <p:nvSpPr>
          <p:cNvPr id="225" name="Google Shape;225;g3e27f767c18_1_0"/>
          <p:cNvSpPr txBox="1"/>
          <p:nvPr/>
        </p:nvSpPr>
        <p:spPr>
          <a:xfrm>
            <a:off x="245700" y="4496475"/>
            <a:ext cx="7241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600">
                <a:solidFill>
                  <a:srgbClr val="2C2F34"/>
                </a:solidFill>
                <a:highlight>
                  <a:srgbClr val="FFFFFF"/>
                </a:highlight>
                <a:latin typeface="Roboto"/>
                <a:ea typeface="Roboto"/>
                <a:cs typeface="Roboto"/>
                <a:sym typeface="Roboto"/>
              </a:rPr>
              <a:t>— Bırakın yemek yapmayı, patates bile doğrayamaz o. (Doğrusu)</a:t>
            </a:r>
            <a:r>
              <a:rPr lang="tr-TR" sz="1600">
                <a:solidFill>
                  <a:schemeClr val="dk1"/>
                </a:solidFill>
              </a:rPr>
              <a:t> </a:t>
            </a:r>
            <a:endParaRPr sz="1600"/>
          </a:p>
        </p:txBody>
      </p:sp>
      <p:sp>
        <p:nvSpPr>
          <p:cNvPr id="226" name="Google Shape;226;g3e27f767c18_1_0"/>
          <p:cNvSpPr txBox="1"/>
          <p:nvPr>
            <p:ph idx="1" type="subTitle"/>
          </p:nvPr>
        </p:nvSpPr>
        <p:spPr>
          <a:xfrm>
            <a:off x="1815925" y="15055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1"/>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233" name="Google Shape;233;p11"/>
          <p:cNvSpPr/>
          <p:nvPr/>
        </p:nvSpPr>
        <p:spPr>
          <a:xfrm>
            <a:off x="208111" y="523220"/>
            <a:ext cx="8784976"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rgbClr val="FF0000"/>
                </a:solidFill>
                <a:latin typeface="Calibri"/>
                <a:ea typeface="Calibri"/>
                <a:cs typeface="Calibri"/>
                <a:sym typeface="Calibri"/>
              </a:rPr>
              <a:t>B) Yapısal (Yapıya Dayalı) Bozukluklar</a:t>
            </a:r>
            <a:endParaRPr sz="2400">
              <a:solidFill>
                <a:srgbClr val="FF0000"/>
              </a:solidFill>
              <a:latin typeface="Calibri"/>
              <a:ea typeface="Calibri"/>
              <a:cs typeface="Calibri"/>
              <a:sym typeface="Calibri"/>
            </a:endParaRPr>
          </a:p>
          <a:p>
            <a:pPr indent="0" lvl="0" marL="0" marR="0" rtl="0" algn="l">
              <a:spcBef>
                <a:spcPts val="0"/>
              </a:spcBef>
              <a:spcAft>
                <a:spcPts val="0"/>
              </a:spcAft>
              <a:buNone/>
            </a:pPr>
            <a:r>
              <a:rPr b="1" lang="tr-TR" sz="2400">
                <a:solidFill>
                  <a:schemeClr val="dk1"/>
                </a:solidFill>
                <a:latin typeface="Calibri"/>
                <a:ea typeface="Calibri"/>
                <a:cs typeface="Calibri"/>
                <a:sym typeface="Calibri"/>
              </a:rPr>
              <a:t>1. Özne-Yüklem Uyumsuzluğu</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Cümle içindeki </a:t>
            </a:r>
            <a:r>
              <a:rPr b="1" i="1" lang="tr-TR" sz="2400" u="sng">
                <a:solidFill>
                  <a:schemeClr val="dk1"/>
                </a:solidFill>
                <a:latin typeface="Calibri"/>
                <a:ea typeface="Calibri"/>
                <a:cs typeface="Calibri"/>
                <a:sym typeface="Calibri"/>
                <a:hlinkClick r:id="rId3">
                  <a:extLst>
                    <a:ext uri="{A12FA001-AC4F-418D-AE19-62706E023703}">
                      <ahyp:hlinkClr val="tx"/>
                    </a:ext>
                  </a:extLst>
                </a:hlinkClick>
              </a:rPr>
              <a:t>özne</a:t>
            </a:r>
            <a:r>
              <a:rPr b="1" i="1" lang="tr-TR" sz="2400">
                <a:solidFill>
                  <a:schemeClr val="dk1"/>
                </a:solidFill>
                <a:latin typeface="Calibri"/>
                <a:ea typeface="Calibri"/>
                <a:cs typeface="Calibri"/>
                <a:sym typeface="Calibri"/>
              </a:rPr>
              <a:t> </a:t>
            </a:r>
            <a:r>
              <a:rPr lang="tr-TR" sz="2400" u="sng">
                <a:solidFill>
                  <a:schemeClr val="dk1"/>
                </a:solidFill>
                <a:latin typeface="Calibri"/>
                <a:ea typeface="Calibri"/>
                <a:cs typeface="Calibri"/>
                <a:sym typeface="Calibri"/>
                <a:hlinkClick r:id="rId4">
                  <a:extLst>
                    <a:ext uri="{A12FA001-AC4F-418D-AE19-62706E023703}">
                      <ahyp:hlinkClr val="tx"/>
                    </a:ext>
                  </a:extLst>
                </a:hlinkClick>
              </a:rPr>
              <a:t>yüklem</a:t>
            </a:r>
            <a:r>
              <a:rPr lang="tr-TR" sz="2400">
                <a:solidFill>
                  <a:schemeClr val="dk1"/>
                </a:solidFill>
                <a:latin typeface="Calibri"/>
                <a:ea typeface="Calibri"/>
                <a:cs typeface="Calibri"/>
                <a:sym typeface="Calibri"/>
              </a:rPr>
              <a:t> ile “Tekillik-çoğulluk, şahıs ve olumlu-olumsuzluk” gibi durumlarla uyum içerisinde olmalıdır.</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b="1" lang="tr-TR" sz="2400">
                <a:solidFill>
                  <a:schemeClr val="dk1"/>
                </a:solidFill>
                <a:latin typeface="Calibri"/>
                <a:ea typeface="Calibri"/>
                <a:cs typeface="Calibri"/>
                <a:sym typeface="Calibri"/>
              </a:rPr>
              <a:t>a) Tekillik-Çoğulluk:</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b="1" i="1" lang="tr-TR" sz="2400">
                <a:solidFill>
                  <a:schemeClr val="dk1"/>
                </a:solidFill>
                <a:latin typeface="Calibri"/>
                <a:ea typeface="Calibri"/>
                <a:cs typeface="Calibri"/>
                <a:sym typeface="Calibri"/>
              </a:rPr>
              <a:t>Sibel</a:t>
            </a:r>
            <a:r>
              <a:rPr i="1" lang="tr-TR" sz="2400">
                <a:solidFill>
                  <a:schemeClr val="dk1"/>
                </a:solidFill>
                <a:latin typeface="Calibri"/>
                <a:ea typeface="Calibri"/>
                <a:cs typeface="Calibri"/>
                <a:sym typeface="Calibri"/>
              </a:rPr>
              <a:t> tüm gün ders çalış</a:t>
            </a:r>
            <a:r>
              <a:rPr b="1" i="1" lang="tr-TR" sz="2400">
                <a:solidFill>
                  <a:schemeClr val="dk1"/>
                </a:solidFill>
                <a:latin typeface="Calibri"/>
                <a:ea typeface="Calibri"/>
                <a:cs typeface="Calibri"/>
                <a:sym typeface="Calibri"/>
              </a:rPr>
              <a:t>tı</a:t>
            </a:r>
            <a:r>
              <a:rPr i="1" lang="tr-TR" sz="2400">
                <a:solidFill>
                  <a:schemeClr val="dk1"/>
                </a:solidFill>
                <a:latin typeface="Calibri"/>
                <a:ea typeface="Calibri"/>
                <a:cs typeface="Calibri"/>
                <a:sym typeface="Calibri"/>
              </a:rPr>
              <a:t>. (doğru)</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b="1" i="1" lang="tr-TR" sz="2400">
                <a:solidFill>
                  <a:schemeClr val="dk1"/>
                </a:solidFill>
                <a:latin typeface="Calibri"/>
                <a:ea typeface="Calibri"/>
                <a:cs typeface="Calibri"/>
                <a:sym typeface="Calibri"/>
              </a:rPr>
              <a:t>O</a:t>
            </a:r>
            <a:r>
              <a:rPr i="1" lang="tr-TR" sz="2400">
                <a:solidFill>
                  <a:schemeClr val="dk1"/>
                </a:solidFill>
                <a:latin typeface="Calibri"/>
                <a:ea typeface="Calibri"/>
                <a:cs typeface="Calibri"/>
                <a:sym typeface="Calibri"/>
              </a:rPr>
              <a:t>, kalemleri sinirli bir şekilde kırıyor</a:t>
            </a:r>
            <a:r>
              <a:rPr b="1" i="1" lang="tr-TR" sz="2400">
                <a:solidFill>
                  <a:schemeClr val="dk1"/>
                </a:solidFill>
                <a:latin typeface="Calibri"/>
                <a:ea typeface="Calibri"/>
                <a:cs typeface="Calibri"/>
                <a:sym typeface="Calibri"/>
              </a:rPr>
              <a:t>lar</a:t>
            </a:r>
            <a:r>
              <a:rPr i="1" lang="tr-TR" sz="2400">
                <a:solidFill>
                  <a:schemeClr val="dk1"/>
                </a:solidFill>
                <a:latin typeface="Calibri"/>
                <a:ea typeface="Calibri"/>
                <a:cs typeface="Calibri"/>
                <a:sym typeface="Calibri"/>
              </a:rPr>
              <a:t>dı. (yanlış)</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2"/>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240" name="Google Shape;240;p12"/>
          <p:cNvSpPr/>
          <p:nvPr/>
        </p:nvSpPr>
        <p:spPr>
          <a:xfrm>
            <a:off x="208111" y="523220"/>
            <a:ext cx="8784976"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UYARI:</a:t>
            </a:r>
            <a:r>
              <a:rPr lang="tr-TR" sz="2400">
                <a:solidFill>
                  <a:schemeClr val="dk1"/>
                </a:solidFill>
                <a:latin typeface="Calibri"/>
                <a:ea typeface="Calibri"/>
                <a:cs typeface="Calibri"/>
                <a:sym typeface="Calibri"/>
              </a:rPr>
              <a:t> İnsan dışındaki tüm canlı ya da cansız varlıklar cümle içinde çoğulda olsalar yüklem mutlaka tekil olmalıdır.</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Hayat kısa, </a:t>
            </a:r>
            <a:r>
              <a:rPr b="1" i="1" lang="tr-TR" sz="2400">
                <a:solidFill>
                  <a:schemeClr val="dk1"/>
                </a:solidFill>
                <a:latin typeface="Calibri"/>
                <a:ea typeface="Calibri"/>
                <a:cs typeface="Calibri"/>
                <a:sym typeface="Calibri"/>
              </a:rPr>
              <a:t>kuşlar</a:t>
            </a:r>
            <a:r>
              <a:rPr i="1" lang="tr-TR" sz="2400">
                <a:solidFill>
                  <a:schemeClr val="dk1"/>
                </a:solidFill>
                <a:latin typeface="Calibri"/>
                <a:ea typeface="Calibri"/>
                <a:cs typeface="Calibri"/>
                <a:sym typeface="Calibri"/>
              </a:rPr>
              <a:t> uçuyor</a:t>
            </a:r>
            <a:r>
              <a:rPr b="1" i="1" lang="tr-TR" sz="2400">
                <a:solidFill>
                  <a:schemeClr val="dk1"/>
                </a:solidFill>
                <a:latin typeface="Calibri"/>
                <a:ea typeface="Calibri"/>
                <a:cs typeface="Calibri"/>
                <a:sym typeface="Calibri"/>
              </a:rPr>
              <a:t>lar</a:t>
            </a:r>
            <a:r>
              <a:rPr i="1" lang="tr-TR" sz="2400">
                <a:solidFill>
                  <a:schemeClr val="dk1"/>
                </a:solidFill>
                <a:latin typeface="Calibri"/>
                <a:ea typeface="Calibri"/>
                <a:cs typeface="Calibri"/>
                <a:sym typeface="Calibri"/>
              </a:rPr>
              <a:t>. (yanlış)</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Hayat kısa, </a:t>
            </a:r>
            <a:r>
              <a:rPr b="1" i="1" lang="tr-TR" sz="2400">
                <a:solidFill>
                  <a:schemeClr val="dk1"/>
                </a:solidFill>
                <a:latin typeface="Calibri"/>
                <a:ea typeface="Calibri"/>
                <a:cs typeface="Calibri"/>
                <a:sym typeface="Calibri"/>
              </a:rPr>
              <a:t>kuşlar </a:t>
            </a:r>
            <a:r>
              <a:rPr i="1" lang="tr-TR" sz="2400">
                <a:solidFill>
                  <a:schemeClr val="dk1"/>
                </a:solidFill>
                <a:latin typeface="Calibri"/>
                <a:ea typeface="Calibri"/>
                <a:cs typeface="Calibri"/>
                <a:sym typeface="Calibri"/>
              </a:rPr>
              <a:t>uçu</a:t>
            </a:r>
            <a:r>
              <a:rPr b="1" i="1" lang="tr-TR" sz="2400">
                <a:solidFill>
                  <a:schemeClr val="dk1"/>
                </a:solidFill>
                <a:latin typeface="Calibri"/>
                <a:ea typeface="Calibri"/>
                <a:cs typeface="Calibri"/>
                <a:sym typeface="Calibri"/>
              </a:rPr>
              <a:t>yor</a:t>
            </a:r>
            <a:r>
              <a:rPr i="1" lang="tr-TR" sz="2400">
                <a:solidFill>
                  <a:schemeClr val="dk1"/>
                </a:solidFill>
                <a:latin typeface="Calibri"/>
                <a:ea typeface="Calibri"/>
                <a:cs typeface="Calibri"/>
                <a:sym typeface="Calibri"/>
              </a:rPr>
              <a:t>. (doğru)</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g3e27f767c18_1_26"/>
          <p:cNvSpPr txBox="1"/>
          <p:nvPr>
            <p:ph idx="1" type="subTitle"/>
          </p:nvPr>
        </p:nvSpPr>
        <p:spPr>
          <a:xfrm>
            <a:off x="1815925" y="15055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247" name="Google Shape;247;g3e27f767c18_1_26"/>
          <p:cNvSpPr txBox="1"/>
          <p:nvPr/>
        </p:nvSpPr>
        <p:spPr>
          <a:xfrm>
            <a:off x="69450" y="937550"/>
            <a:ext cx="8194800" cy="80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tr-TR" sz="1850">
                <a:solidFill>
                  <a:srgbClr val="212529"/>
                </a:solidFill>
              </a:rPr>
              <a:t> Özne insansa ve çoğulsa yüklem hem tekil hem de çoğul olabilir.</a:t>
            </a:r>
            <a:endParaRPr sz="1850">
              <a:solidFill>
                <a:srgbClr val="212529"/>
              </a:solidFill>
            </a:endParaRPr>
          </a:p>
          <a:p>
            <a:pPr indent="0" lvl="0" marL="0" rtl="0" algn="l">
              <a:lnSpc>
                <a:spcPct val="115000"/>
              </a:lnSpc>
              <a:spcBef>
                <a:spcPts val="1000"/>
              </a:spcBef>
              <a:spcAft>
                <a:spcPts val="0"/>
              </a:spcAft>
              <a:buNone/>
            </a:pPr>
            <a:r>
              <a:t/>
            </a:r>
            <a:endParaRPr sz="1100">
              <a:solidFill>
                <a:schemeClr val="dk1"/>
              </a:solidFill>
            </a:endParaRPr>
          </a:p>
        </p:txBody>
      </p:sp>
      <p:sp>
        <p:nvSpPr>
          <p:cNvPr id="248" name="Google Shape;248;g3e27f767c18_1_26"/>
          <p:cNvSpPr txBox="1"/>
          <p:nvPr/>
        </p:nvSpPr>
        <p:spPr>
          <a:xfrm>
            <a:off x="358825" y="1481550"/>
            <a:ext cx="6956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rgbClr val="212529"/>
                </a:solidFill>
              </a:rPr>
              <a:t> Öğrenciler şimdi derstedirler. → Doğru</a:t>
            </a:r>
            <a:r>
              <a:rPr lang="tr-TR" sz="1500">
                <a:solidFill>
                  <a:schemeClr val="dk1"/>
                </a:solidFill>
              </a:rPr>
              <a:t> </a:t>
            </a:r>
            <a:endParaRPr sz="1500"/>
          </a:p>
        </p:txBody>
      </p:sp>
      <p:sp>
        <p:nvSpPr>
          <p:cNvPr id="249" name="Google Shape;249;g3e27f767c18_1_26"/>
          <p:cNvSpPr txBox="1"/>
          <p:nvPr/>
        </p:nvSpPr>
        <p:spPr>
          <a:xfrm>
            <a:off x="451400" y="1897050"/>
            <a:ext cx="3264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rgbClr val="212529"/>
                </a:solidFill>
              </a:rPr>
              <a:t>Öğrenciler şimdi derstedir. → Doğru</a:t>
            </a:r>
            <a:r>
              <a:rPr lang="tr-TR" sz="1500">
                <a:solidFill>
                  <a:schemeClr val="dk1"/>
                </a:solidFill>
              </a:rPr>
              <a:t> </a:t>
            </a:r>
            <a:endParaRPr sz="1500"/>
          </a:p>
        </p:txBody>
      </p:sp>
      <p:sp>
        <p:nvSpPr>
          <p:cNvPr id="250" name="Google Shape;250;g3e27f767c18_1_26"/>
          <p:cNvSpPr txBox="1"/>
          <p:nvPr/>
        </p:nvSpPr>
        <p:spPr>
          <a:xfrm>
            <a:off x="208225" y="2751950"/>
            <a:ext cx="710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rgbClr val="212529"/>
                </a:solidFill>
              </a:rPr>
              <a:t> Özne insan dışında bir varlıksa yüklem kesinlikle tekil olmalıdır.</a:t>
            </a:r>
            <a:r>
              <a:rPr lang="tr-TR" sz="1800">
                <a:solidFill>
                  <a:schemeClr val="dk1"/>
                </a:solidFill>
              </a:rPr>
              <a:t> </a:t>
            </a:r>
            <a:endParaRPr sz="1800"/>
          </a:p>
        </p:txBody>
      </p:sp>
      <p:sp>
        <p:nvSpPr>
          <p:cNvPr id="251" name="Google Shape;251;g3e27f767c18_1_26"/>
          <p:cNvSpPr txBox="1"/>
          <p:nvPr/>
        </p:nvSpPr>
        <p:spPr>
          <a:xfrm>
            <a:off x="358825" y="3321925"/>
            <a:ext cx="7107000" cy="85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tr-TR" sz="1050">
                <a:solidFill>
                  <a:srgbClr val="212529"/>
                </a:solidFill>
              </a:rPr>
              <a:t> </a:t>
            </a:r>
            <a:r>
              <a:rPr lang="tr-TR" sz="1650">
                <a:solidFill>
                  <a:srgbClr val="212529"/>
                </a:solidFill>
              </a:rPr>
              <a:t>Leylekler, gelmeye başladılar. → Yanlış</a:t>
            </a:r>
            <a:endParaRPr sz="1650">
              <a:solidFill>
                <a:srgbClr val="212529"/>
              </a:solidFill>
            </a:endParaRPr>
          </a:p>
          <a:p>
            <a:pPr indent="0" lvl="0" marL="0" rtl="0" algn="l">
              <a:lnSpc>
                <a:spcPct val="115000"/>
              </a:lnSpc>
              <a:spcBef>
                <a:spcPts val="1000"/>
              </a:spcBef>
              <a:spcAft>
                <a:spcPts val="1000"/>
              </a:spcAft>
              <a:buNone/>
            </a:pPr>
            <a:r>
              <a:rPr lang="tr-TR" sz="1650">
                <a:solidFill>
                  <a:srgbClr val="212529"/>
                </a:solidFill>
              </a:rPr>
              <a:t> Leylekler, gelmeye başladı. → Doğru</a:t>
            </a:r>
            <a:endParaRPr sz="1650">
              <a:solidFill>
                <a:srgbClr val="21252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3"/>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258" name="Google Shape;258;p13"/>
          <p:cNvSpPr/>
          <p:nvPr/>
        </p:nvSpPr>
        <p:spPr>
          <a:xfrm>
            <a:off x="208111" y="523220"/>
            <a:ext cx="8784976" cy="4154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b) Kişi Uyumsuzluğu:</a:t>
            </a:r>
            <a:r>
              <a:rPr lang="tr-TR" sz="2400">
                <a:solidFill>
                  <a:schemeClr val="dk1"/>
                </a:solidFill>
                <a:latin typeface="Calibri"/>
                <a:ea typeface="Calibri"/>
                <a:cs typeface="Calibri"/>
                <a:sym typeface="Calibri"/>
              </a:rPr>
              <a:t> Eğer bir cümle içindeki özne birden fazla kişiden oluşuyorsa yüklemin şahıs eki yönüyle uyacağı kurallar vardır.</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b="1" lang="tr-TR" sz="2400">
                <a:solidFill>
                  <a:schemeClr val="dk1"/>
                </a:solidFill>
                <a:latin typeface="Calibri"/>
                <a:ea typeface="Calibri"/>
                <a:cs typeface="Calibri"/>
                <a:sym typeface="Calibri"/>
              </a:rPr>
              <a:t>⇒</a:t>
            </a:r>
            <a:r>
              <a:rPr lang="tr-TR" sz="2400">
                <a:solidFill>
                  <a:schemeClr val="dk1"/>
                </a:solidFill>
                <a:latin typeface="Calibri"/>
                <a:ea typeface="Calibri"/>
                <a:cs typeface="Calibri"/>
                <a:sym typeface="Calibri"/>
              </a:rPr>
              <a:t> “Ben ve sen / ben ve o / ben, sen ve o” şeklindeki özne kullanımlarında yüklem mutlaka “1. çoğul şahıs”, “Sen ve o” şeklindeki özne kullanımlarında da yüklem “2. çoğul şahıs” eki alarak kullanılmalıdır.</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b="1" i="1" lang="tr-TR" sz="2400">
                <a:solidFill>
                  <a:schemeClr val="dk1"/>
                </a:solidFill>
                <a:latin typeface="Calibri"/>
                <a:ea typeface="Calibri"/>
                <a:cs typeface="Calibri"/>
                <a:sym typeface="Calibri"/>
              </a:rPr>
              <a:t>Ben</a:t>
            </a:r>
            <a:r>
              <a:rPr i="1" lang="tr-TR" sz="2400">
                <a:solidFill>
                  <a:schemeClr val="dk1"/>
                </a:solidFill>
                <a:latin typeface="Calibri"/>
                <a:ea typeface="Calibri"/>
                <a:cs typeface="Calibri"/>
                <a:sym typeface="Calibri"/>
              </a:rPr>
              <a:t> ve </a:t>
            </a:r>
            <a:r>
              <a:rPr b="1" i="1" lang="tr-TR" sz="2400">
                <a:solidFill>
                  <a:schemeClr val="dk1"/>
                </a:solidFill>
                <a:latin typeface="Calibri"/>
                <a:ea typeface="Calibri"/>
                <a:cs typeface="Calibri"/>
                <a:sym typeface="Calibri"/>
              </a:rPr>
              <a:t>sen</a:t>
            </a:r>
            <a:r>
              <a:rPr i="1" lang="tr-TR" sz="2400">
                <a:solidFill>
                  <a:schemeClr val="dk1"/>
                </a:solidFill>
                <a:latin typeface="Calibri"/>
                <a:ea typeface="Calibri"/>
                <a:cs typeface="Calibri"/>
                <a:sym typeface="Calibri"/>
              </a:rPr>
              <a:t> burada onları bekleyeli</a:t>
            </a:r>
            <a:r>
              <a:rPr b="1" i="1" lang="tr-TR" sz="2400">
                <a:solidFill>
                  <a:schemeClr val="dk1"/>
                </a:solidFill>
                <a:latin typeface="Calibri"/>
                <a:ea typeface="Calibri"/>
                <a:cs typeface="Calibri"/>
                <a:sym typeface="Calibri"/>
              </a:rPr>
              <a:t>m.</a:t>
            </a:r>
            <a:endParaRPr/>
          </a:p>
          <a:p>
            <a:pPr indent="0" lvl="0" marL="0" marR="0" rtl="0" algn="l">
              <a:spcBef>
                <a:spcPts val="0"/>
              </a:spcBef>
              <a:spcAft>
                <a:spcPts val="0"/>
              </a:spcAft>
              <a:buNone/>
            </a:pPr>
            <a:r>
              <a:t/>
            </a:r>
            <a:endParaRPr b="1" i="1" sz="2400">
              <a:solidFill>
                <a:schemeClr val="dk1"/>
              </a:solidFill>
              <a:latin typeface="Calibri"/>
              <a:ea typeface="Calibri"/>
              <a:cs typeface="Calibri"/>
              <a:sym typeface="Calibri"/>
            </a:endParaRPr>
          </a:p>
          <a:p>
            <a:pPr indent="0" lvl="0" marL="0" marR="0" rtl="0" algn="l">
              <a:spcBef>
                <a:spcPts val="0"/>
              </a:spcBef>
              <a:spcAft>
                <a:spcPts val="0"/>
              </a:spcAft>
              <a:buNone/>
            </a:pPr>
            <a:r>
              <a:rPr b="1" i="1" lang="tr-TR" sz="2400">
                <a:solidFill>
                  <a:schemeClr val="dk1"/>
                </a:solidFill>
                <a:latin typeface="Calibri"/>
                <a:ea typeface="Calibri"/>
                <a:cs typeface="Calibri"/>
                <a:sym typeface="Calibri"/>
              </a:rPr>
              <a:t>Sen</a:t>
            </a:r>
            <a:r>
              <a:rPr i="1" lang="tr-TR" sz="2400">
                <a:solidFill>
                  <a:schemeClr val="dk1"/>
                </a:solidFill>
                <a:latin typeface="Calibri"/>
                <a:ea typeface="Calibri"/>
                <a:cs typeface="Calibri"/>
                <a:sym typeface="Calibri"/>
              </a:rPr>
              <a:t> ve </a:t>
            </a:r>
            <a:r>
              <a:rPr b="1" i="1" lang="tr-TR" sz="2400">
                <a:solidFill>
                  <a:schemeClr val="dk1"/>
                </a:solidFill>
                <a:latin typeface="Calibri"/>
                <a:ea typeface="Calibri"/>
                <a:cs typeface="Calibri"/>
                <a:sym typeface="Calibri"/>
              </a:rPr>
              <a:t>Ahmet</a:t>
            </a:r>
            <a:r>
              <a:rPr i="1" lang="tr-TR" sz="2400">
                <a:solidFill>
                  <a:schemeClr val="dk1"/>
                </a:solidFill>
                <a:latin typeface="Calibri"/>
                <a:ea typeface="Calibri"/>
                <a:cs typeface="Calibri"/>
                <a:sym typeface="Calibri"/>
              </a:rPr>
              <a:t> tatlıları alır</a:t>
            </a:r>
            <a:r>
              <a:rPr b="1" i="1" lang="tr-TR" sz="2400">
                <a:solidFill>
                  <a:schemeClr val="dk1"/>
                </a:solidFill>
                <a:latin typeface="Calibri"/>
                <a:ea typeface="Calibri"/>
                <a:cs typeface="Calibri"/>
                <a:sym typeface="Calibri"/>
              </a:rPr>
              <a:t>sınız.</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3e27f767c18_1_48"/>
          <p:cNvSpPr txBox="1"/>
          <p:nvPr>
            <p:ph idx="1" type="subTitle"/>
          </p:nvPr>
        </p:nvSpPr>
        <p:spPr>
          <a:xfrm>
            <a:off x="1815925" y="15055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265" name="Google Shape;265;g3e27f767c18_1_48"/>
          <p:cNvSpPr txBox="1"/>
          <p:nvPr/>
        </p:nvSpPr>
        <p:spPr>
          <a:xfrm>
            <a:off x="1435275" y="1145900"/>
            <a:ext cx="6470400" cy="19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tr-TR" sz="1950">
                <a:solidFill>
                  <a:srgbClr val="212529"/>
                </a:solidFill>
              </a:rPr>
              <a:t> </a:t>
            </a:r>
            <a:r>
              <a:rPr lang="tr-TR" sz="1950">
                <a:solidFill>
                  <a:srgbClr val="DB00C2"/>
                </a:solidFill>
              </a:rPr>
              <a:t>Sen</a:t>
            </a:r>
            <a:r>
              <a:rPr lang="tr-TR" sz="1950">
                <a:solidFill>
                  <a:srgbClr val="212529"/>
                </a:solidFill>
              </a:rPr>
              <a:t> ve </a:t>
            </a:r>
            <a:r>
              <a:rPr lang="tr-TR" sz="1950">
                <a:solidFill>
                  <a:srgbClr val="DB00C2"/>
                </a:solidFill>
              </a:rPr>
              <a:t>ben</a:t>
            </a:r>
            <a:r>
              <a:rPr lang="tr-TR" sz="1950">
                <a:solidFill>
                  <a:srgbClr val="212529"/>
                </a:solidFill>
              </a:rPr>
              <a:t> ön koltuğa otural</a:t>
            </a:r>
            <a:r>
              <a:rPr lang="tr-TR" sz="1950">
                <a:solidFill>
                  <a:srgbClr val="DB00C2"/>
                </a:solidFill>
              </a:rPr>
              <a:t>ım</a:t>
            </a:r>
            <a:r>
              <a:rPr lang="tr-TR" sz="1950">
                <a:solidFill>
                  <a:srgbClr val="212529"/>
                </a:solidFill>
              </a:rPr>
              <a:t>. → Doğru</a:t>
            </a:r>
            <a:endParaRPr sz="1950">
              <a:solidFill>
                <a:srgbClr val="212529"/>
              </a:solidFill>
            </a:endParaRPr>
          </a:p>
          <a:p>
            <a:pPr indent="0" lvl="0" marL="0" rtl="0" algn="l">
              <a:lnSpc>
                <a:spcPct val="115000"/>
              </a:lnSpc>
              <a:spcBef>
                <a:spcPts val="1000"/>
              </a:spcBef>
              <a:spcAft>
                <a:spcPts val="0"/>
              </a:spcAft>
              <a:buNone/>
            </a:pPr>
            <a:r>
              <a:rPr lang="tr-TR" sz="1950">
                <a:solidFill>
                  <a:srgbClr val="212529"/>
                </a:solidFill>
              </a:rPr>
              <a:t> </a:t>
            </a:r>
            <a:r>
              <a:rPr lang="tr-TR" sz="1950">
                <a:solidFill>
                  <a:srgbClr val="DB00C2"/>
                </a:solidFill>
              </a:rPr>
              <a:t>Ozan</a:t>
            </a:r>
            <a:r>
              <a:rPr lang="tr-TR" sz="1950">
                <a:solidFill>
                  <a:srgbClr val="212529"/>
                </a:solidFill>
              </a:rPr>
              <a:t> ve </a:t>
            </a:r>
            <a:r>
              <a:rPr lang="tr-TR" sz="1950">
                <a:solidFill>
                  <a:srgbClr val="DB00C2"/>
                </a:solidFill>
              </a:rPr>
              <a:t>ben</a:t>
            </a:r>
            <a:r>
              <a:rPr lang="tr-TR" sz="1950">
                <a:solidFill>
                  <a:srgbClr val="212529"/>
                </a:solidFill>
              </a:rPr>
              <a:t> birlikte koşuyor</a:t>
            </a:r>
            <a:r>
              <a:rPr lang="tr-TR" sz="1950">
                <a:solidFill>
                  <a:srgbClr val="DB00C2"/>
                </a:solidFill>
              </a:rPr>
              <a:t>uz</a:t>
            </a:r>
            <a:r>
              <a:rPr lang="tr-TR" sz="1950">
                <a:solidFill>
                  <a:srgbClr val="212529"/>
                </a:solidFill>
              </a:rPr>
              <a:t>. → Doğru</a:t>
            </a:r>
            <a:endParaRPr sz="1950">
              <a:solidFill>
                <a:srgbClr val="212529"/>
              </a:solidFill>
            </a:endParaRPr>
          </a:p>
          <a:p>
            <a:pPr indent="0" lvl="0" marL="0" rtl="0" algn="l">
              <a:lnSpc>
                <a:spcPct val="115000"/>
              </a:lnSpc>
              <a:spcBef>
                <a:spcPts val="1000"/>
              </a:spcBef>
              <a:spcAft>
                <a:spcPts val="0"/>
              </a:spcAft>
              <a:buNone/>
            </a:pPr>
            <a:r>
              <a:rPr lang="tr-TR" sz="1950">
                <a:solidFill>
                  <a:srgbClr val="212529"/>
                </a:solidFill>
              </a:rPr>
              <a:t> </a:t>
            </a:r>
            <a:r>
              <a:rPr lang="tr-TR" sz="1950">
                <a:solidFill>
                  <a:srgbClr val="DB00C2"/>
                </a:solidFill>
              </a:rPr>
              <a:t>Sen, ben</a:t>
            </a:r>
            <a:r>
              <a:rPr lang="tr-TR" sz="1950">
                <a:solidFill>
                  <a:srgbClr val="212529"/>
                </a:solidFill>
              </a:rPr>
              <a:t> ve </a:t>
            </a:r>
            <a:r>
              <a:rPr lang="tr-TR" sz="1950">
                <a:solidFill>
                  <a:srgbClr val="DB00C2"/>
                </a:solidFill>
              </a:rPr>
              <a:t>Elif</a:t>
            </a:r>
            <a:r>
              <a:rPr lang="tr-TR" sz="1950">
                <a:solidFill>
                  <a:srgbClr val="212529"/>
                </a:solidFill>
              </a:rPr>
              <a:t> aynı sınıftay</a:t>
            </a:r>
            <a:r>
              <a:rPr lang="tr-TR" sz="1950">
                <a:solidFill>
                  <a:srgbClr val="DB00C2"/>
                </a:solidFill>
              </a:rPr>
              <a:t>ız</a:t>
            </a:r>
            <a:r>
              <a:rPr lang="tr-TR" sz="1950">
                <a:solidFill>
                  <a:srgbClr val="212529"/>
                </a:solidFill>
              </a:rPr>
              <a:t>. → Doğru</a:t>
            </a:r>
            <a:endParaRPr sz="1950">
              <a:solidFill>
                <a:srgbClr val="212529"/>
              </a:solidFill>
            </a:endParaRPr>
          </a:p>
          <a:p>
            <a:pPr indent="0" lvl="0" marL="0" rtl="0" algn="l">
              <a:lnSpc>
                <a:spcPct val="115000"/>
              </a:lnSpc>
              <a:spcBef>
                <a:spcPts val="1000"/>
              </a:spcBef>
              <a:spcAft>
                <a:spcPts val="1000"/>
              </a:spcAft>
              <a:buNone/>
            </a:pPr>
            <a:r>
              <a:rPr lang="tr-TR" sz="1950">
                <a:solidFill>
                  <a:srgbClr val="212529"/>
                </a:solidFill>
              </a:rPr>
              <a:t> Yarışmaya </a:t>
            </a:r>
            <a:r>
              <a:rPr lang="tr-TR" sz="1950">
                <a:solidFill>
                  <a:srgbClr val="DB00C2"/>
                </a:solidFill>
              </a:rPr>
              <a:t>o</a:t>
            </a:r>
            <a:r>
              <a:rPr lang="tr-TR" sz="1950">
                <a:solidFill>
                  <a:srgbClr val="212529"/>
                </a:solidFill>
              </a:rPr>
              <a:t> ve </a:t>
            </a:r>
            <a:r>
              <a:rPr lang="tr-TR" sz="1950">
                <a:solidFill>
                  <a:srgbClr val="DB00C2"/>
                </a:solidFill>
              </a:rPr>
              <a:t>ben</a:t>
            </a:r>
            <a:r>
              <a:rPr lang="tr-TR" sz="1950">
                <a:solidFill>
                  <a:srgbClr val="212529"/>
                </a:solidFill>
              </a:rPr>
              <a:t> katıld</a:t>
            </a:r>
            <a:r>
              <a:rPr lang="tr-TR" sz="1950">
                <a:solidFill>
                  <a:srgbClr val="DB00C2"/>
                </a:solidFill>
              </a:rPr>
              <a:t>ım</a:t>
            </a:r>
            <a:r>
              <a:rPr lang="tr-TR" sz="1950">
                <a:solidFill>
                  <a:srgbClr val="212529"/>
                </a:solidFill>
              </a:rPr>
              <a:t>. → Yanlış</a:t>
            </a:r>
            <a:endParaRPr sz="1950">
              <a:solidFill>
                <a:srgbClr val="212529"/>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4"/>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272" name="Google Shape;272;p14"/>
          <p:cNvSpPr/>
          <p:nvPr/>
        </p:nvSpPr>
        <p:spPr>
          <a:xfrm>
            <a:off x="208111" y="523220"/>
            <a:ext cx="8784976"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c) Olumlu-Olumsuzluk Uyumu:</a:t>
            </a:r>
            <a:r>
              <a:rPr lang="tr-TR" sz="2400">
                <a:solidFill>
                  <a:schemeClr val="dk1"/>
                </a:solidFill>
                <a:latin typeface="Calibri"/>
                <a:ea typeface="Calibri"/>
                <a:cs typeface="Calibri"/>
                <a:sym typeface="Calibri"/>
              </a:rPr>
              <a:t> Özne ile yüklem arasında olumlu-olumsuzluk bakımından bir uyumun olması gerekir.</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b="1" lang="tr-TR" sz="2400">
                <a:solidFill>
                  <a:schemeClr val="dk1"/>
                </a:solidFill>
                <a:latin typeface="Calibri"/>
                <a:ea typeface="Calibri"/>
                <a:cs typeface="Calibri"/>
                <a:sym typeface="Calibri"/>
              </a:rPr>
              <a:t>Hiçbiri</a:t>
            </a:r>
            <a:r>
              <a:rPr lang="tr-TR" sz="2400">
                <a:solidFill>
                  <a:schemeClr val="dk1"/>
                </a:solidFill>
                <a:latin typeface="Calibri"/>
                <a:ea typeface="Calibri"/>
                <a:cs typeface="Calibri"/>
                <a:sym typeface="Calibri"/>
              </a:rPr>
              <a:t> beni hastanedeyken aradı. </a:t>
            </a:r>
            <a:r>
              <a:rPr i="1" lang="tr-TR" sz="2400">
                <a:solidFill>
                  <a:schemeClr val="dk1"/>
                </a:solidFill>
                <a:latin typeface="Calibri"/>
                <a:ea typeface="Calibri"/>
                <a:cs typeface="Calibri"/>
                <a:sym typeface="Calibri"/>
              </a:rPr>
              <a:t>(yanlış)</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tr-TR" sz="2400">
                <a:solidFill>
                  <a:schemeClr val="dk1"/>
                </a:solidFill>
                <a:latin typeface="Calibri"/>
                <a:ea typeface="Calibri"/>
                <a:cs typeface="Calibri"/>
                <a:sym typeface="Calibri"/>
              </a:rPr>
              <a:t>Hiçbiri</a:t>
            </a:r>
            <a:r>
              <a:rPr lang="tr-TR" sz="2400">
                <a:solidFill>
                  <a:schemeClr val="dk1"/>
                </a:solidFill>
                <a:latin typeface="Calibri"/>
                <a:ea typeface="Calibri"/>
                <a:cs typeface="Calibri"/>
                <a:sym typeface="Calibri"/>
              </a:rPr>
              <a:t> beni hastanedeyken aramadı. </a:t>
            </a:r>
            <a:r>
              <a:rPr i="1" lang="tr-TR" sz="2400">
                <a:solidFill>
                  <a:schemeClr val="dk1"/>
                </a:solidFill>
                <a:latin typeface="Calibri"/>
                <a:ea typeface="Calibri"/>
                <a:cs typeface="Calibri"/>
                <a:sym typeface="Calibri"/>
              </a:rPr>
              <a:t>(doğru)</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tr-TR" sz="2400">
                <a:solidFill>
                  <a:schemeClr val="dk1"/>
                </a:solidFill>
                <a:latin typeface="Calibri"/>
                <a:ea typeface="Calibri"/>
                <a:cs typeface="Calibri"/>
                <a:sym typeface="Calibri"/>
              </a:rPr>
              <a:t>Hepsi</a:t>
            </a:r>
            <a:r>
              <a:rPr lang="tr-TR" sz="2400">
                <a:solidFill>
                  <a:schemeClr val="dk1"/>
                </a:solidFill>
                <a:latin typeface="Calibri"/>
                <a:ea typeface="Calibri"/>
                <a:cs typeface="Calibri"/>
                <a:sym typeface="Calibri"/>
              </a:rPr>
              <a:t> maça gitmedi. </a:t>
            </a:r>
            <a:r>
              <a:rPr i="1" lang="tr-TR" sz="2400">
                <a:solidFill>
                  <a:schemeClr val="dk1"/>
                </a:solidFill>
                <a:latin typeface="Calibri"/>
                <a:ea typeface="Calibri"/>
                <a:cs typeface="Calibri"/>
                <a:sym typeface="Calibri"/>
              </a:rPr>
              <a:t>(yanlış)</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tr-TR" sz="2400">
                <a:solidFill>
                  <a:schemeClr val="dk1"/>
                </a:solidFill>
                <a:latin typeface="Calibri"/>
                <a:ea typeface="Calibri"/>
                <a:cs typeface="Calibri"/>
                <a:sym typeface="Calibri"/>
              </a:rPr>
              <a:t>Hepsi</a:t>
            </a:r>
            <a:r>
              <a:rPr lang="tr-TR" sz="2400">
                <a:solidFill>
                  <a:schemeClr val="dk1"/>
                </a:solidFill>
                <a:latin typeface="Calibri"/>
                <a:ea typeface="Calibri"/>
                <a:cs typeface="Calibri"/>
                <a:sym typeface="Calibri"/>
              </a:rPr>
              <a:t> maça gitti. </a:t>
            </a:r>
            <a:r>
              <a:rPr i="1" lang="tr-TR" sz="2400">
                <a:solidFill>
                  <a:schemeClr val="dk1"/>
                </a:solidFill>
                <a:latin typeface="Calibri"/>
                <a:ea typeface="Calibri"/>
                <a:cs typeface="Calibri"/>
                <a:sym typeface="Calibri"/>
              </a:rPr>
              <a:t>(doğru)</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5"/>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279" name="Google Shape;279;p15"/>
          <p:cNvSpPr/>
          <p:nvPr/>
        </p:nvSpPr>
        <p:spPr>
          <a:xfrm>
            <a:off x="208111" y="523220"/>
            <a:ext cx="8784976"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2. Eklerle İlgili Yanlışlar</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Cümle içerisinde tamlayan, iyelik, hal, çoğul, ki vb. eklerin; eksik, fazla ya da yanlış yerde kullanılması anlatım bozukluğuna yol açmaktadır.</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1975′</a:t>
            </a:r>
            <a:r>
              <a:rPr b="1" i="1" lang="tr-TR" sz="2400">
                <a:solidFill>
                  <a:schemeClr val="dk1"/>
                </a:solidFill>
                <a:latin typeface="Calibri"/>
                <a:ea typeface="Calibri"/>
                <a:cs typeface="Calibri"/>
                <a:sym typeface="Calibri"/>
              </a:rPr>
              <a:t>lerde</a:t>
            </a:r>
            <a:r>
              <a:rPr i="1" lang="tr-TR" sz="2400">
                <a:solidFill>
                  <a:schemeClr val="dk1"/>
                </a:solidFill>
                <a:latin typeface="Calibri"/>
                <a:ea typeface="Calibri"/>
                <a:cs typeface="Calibri"/>
                <a:sym typeface="Calibri"/>
              </a:rPr>
              <a:t> ne eğlenirdik bu sokaklarda.</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Başarıya ulaşmak isteyen </a:t>
            </a:r>
            <a:r>
              <a:rPr b="1" i="1" lang="tr-TR" sz="2400">
                <a:solidFill>
                  <a:schemeClr val="dk1"/>
                </a:solidFill>
                <a:latin typeface="Calibri"/>
                <a:ea typeface="Calibri"/>
                <a:cs typeface="Calibri"/>
                <a:sym typeface="Calibri"/>
              </a:rPr>
              <a:t>biri</a:t>
            </a:r>
            <a:r>
              <a:rPr i="1" lang="tr-TR" sz="2400">
                <a:solidFill>
                  <a:schemeClr val="dk1"/>
                </a:solidFill>
                <a:latin typeface="Calibri"/>
                <a:ea typeface="Calibri"/>
                <a:cs typeface="Calibri"/>
                <a:sym typeface="Calibri"/>
              </a:rPr>
              <a:t>, işini severek yapması gerekir.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Bu yolda</a:t>
            </a:r>
            <a:r>
              <a:rPr b="1" i="1" lang="tr-TR" sz="2400">
                <a:solidFill>
                  <a:schemeClr val="dk1"/>
                </a:solidFill>
                <a:latin typeface="Calibri"/>
                <a:ea typeface="Calibri"/>
                <a:cs typeface="Calibri"/>
                <a:sym typeface="Calibri"/>
              </a:rPr>
              <a:t>ki</a:t>
            </a:r>
            <a:r>
              <a:rPr i="1" lang="tr-TR" sz="2400">
                <a:solidFill>
                  <a:schemeClr val="dk1"/>
                </a:solidFill>
                <a:latin typeface="Calibri"/>
                <a:ea typeface="Calibri"/>
                <a:cs typeface="Calibri"/>
                <a:sym typeface="Calibri"/>
              </a:rPr>
              <a:t> çalışan araç şoförleri eylem yaptılar.</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g3e27f767c18_1_58"/>
          <p:cNvSpPr txBox="1"/>
          <p:nvPr>
            <p:ph idx="1" type="subTitle"/>
          </p:nvPr>
        </p:nvSpPr>
        <p:spPr>
          <a:xfrm>
            <a:off x="1815925" y="15055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286" name="Google Shape;286;g3e27f767c18_1_58"/>
          <p:cNvSpPr txBox="1"/>
          <p:nvPr/>
        </p:nvSpPr>
        <p:spPr>
          <a:xfrm>
            <a:off x="399300" y="810225"/>
            <a:ext cx="8345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rgbClr val="212529"/>
                </a:solidFill>
              </a:rPr>
              <a:t> İnsan bilgi sahibi olmadığı konularda fikir beyan etmesi yanlıştır.</a:t>
            </a:r>
            <a:r>
              <a:rPr lang="tr-TR" sz="1800">
                <a:solidFill>
                  <a:schemeClr val="dk1"/>
                </a:solidFill>
              </a:rPr>
              <a:t> </a:t>
            </a:r>
            <a:endParaRPr sz="1800"/>
          </a:p>
        </p:txBody>
      </p:sp>
      <p:sp>
        <p:nvSpPr>
          <p:cNvPr id="287" name="Google Shape;287;g3e27f767c18_1_58"/>
          <p:cNvSpPr txBox="1"/>
          <p:nvPr/>
        </p:nvSpPr>
        <p:spPr>
          <a:xfrm>
            <a:off x="526625" y="1388975"/>
            <a:ext cx="7703100" cy="7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rgbClr val="FF0000"/>
                </a:solidFill>
              </a:rPr>
              <a:t>İnsanın</a:t>
            </a:r>
            <a:r>
              <a:rPr lang="tr-TR" sz="1500">
                <a:solidFill>
                  <a:srgbClr val="212529"/>
                </a:solidFill>
              </a:rPr>
              <a:t> bilgi sahibi olmadığı konularda fikir beyan etmesi yanlıştır. →Doğru </a:t>
            </a:r>
            <a:r>
              <a:rPr lang="tr-TR" sz="1050">
                <a:solidFill>
                  <a:srgbClr val="212529"/>
                </a:solidFill>
              </a:rPr>
              <a:t> </a:t>
            </a:r>
            <a:r>
              <a:rPr lang="tr-TR" sz="1550">
                <a:solidFill>
                  <a:srgbClr val="212529"/>
                </a:solidFill>
              </a:rPr>
              <a:t>(Tamlayan eki eksik)</a:t>
            </a:r>
            <a:r>
              <a:rPr lang="tr-TR" sz="1600">
                <a:solidFill>
                  <a:schemeClr val="dk1"/>
                </a:solidFill>
              </a:rPr>
              <a:t> </a:t>
            </a:r>
            <a:r>
              <a:rPr lang="tr-TR" sz="2000">
                <a:solidFill>
                  <a:schemeClr val="dk1"/>
                </a:solidFill>
              </a:rPr>
              <a:t> </a:t>
            </a:r>
            <a:endParaRPr sz="2000"/>
          </a:p>
        </p:txBody>
      </p:sp>
      <p:sp>
        <p:nvSpPr>
          <p:cNvPr id="288" name="Google Shape;288;g3e27f767c18_1_58"/>
          <p:cNvSpPr txBox="1"/>
          <p:nvPr/>
        </p:nvSpPr>
        <p:spPr>
          <a:xfrm>
            <a:off x="277800" y="2237125"/>
            <a:ext cx="5081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chemeClr val="dk1"/>
                </a:solidFill>
                <a:highlight>
                  <a:srgbClr val="FFFFFF"/>
                </a:highlight>
                <a:latin typeface="Roboto"/>
                <a:ea typeface="Roboto"/>
                <a:cs typeface="Roboto"/>
                <a:sym typeface="Roboto"/>
              </a:rPr>
              <a:t>Binbir çeşit </a:t>
            </a:r>
            <a:r>
              <a:rPr lang="tr-TR" sz="1800" u="sng">
                <a:solidFill>
                  <a:schemeClr val="dk1"/>
                </a:solidFill>
                <a:highlight>
                  <a:srgbClr val="FFFFFF"/>
                </a:highlight>
                <a:latin typeface="Roboto"/>
                <a:ea typeface="Roboto"/>
                <a:cs typeface="Roboto"/>
                <a:sym typeface="Roboto"/>
              </a:rPr>
              <a:t>baharatların</a:t>
            </a:r>
            <a:r>
              <a:rPr lang="tr-TR" sz="1800">
                <a:solidFill>
                  <a:schemeClr val="dk1"/>
                </a:solidFill>
                <a:highlight>
                  <a:srgbClr val="FFFFFF"/>
                </a:highlight>
                <a:latin typeface="Roboto"/>
                <a:ea typeface="Roboto"/>
                <a:cs typeface="Roboto"/>
                <a:sym typeface="Roboto"/>
              </a:rPr>
              <a:t> satıldığı bir yerdi orası.</a:t>
            </a:r>
            <a:r>
              <a:rPr lang="tr-TR" sz="1800">
                <a:solidFill>
                  <a:schemeClr val="dk1"/>
                </a:solidFill>
              </a:rPr>
              <a:t> </a:t>
            </a:r>
            <a:endParaRPr sz="1800"/>
          </a:p>
        </p:txBody>
      </p:sp>
      <p:sp>
        <p:nvSpPr>
          <p:cNvPr id="289" name="Google Shape;289;g3e27f767c18_1_58"/>
          <p:cNvSpPr txBox="1"/>
          <p:nvPr/>
        </p:nvSpPr>
        <p:spPr>
          <a:xfrm>
            <a:off x="5359200" y="228332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TR" sz="1800">
                <a:solidFill>
                  <a:schemeClr val="dk1"/>
                </a:solidFill>
                <a:highlight>
                  <a:srgbClr val="FFFFFF"/>
                </a:highlight>
                <a:latin typeface="Roboto"/>
                <a:ea typeface="Roboto"/>
                <a:cs typeface="Roboto"/>
                <a:sym typeface="Roboto"/>
              </a:rPr>
              <a:t>baharatın</a:t>
            </a:r>
            <a:r>
              <a:rPr lang="tr-TR" sz="1800">
                <a:solidFill>
                  <a:schemeClr val="dk1"/>
                </a:solidFill>
              </a:rPr>
              <a:t> </a:t>
            </a:r>
            <a:endParaRPr sz="1800"/>
          </a:p>
        </p:txBody>
      </p:sp>
      <p:sp>
        <p:nvSpPr>
          <p:cNvPr id="290" name="Google Shape;290;g3e27f767c18_1_58"/>
          <p:cNvSpPr txBox="1"/>
          <p:nvPr/>
        </p:nvSpPr>
        <p:spPr>
          <a:xfrm>
            <a:off x="277800" y="2882400"/>
            <a:ext cx="7703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chemeClr val="dk1"/>
                </a:solidFill>
                <a:highlight>
                  <a:srgbClr val="F5F5F5"/>
                </a:highlight>
              </a:rPr>
              <a:t>Burada insanı şaşkına çeviren birçok güzellikler var. </a:t>
            </a:r>
            <a:r>
              <a:rPr lang="tr-TR" sz="1800">
                <a:solidFill>
                  <a:schemeClr val="dk1"/>
                </a:solidFill>
              </a:rPr>
              <a:t> </a:t>
            </a:r>
            <a:endParaRPr sz="1800">
              <a:solidFill>
                <a:schemeClr val="dk1"/>
              </a:solidFill>
            </a:endParaRPr>
          </a:p>
        </p:txBody>
      </p:sp>
      <p:sp>
        <p:nvSpPr>
          <p:cNvPr id="291" name="Google Shape;291;g3e27f767c18_1_58"/>
          <p:cNvSpPr txBox="1"/>
          <p:nvPr/>
        </p:nvSpPr>
        <p:spPr>
          <a:xfrm>
            <a:off x="277800" y="3411925"/>
            <a:ext cx="82413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600">
                <a:solidFill>
                  <a:srgbClr val="171717"/>
                </a:solidFill>
                <a:highlight>
                  <a:srgbClr val="F5F5F5"/>
                </a:highlight>
              </a:rPr>
              <a:t>Bu cümlede “birçok” belgisiz sıfatı “güzellik” sözcüğüyle tamlama oluşturmuştur. “Birçok” sözcüğü çokluk anlamı taşıdığı için “güzellikler” sözcüğünde “-ler” ekine gerekyoktur. Cümlenin doğrusu:</a:t>
            </a:r>
            <a:endParaRPr sz="1600">
              <a:solidFill>
                <a:srgbClr val="171717"/>
              </a:solidFill>
              <a:highlight>
                <a:srgbClr val="F5F5F5"/>
              </a:highlight>
            </a:endParaRPr>
          </a:p>
          <a:p>
            <a:pPr indent="0" lvl="0" marL="0" rtl="0" algn="l">
              <a:spcBef>
                <a:spcPts val="0"/>
              </a:spcBef>
              <a:spcAft>
                <a:spcPts val="0"/>
              </a:spcAft>
              <a:buNone/>
            </a:pPr>
            <a:r>
              <a:rPr lang="tr-TR" sz="1600">
                <a:solidFill>
                  <a:srgbClr val="171717"/>
                </a:solidFill>
                <a:highlight>
                  <a:srgbClr val="F5F5F5"/>
                </a:highlight>
              </a:rPr>
              <a:t>✧ Burada insanı şaşkına çeviren </a:t>
            </a:r>
            <a:r>
              <a:rPr b="1" lang="tr-TR" sz="1600">
                <a:solidFill>
                  <a:srgbClr val="FF6900"/>
                </a:solidFill>
                <a:highlight>
                  <a:srgbClr val="F5F5F5"/>
                </a:highlight>
              </a:rPr>
              <a:t>birçok</a:t>
            </a:r>
            <a:r>
              <a:rPr lang="tr-TR" sz="1600">
                <a:solidFill>
                  <a:srgbClr val="171717"/>
                </a:solidFill>
                <a:highlight>
                  <a:srgbClr val="F5F5F5"/>
                </a:highlight>
              </a:rPr>
              <a:t> </a:t>
            </a:r>
            <a:r>
              <a:rPr b="1" lang="tr-TR" sz="1600">
                <a:solidFill>
                  <a:srgbClr val="171717"/>
                </a:solidFill>
                <a:highlight>
                  <a:srgbClr val="F5F5F5"/>
                </a:highlight>
              </a:rPr>
              <a:t>güzellik</a:t>
            </a:r>
            <a:r>
              <a:rPr lang="tr-TR" sz="1600">
                <a:solidFill>
                  <a:srgbClr val="171717"/>
                </a:solidFill>
                <a:highlight>
                  <a:srgbClr val="F5F5F5"/>
                </a:highlight>
              </a:rPr>
              <a:t> var. </a:t>
            </a:r>
            <a:r>
              <a:rPr lang="tr-TR" sz="1600">
                <a:solidFill>
                  <a:srgbClr val="00D084"/>
                </a:solidFill>
                <a:highlight>
                  <a:srgbClr val="F5F5F5"/>
                </a:highlight>
              </a:rPr>
              <a:t>(doğru)</a:t>
            </a:r>
            <a:r>
              <a:rPr lang="tr-TR" sz="1600">
                <a:solidFill>
                  <a:schemeClr val="dk1"/>
                </a:solidFill>
              </a:rPr>
              <a:t>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6"/>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298" name="Google Shape;298;p16"/>
          <p:cNvSpPr/>
          <p:nvPr/>
        </p:nvSpPr>
        <p:spPr>
          <a:xfrm>
            <a:off x="208111" y="523220"/>
            <a:ext cx="8784976"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3.Tümleç Eksikliği</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Özellikle sıralı cümlelerde bulunması gereken </a:t>
            </a:r>
            <a:r>
              <a:rPr lang="tr-TR" sz="2400" u="sng">
                <a:solidFill>
                  <a:schemeClr val="dk1"/>
                </a:solidFill>
                <a:latin typeface="Calibri"/>
                <a:ea typeface="Calibri"/>
                <a:cs typeface="Calibri"/>
                <a:sym typeface="Calibri"/>
                <a:hlinkClick r:id="rId3">
                  <a:extLst>
                    <a:ext uri="{A12FA001-AC4F-418D-AE19-62706E023703}">
                      <ahyp:hlinkClr val="tx"/>
                    </a:ext>
                  </a:extLst>
                </a:hlinkClick>
              </a:rPr>
              <a:t>edat tümleci </a:t>
            </a:r>
            <a:r>
              <a:rPr lang="tr-TR" sz="2400">
                <a:solidFill>
                  <a:schemeClr val="dk1"/>
                </a:solidFill>
                <a:latin typeface="Calibri"/>
                <a:ea typeface="Calibri"/>
                <a:cs typeface="Calibri"/>
                <a:sym typeface="Calibri"/>
              </a:rPr>
              <a:t>ile </a:t>
            </a:r>
            <a:r>
              <a:rPr lang="tr-TR" sz="2400" u="sng">
                <a:solidFill>
                  <a:schemeClr val="dk1"/>
                </a:solidFill>
                <a:latin typeface="Calibri"/>
                <a:ea typeface="Calibri"/>
                <a:cs typeface="Calibri"/>
                <a:sym typeface="Calibri"/>
                <a:hlinkClick r:id="rId4">
                  <a:extLst>
                    <a:ext uri="{A12FA001-AC4F-418D-AE19-62706E023703}">
                      <ahyp:hlinkClr val="tx"/>
                    </a:ext>
                  </a:extLst>
                </a:hlinkClick>
              </a:rPr>
              <a:t>dolaylı tümlecin</a:t>
            </a:r>
            <a:r>
              <a:rPr lang="tr-TR" sz="2400">
                <a:solidFill>
                  <a:schemeClr val="dk1"/>
                </a:solidFill>
                <a:latin typeface="Calibri"/>
                <a:ea typeface="Calibri"/>
                <a:cs typeface="Calibri"/>
                <a:sym typeface="Calibri"/>
              </a:rPr>
              <a:t> eksikliği anlatım bozukluğuna sebep olur.</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Öğrencilerini çok sever ve sürekli yardımcı olurdu.</a:t>
            </a:r>
            <a:endParaRPr/>
          </a:p>
          <a:p>
            <a:pPr indent="0" lvl="0" marL="0" marR="0" rtl="0" algn="l">
              <a:spcBef>
                <a:spcPts val="0"/>
              </a:spcBef>
              <a:spcAft>
                <a:spcPts val="0"/>
              </a:spcAft>
              <a:buNone/>
            </a:pPr>
            <a:br>
              <a:rPr lang="tr-TR" sz="2400">
                <a:solidFill>
                  <a:schemeClr val="dk1"/>
                </a:solidFill>
                <a:latin typeface="Calibri"/>
                <a:ea typeface="Calibri"/>
                <a:cs typeface="Calibri"/>
                <a:sym typeface="Calibri"/>
              </a:rPr>
            </a:br>
            <a:r>
              <a:rPr i="1" lang="tr-TR" sz="2400">
                <a:solidFill>
                  <a:schemeClr val="dk1"/>
                </a:solidFill>
                <a:latin typeface="Calibri"/>
                <a:ea typeface="Calibri"/>
                <a:cs typeface="Calibri"/>
                <a:sym typeface="Calibri"/>
              </a:rPr>
              <a:t>Köyünü sürekli hatırlıyor ve gitmek istiyordu.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g3e27f767c18_1_84"/>
          <p:cNvSpPr txBox="1"/>
          <p:nvPr>
            <p:ph idx="1" type="subTitle"/>
          </p:nvPr>
        </p:nvSpPr>
        <p:spPr>
          <a:xfrm>
            <a:off x="1815925" y="15055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305" name="Google Shape;305;g3e27f767c18_1_84"/>
          <p:cNvSpPr txBox="1"/>
          <p:nvPr/>
        </p:nvSpPr>
        <p:spPr>
          <a:xfrm>
            <a:off x="347250" y="833375"/>
            <a:ext cx="8380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t>Onu çok sever, her zaman destek olurdu. </a:t>
            </a:r>
            <a:endParaRPr sz="1800"/>
          </a:p>
        </p:txBody>
      </p:sp>
      <p:sp>
        <p:nvSpPr>
          <p:cNvPr id="306" name="Google Shape;306;g3e27f767c18_1_84"/>
          <p:cNvSpPr txBox="1"/>
          <p:nvPr/>
        </p:nvSpPr>
        <p:spPr>
          <a:xfrm>
            <a:off x="231500" y="1295075"/>
            <a:ext cx="8322300" cy="102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tr-TR" sz="1500">
                <a:solidFill>
                  <a:schemeClr val="dk1"/>
                </a:solidFill>
              </a:rPr>
              <a:t>(Kimi severdi? Onu [Belirtili Nesne]. Kime destek olurdu? Ona [Dolaylı Tümleç]. Cümlede "ona" eksik olduğu için "onu destek olurdu" gibi anlamsız bir ifade çıkıyor.)</a:t>
            </a:r>
            <a:endParaRPr i="1" sz="1500">
              <a:solidFill>
                <a:schemeClr val="dk1"/>
              </a:solidFill>
            </a:endParaRPr>
          </a:p>
          <a:p>
            <a:pPr indent="0" lvl="0" marL="0" rtl="0" algn="l">
              <a:lnSpc>
                <a:spcPct val="115000"/>
              </a:lnSpc>
              <a:spcBef>
                <a:spcPts val="600"/>
              </a:spcBef>
              <a:spcAft>
                <a:spcPts val="600"/>
              </a:spcAft>
              <a:buNone/>
            </a:pPr>
            <a:r>
              <a:rPr lang="tr-TR" sz="1500">
                <a:solidFill>
                  <a:schemeClr val="dk1"/>
                </a:solidFill>
              </a:rPr>
              <a:t>Doğrusu: Onu çok sever, </a:t>
            </a:r>
            <a:r>
              <a:rPr b="1" lang="tr-TR" sz="1500">
                <a:solidFill>
                  <a:schemeClr val="dk1"/>
                </a:solidFill>
              </a:rPr>
              <a:t>ona </a:t>
            </a:r>
            <a:r>
              <a:rPr lang="tr-TR" sz="1500">
                <a:solidFill>
                  <a:schemeClr val="dk1"/>
                </a:solidFill>
              </a:rPr>
              <a:t>her zaman destek olurdu.</a:t>
            </a:r>
            <a:endParaRPr sz="1500">
              <a:solidFill>
                <a:schemeClr val="dk1"/>
              </a:solidFill>
            </a:endParaRPr>
          </a:p>
        </p:txBody>
      </p:sp>
      <p:sp>
        <p:nvSpPr>
          <p:cNvPr id="307" name="Google Shape;307;g3e27f767c18_1_84"/>
          <p:cNvSpPr txBox="1"/>
          <p:nvPr/>
        </p:nvSpPr>
        <p:spPr>
          <a:xfrm>
            <a:off x="347250" y="2465400"/>
            <a:ext cx="7245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chemeClr val="dk1"/>
                </a:solidFill>
                <a:highlight>
                  <a:srgbClr val="F5F5F5"/>
                </a:highlight>
              </a:rPr>
              <a:t> Evin önünden otobüse bindim, iki durak sonra indim ve geldim.</a:t>
            </a:r>
            <a:r>
              <a:rPr lang="tr-TR" sz="1800">
                <a:solidFill>
                  <a:schemeClr val="dk1"/>
                </a:solidFill>
              </a:rPr>
              <a:t> </a:t>
            </a:r>
            <a:endParaRPr sz="1800">
              <a:solidFill>
                <a:schemeClr val="dk1"/>
              </a:solidFill>
            </a:endParaRPr>
          </a:p>
        </p:txBody>
      </p:sp>
      <p:sp>
        <p:nvSpPr>
          <p:cNvPr id="308" name="Google Shape;308;g3e27f767c18_1_84"/>
          <p:cNvSpPr txBox="1"/>
          <p:nvPr/>
        </p:nvSpPr>
        <p:spPr>
          <a:xfrm>
            <a:off x="28850" y="2987100"/>
            <a:ext cx="87276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TR" sz="1700">
                <a:solidFill>
                  <a:srgbClr val="DD0055"/>
                </a:solidFill>
                <a:highlight>
                  <a:srgbClr val="F5F5F5"/>
                </a:highlight>
              </a:rPr>
              <a:t>✦</a:t>
            </a:r>
            <a:r>
              <a:rPr lang="tr-TR" sz="1700">
                <a:solidFill>
                  <a:srgbClr val="171717"/>
                </a:solidFill>
                <a:highlight>
                  <a:srgbClr val="F5F5F5"/>
                </a:highlight>
              </a:rPr>
              <a:t> Evin önünden </a:t>
            </a:r>
            <a:r>
              <a:rPr b="1" lang="tr-TR" sz="1700">
                <a:solidFill>
                  <a:srgbClr val="FF6900"/>
                </a:solidFill>
                <a:highlight>
                  <a:srgbClr val="F5F5F5"/>
                </a:highlight>
              </a:rPr>
              <a:t>otobüse</a:t>
            </a:r>
            <a:r>
              <a:rPr b="1" lang="tr-TR" sz="1700">
                <a:solidFill>
                  <a:srgbClr val="171717"/>
                </a:solidFill>
                <a:highlight>
                  <a:srgbClr val="F5F5F5"/>
                </a:highlight>
              </a:rPr>
              <a:t> bindim</a:t>
            </a:r>
            <a:r>
              <a:rPr lang="tr-TR" sz="1700">
                <a:solidFill>
                  <a:srgbClr val="171717"/>
                </a:solidFill>
                <a:highlight>
                  <a:srgbClr val="F5F5F5"/>
                </a:highlight>
              </a:rPr>
              <a:t>, iki durak sonra </a:t>
            </a:r>
            <a:r>
              <a:rPr b="1" lang="tr-TR" sz="1700">
                <a:solidFill>
                  <a:srgbClr val="171717"/>
                </a:solidFill>
                <a:highlight>
                  <a:srgbClr val="F5F5F5"/>
                </a:highlight>
              </a:rPr>
              <a:t>indim</a:t>
            </a:r>
            <a:r>
              <a:rPr lang="tr-TR" sz="1700">
                <a:solidFill>
                  <a:srgbClr val="171717"/>
                </a:solidFill>
                <a:highlight>
                  <a:srgbClr val="F5F5F5"/>
                </a:highlight>
              </a:rPr>
              <a:t> ve </a:t>
            </a:r>
            <a:r>
              <a:rPr b="1" lang="tr-TR" sz="1700">
                <a:solidFill>
                  <a:srgbClr val="171717"/>
                </a:solidFill>
                <a:highlight>
                  <a:srgbClr val="F5F5F5"/>
                </a:highlight>
              </a:rPr>
              <a:t>geldim</a:t>
            </a:r>
            <a:r>
              <a:rPr lang="tr-TR" sz="1700">
                <a:solidFill>
                  <a:srgbClr val="171717"/>
                </a:solidFill>
                <a:highlight>
                  <a:srgbClr val="F5F5F5"/>
                </a:highlight>
              </a:rPr>
              <a:t>. </a:t>
            </a:r>
            <a:r>
              <a:rPr lang="tr-TR" sz="1700">
                <a:solidFill>
                  <a:srgbClr val="CF2E2E"/>
                </a:solidFill>
                <a:highlight>
                  <a:srgbClr val="F5F5F5"/>
                </a:highlight>
              </a:rPr>
              <a:t>(yanlış)</a:t>
            </a:r>
            <a:endParaRPr sz="1700">
              <a:solidFill>
                <a:srgbClr val="CF2E2E"/>
              </a:solidFill>
              <a:highlight>
                <a:srgbClr val="F5F5F5"/>
              </a:highlight>
            </a:endParaRPr>
          </a:p>
          <a:p>
            <a:pPr indent="0" lvl="0" marL="0" rtl="0" algn="l">
              <a:spcBef>
                <a:spcPts val="0"/>
              </a:spcBef>
              <a:spcAft>
                <a:spcPts val="0"/>
              </a:spcAft>
              <a:buNone/>
            </a:pPr>
            <a:r>
              <a:rPr lang="tr-TR" sz="1700">
                <a:solidFill>
                  <a:srgbClr val="171717"/>
                </a:solidFill>
                <a:highlight>
                  <a:srgbClr val="F5F5F5"/>
                </a:highlight>
              </a:rPr>
              <a:t>Bu cumlede “otobüse” sözcüğü üç cümlenin ortak ögesidir ve “bindim, indim ve geldim” fakat bu ögenin tüm yüklemlere bağlanmak istenmesi anlatım bozukluğuna yol açmıştır. “Otobüse bindim.” oluyor ama “otobüse indim ve otobüse geldim” uygun olmuyor.</a:t>
            </a:r>
            <a:endParaRPr sz="1700">
              <a:solidFill>
                <a:srgbClr val="171717"/>
              </a:solidFill>
              <a:highlight>
                <a:srgbClr val="F5F5F5"/>
              </a:highlight>
            </a:endParaRPr>
          </a:p>
          <a:p>
            <a:pPr indent="0" lvl="0" marL="0" rtl="0" algn="l">
              <a:spcBef>
                <a:spcPts val="0"/>
              </a:spcBef>
              <a:spcAft>
                <a:spcPts val="0"/>
              </a:spcAft>
              <a:buNone/>
            </a:pPr>
            <a:r>
              <a:rPr lang="tr-TR" sz="1700">
                <a:solidFill>
                  <a:srgbClr val="171717"/>
                </a:solidFill>
                <a:highlight>
                  <a:srgbClr val="F5F5F5"/>
                </a:highlight>
              </a:rPr>
              <a:t>Bu nedenle ikinci ve üçüncü cümleye </a:t>
            </a:r>
            <a:r>
              <a:rPr lang="tr-TR" sz="1700">
                <a:solidFill>
                  <a:srgbClr val="9B51E0"/>
                </a:solidFill>
                <a:highlight>
                  <a:srgbClr val="F5F5F5"/>
                </a:highlight>
              </a:rPr>
              <a:t>yer tamlayıcısı</a:t>
            </a:r>
            <a:r>
              <a:rPr lang="tr-TR" sz="1700">
                <a:solidFill>
                  <a:srgbClr val="171717"/>
                </a:solidFill>
                <a:highlight>
                  <a:srgbClr val="F5F5F5"/>
                </a:highlight>
              </a:rPr>
              <a:t> getirilerek bozukluk giderilebilir:</a:t>
            </a:r>
            <a:endParaRPr sz="1700">
              <a:solidFill>
                <a:srgbClr val="171717"/>
              </a:solidFill>
              <a:highlight>
                <a:srgbClr val="F5F5F5"/>
              </a:highlight>
            </a:endParaRPr>
          </a:p>
          <a:p>
            <a:pPr indent="0" lvl="0" marL="0" rtl="0" algn="l">
              <a:spcBef>
                <a:spcPts val="0"/>
              </a:spcBef>
              <a:spcAft>
                <a:spcPts val="0"/>
              </a:spcAft>
              <a:buNone/>
            </a:pPr>
            <a:r>
              <a:rPr lang="tr-TR" sz="1700">
                <a:solidFill>
                  <a:srgbClr val="171717"/>
                </a:solidFill>
                <a:highlight>
                  <a:srgbClr val="F5F5F5"/>
                </a:highlight>
              </a:rPr>
              <a:t>✧ Evin önünden </a:t>
            </a:r>
            <a:r>
              <a:rPr b="1" lang="tr-TR" sz="1700">
                <a:solidFill>
                  <a:srgbClr val="FF6900"/>
                </a:solidFill>
                <a:highlight>
                  <a:srgbClr val="F5F5F5"/>
                </a:highlight>
              </a:rPr>
              <a:t>otobüse</a:t>
            </a:r>
            <a:r>
              <a:rPr b="1" lang="tr-TR" sz="1700">
                <a:solidFill>
                  <a:srgbClr val="171717"/>
                </a:solidFill>
                <a:highlight>
                  <a:srgbClr val="F5F5F5"/>
                </a:highlight>
              </a:rPr>
              <a:t> bindim</a:t>
            </a:r>
            <a:r>
              <a:rPr lang="tr-TR" sz="1700">
                <a:solidFill>
                  <a:srgbClr val="171717"/>
                </a:solidFill>
                <a:highlight>
                  <a:srgbClr val="F5F5F5"/>
                </a:highlight>
              </a:rPr>
              <a:t>, iki durak sonra </a:t>
            </a:r>
            <a:r>
              <a:rPr b="1" lang="tr-TR" sz="1700">
                <a:solidFill>
                  <a:srgbClr val="9B51E0"/>
                </a:solidFill>
                <a:highlight>
                  <a:srgbClr val="F5F5F5"/>
                </a:highlight>
              </a:rPr>
              <a:t>otobüsten</a:t>
            </a:r>
            <a:r>
              <a:rPr b="1" lang="tr-TR" sz="1700">
                <a:solidFill>
                  <a:srgbClr val="171717"/>
                </a:solidFill>
                <a:highlight>
                  <a:srgbClr val="F5F5F5"/>
                </a:highlight>
              </a:rPr>
              <a:t> indim</a:t>
            </a:r>
            <a:r>
              <a:rPr lang="tr-TR" sz="1700">
                <a:solidFill>
                  <a:srgbClr val="171717"/>
                </a:solidFill>
                <a:highlight>
                  <a:srgbClr val="F5F5F5"/>
                </a:highlight>
              </a:rPr>
              <a:t> ve </a:t>
            </a:r>
            <a:r>
              <a:rPr b="1" lang="tr-TR" sz="1700">
                <a:solidFill>
                  <a:srgbClr val="9B51E0"/>
                </a:solidFill>
                <a:highlight>
                  <a:srgbClr val="F5F5F5"/>
                </a:highlight>
              </a:rPr>
              <a:t>buraya</a:t>
            </a:r>
            <a:r>
              <a:rPr b="1" lang="tr-TR" sz="1700">
                <a:solidFill>
                  <a:srgbClr val="171717"/>
                </a:solidFill>
                <a:highlight>
                  <a:srgbClr val="F5F5F5"/>
                </a:highlight>
              </a:rPr>
              <a:t> geldim</a:t>
            </a:r>
            <a:r>
              <a:rPr lang="tr-TR" sz="1700">
                <a:solidFill>
                  <a:srgbClr val="171717"/>
                </a:solidFill>
                <a:highlight>
                  <a:srgbClr val="F5F5F5"/>
                </a:highlight>
              </a:rPr>
              <a:t>. </a:t>
            </a:r>
            <a:r>
              <a:rPr lang="tr-TR" sz="1700">
                <a:solidFill>
                  <a:srgbClr val="00D084"/>
                </a:solidFill>
                <a:highlight>
                  <a:srgbClr val="F5F5F5"/>
                </a:highlight>
              </a:rPr>
              <a:t>(doğru</a:t>
            </a:r>
            <a:r>
              <a:rPr lang="tr-TR" sz="1700">
                <a:solidFill>
                  <a:schemeClr val="dk1"/>
                </a:solidFill>
              </a:rPr>
              <a:t> </a:t>
            </a:r>
            <a:endParaRPr sz="1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7"/>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315" name="Google Shape;315;p17"/>
          <p:cNvSpPr/>
          <p:nvPr/>
        </p:nvSpPr>
        <p:spPr>
          <a:xfrm>
            <a:off x="208111" y="523220"/>
            <a:ext cx="8784976"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4. Nesne Eksikliği</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Sıralı cümlelerde bulunan iki yüklemin tek bir nesneye bağlanması anlatım bozukluğuna sebep olur.</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Borsada iyi para kazanmış fakat kısa sürede harcamıştı.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3e27f767c18_1_103"/>
          <p:cNvSpPr txBox="1"/>
          <p:nvPr>
            <p:ph idx="1" type="subTitle"/>
          </p:nvPr>
        </p:nvSpPr>
        <p:spPr>
          <a:xfrm>
            <a:off x="1873800" y="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322" name="Google Shape;322;g3e27f767c18_1_103"/>
          <p:cNvSpPr txBox="1"/>
          <p:nvPr/>
        </p:nvSpPr>
        <p:spPr>
          <a:xfrm>
            <a:off x="1607575" y="659750"/>
            <a:ext cx="513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rgbClr val="171717"/>
                </a:solidFill>
                <a:highlight>
                  <a:srgbClr val="F5F5F5"/>
                </a:highlight>
              </a:rPr>
              <a:t> </a:t>
            </a:r>
            <a:r>
              <a:rPr lang="tr-TR" sz="1800">
                <a:solidFill>
                  <a:schemeClr val="dk1"/>
                </a:solidFill>
                <a:highlight>
                  <a:srgbClr val="F5F5F5"/>
                </a:highlight>
              </a:rPr>
              <a:t>Ben öğretmenime inanır ve severim</a:t>
            </a:r>
            <a:r>
              <a:rPr lang="tr-TR" sz="1800">
                <a:solidFill>
                  <a:srgbClr val="171717"/>
                </a:solidFill>
                <a:highlight>
                  <a:srgbClr val="F5F5F5"/>
                </a:highlight>
              </a:rPr>
              <a:t>. </a:t>
            </a:r>
            <a:r>
              <a:rPr lang="tr-TR" sz="1800">
                <a:solidFill>
                  <a:srgbClr val="CF2E2E"/>
                </a:solidFill>
                <a:highlight>
                  <a:srgbClr val="F5F5F5"/>
                </a:highlight>
              </a:rPr>
              <a:t>(yanlış)</a:t>
            </a:r>
            <a:r>
              <a:rPr lang="tr-TR" sz="1800">
                <a:solidFill>
                  <a:schemeClr val="dk1"/>
                </a:solidFill>
              </a:rPr>
              <a:t> </a:t>
            </a:r>
            <a:endParaRPr sz="1800"/>
          </a:p>
        </p:txBody>
      </p:sp>
      <p:sp>
        <p:nvSpPr>
          <p:cNvPr id="323" name="Google Shape;323;g3e27f767c18_1_103"/>
          <p:cNvSpPr txBox="1"/>
          <p:nvPr/>
        </p:nvSpPr>
        <p:spPr>
          <a:xfrm>
            <a:off x="329850" y="1202475"/>
            <a:ext cx="84843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rgbClr val="171717"/>
                </a:solidFill>
                <a:highlight>
                  <a:srgbClr val="F5F5F5"/>
                </a:highlight>
              </a:rPr>
              <a:t>Ben </a:t>
            </a:r>
            <a:r>
              <a:rPr b="1" lang="tr-TR" sz="1500">
                <a:solidFill>
                  <a:srgbClr val="FF6900"/>
                </a:solidFill>
                <a:highlight>
                  <a:srgbClr val="F5F5F5"/>
                </a:highlight>
              </a:rPr>
              <a:t>öğretmenime</a:t>
            </a:r>
            <a:r>
              <a:rPr b="1" lang="tr-TR" sz="1500">
                <a:solidFill>
                  <a:srgbClr val="171717"/>
                </a:solidFill>
                <a:highlight>
                  <a:srgbClr val="F5F5F5"/>
                </a:highlight>
              </a:rPr>
              <a:t> inanır</a:t>
            </a:r>
            <a:r>
              <a:rPr lang="tr-TR" sz="1500">
                <a:solidFill>
                  <a:srgbClr val="171717"/>
                </a:solidFill>
                <a:highlight>
                  <a:srgbClr val="F5F5F5"/>
                </a:highlight>
              </a:rPr>
              <a:t> ve </a:t>
            </a:r>
            <a:r>
              <a:rPr b="1" lang="tr-TR" sz="1500">
                <a:solidFill>
                  <a:srgbClr val="171717"/>
                </a:solidFill>
                <a:highlight>
                  <a:srgbClr val="F5F5F5"/>
                </a:highlight>
              </a:rPr>
              <a:t>severim</a:t>
            </a:r>
            <a:r>
              <a:rPr lang="tr-TR" sz="1500">
                <a:solidFill>
                  <a:srgbClr val="171717"/>
                </a:solidFill>
                <a:highlight>
                  <a:srgbClr val="F5F5F5"/>
                </a:highlight>
              </a:rPr>
              <a:t>. </a:t>
            </a:r>
            <a:r>
              <a:rPr lang="tr-TR" sz="1500">
                <a:solidFill>
                  <a:srgbClr val="CF2E2E"/>
                </a:solidFill>
                <a:highlight>
                  <a:srgbClr val="F5F5F5"/>
                </a:highlight>
              </a:rPr>
              <a:t>(yanlış)</a:t>
            </a:r>
            <a:endParaRPr sz="1500">
              <a:solidFill>
                <a:srgbClr val="CF2E2E"/>
              </a:solidFill>
              <a:highlight>
                <a:srgbClr val="F5F5F5"/>
              </a:highlight>
            </a:endParaRPr>
          </a:p>
          <a:p>
            <a:pPr indent="0" lvl="0" marL="0" rtl="0" algn="l">
              <a:spcBef>
                <a:spcPts val="0"/>
              </a:spcBef>
              <a:spcAft>
                <a:spcPts val="0"/>
              </a:spcAft>
              <a:buNone/>
            </a:pPr>
            <a:r>
              <a:rPr lang="tr-TR" sz="1500">
                <a:solidFill>
                  <a:srgbClr val="171717"/>
                </a:solidFill>
                <a:highlight>
                  <a:srgbClr val="F5F5F5"/>
                </a:highlight>
              </a:rPr>
              <a:t>Bu cumlede “öğretmenime” dolaylı tümlecinin “inanır ve severim” yüklemlerine bağlanmak istenmesi anlatım bozukluğuna yol açmıştır.</a:t>
            </a:r>
            <a:endParaRPr sz="1500">
              <a:solidFill>
                <a:srgbClr val="171717"/>
              </a:solidFill>
              <a:highlight>
                <a:srgbClr val="F5F5F5"/>
              </a:highlight>
            </a:endParaRPr>
          </a:p>
          <a:p>
            <a:pPr indent="0" lvl="0" marL="0" rtl="0" algn="l">
              <a:spcBef>
                <a:spcPts val="0"/>
              </a:spcBef>
              <a:spcAft>
                <a:spcPts val="0"/>
              </a:spcAft>
              <a:buNone/>
            </a:pPr>
            <a:r>
              <a:rPr lang="tr-TR" sz="1500">
                <a:solidFill>
                  <a:srgbClr val="171717"/>
                </a:solidFill>
                <a:highlight>
                  <a:srgbClr val="F5F5F5"/>
                </a:highlight>
              </a:rPr>
              <a:t>“Ben öğretmenime inanırım.” olur ama “Ben öğretmenime severim.” olmaz.</a:t>
            </a:r>
            <a:endParaRPr sz="1500">
              <a:solidFill>
                <a:srgbClr val="171717"/>
              </a:solidFill>
              <a:highlight>
                <a:srgbClr val="F5F5F5"/>
              </a:highlight>
            </a:endParaRPr>
          </a:p>
          <a:p>
            <a:pPr indent="0" lvl="0" marL="0" rtl="0" algn="l">
              <a:spcBef>
                <a:spcPts val="0"/>
              </a:spcBef>
              <a:spcAft>
                <a:spcPts val="0"/>
              </a:spcAft>
              <a:buNone/>
            </a:pPr>
            <a:r>
              <a:rPr lang="tr-TR" sz="1500">
                <a:solidFill>
                  <a:srgbClr val="171717"/>
                </a:solidFill>
                <a:highlight>
                  <a:srgbClr val="F5F5F5"/>
                </a:highlight>
              </a:rPr>
              <a:t>Bu nedenle ikinci cümleye </a:t>
            </a:r>
            <a:r>
              <a:rPr lang="tr-TR" sz="1500">
                <a:solidFill>
                  <a:srgbClr val="9B51E0"/>
                </a:solidFill>
                <a:highlight>
                  <a:srgbClr val="F5F5F5"/>
                </a:highlight>
              </a:rPr>
              <a:t>nesne</a:t>
            </a:r>
            <a:r>
              <a:rPr lang="tr-TR" sz="1500">
                <a:solidFill>
                  <a:srgbClr val="171717"/>
                </a:solidFill>
                <a:highlight>
                  <a:srgbClr val="F5F5F5"/>
                </a:highlight>
              </a:rPr>
              <a:t> getirilerek bozukluk giderilebilir:</a:t>
            </a:r>
            <a:endParaRPr sz="1500">
              <a:solidFill>
                <a:srgbClr val="171717"/>
              </a:solidFill>
              <a:highlight>
                <a:srgbClr val="F5F5F5"/>
              </a:highlight>
            </a:endParaRPr>
          </a:p>
          <a:p>
            <a:pPr indent="0" lvl="0" marL="0" rtl="0" algn="l">
              <a:spcBef>
                <a:spcPts val="0"/>
              </a:spcBef>
              <a:spcAft>
                <a:spcPts val="0"/>
              </a:spcAft>
              <a:buNone/>
            </a:pPr>
            <a:r>
              <a:rPr lang="tr-TR" sz="1500">
                <a:solidFill>
                  <a:srgbClr val="171717"/>
                </a:solidFill>
                <a:highlight>
                  <a:srgbClr val="F5F5F5"/>
                </a:highlight>
              </a:rPr>
              <a:t>✧ Ben </a:t>
            </a:r>
            <a:r>
              <a:rPr b="1" lang="tr-TR" sz="1500">
                <a:solidFill>
                  <a:srgbClr val="FF6900"/>
                </a:solidFill>
                <a:highlight>
                  <a:srgbClr val="F5F5F5"/>
                </a:highlight>
              </a:rPr>
              <a:t>öğretmenime</a:t>
            </a:r>
            <a:r>
              <a:rPr b="1" lang="tr-TR" sz="1500">
                <a:solidFill>
                  <a:srgbClr val="171717"/>
                </a:solidFill>
                <a:highlight>
                  <a:srgbClr val="F5F5F5"/>
                </a:highlight>
              </a:rPr>
              <a:t> inanır, </a:t>
            </a:r>
            <a:r>
              <a:rPr b="1" lang="tr-TR" sz="1500">
                <a:solidFill>
                  <a:srgbClr val="9B51E0"/>
                </a:solidFill>
                <a:highlight>
                  <a:srgbClr val="F5F5F5"/>
                </a:highlight>
              </a:rPr>
              <a:t>onu</a:t>
            </a:r>
            <a:r>
              <a:rPr b="1" lang="tr-TR" sz="1500">
                <a:solidFill>
                  <a:srgbClr val="171717"/>
                </a:solidFill>
                <a:highlight>
                  <a:srgbClr val="F5F5F5"/>
                </a:highlight>
              </a:rPr>
              <a:t> severim</a:t>
            </a:r>
            <a:r>
              <a:rPr lang="tr-TR" sz="1500">
                <a:solidFill>
                  <a:srgbClr val="171717"/>
                </a:solidFill>
                <a:highlight>
                  <a:srgbClr val="F5F5F5"/>
                </a:highlight>
              </a:rPr>
              <a:t>. </a:t>
            </a:r>
            <a:r>
              <a:rPr lang="tr-TR" sz="1500">
                <a:solidFill>
                  <a:srgbClr val="00D084"/>
                </a:solidFill>
                <a:highlight>
                  <a:srgbClr val="F5F5F5"/>
                </a:highlight>
              </a:rPr>
              <a:t>(doğru)</a:t>
            </a:r>
            <a:r>
              <a:rPr lang="tr-TR" sz="1500">
                <a:solidFill>
                  <a:schemeClr val="dk1"/>
                </a:solidFill>
              </a:rPr>
              <a:t> </a:t>
            </a:r>
            <a:endParaRPr sz="1500"/>
          </a:p>
        </p:txBody>
      </p:sp>
      <p:sp>
        <p:nvSpPr>
          <p:cNvPr id="324" name="Google Shape;324;g3e27f767c18_1_103"/>
          <p:cNvSpPr txBox="1"/>
          <p:nvPr/>
        </p:nvSpPr>
        <p:spPr>
          <a:xfrm>
            <a:off x="277800" y="2853400"/>
            <a:ext cx="8183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chemeClr val="dk1"/>
                </a:solidFill>
                <a:highlight>
                  <a:srgbClr val="F5F5F5"/>
                </a:highlight>
              </a:rPr>
              <a:t> İnsanlar gazetelere inanmıyor, bu nedenle de çok az okuyor.</a:t>
            </a:r>
            <a:r>
              <a:rPr lang="tr-TR" sz="1800">
                <a:solidFill>
                  <a:srgbClr val="171717"/>
                </a:solidFill>
                <a:highlight>
                  <a:srgbClr val="F5F5F5"/>
                </a:highlight>
              </a:rPr>
              <a:t> </a:t>
            </a:r>
            <a:r>
              <a:rPr lang="tr-TR" sz="1800">
                <a:solidFill>
                  <a:srgbClr val="CF2E2E"/>
                </a:solidFill>
                <a:highlight>
                  <a:srgbClr val="F5F5F5"/>
                </a:highlight>
              </a:rPr>
              <a:t>(yanlış)</a:t>
            </a:r>
            <a:r>
              <a:rPr lang="tr-TR" sz="1800">
                <a:solidFill>
                  <a:schemeClr val="dk1"/>
                </a:solidFill>
              </a:rPr>
              <a:t> </a:t>
            </a:r>
            <a:endParaRPr sz="1800"/>
          </a:p>
        </p:txBody>
      </p:sp>
      <p:sp>
        <p:nvSpPr>
          <p:cNvPr id="325" name="Google Shape;325;g3e27f767c18_1_103"/>
          <p:cNvSpPr txBox="1"/>
          <p:nvPr/>
        </p:nvSpPr>
        <p:spPr>
          <a:xfrm>
            <a:off x="277800" y="3396125"/>
            <a:ext cx="84843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rgbClr val="171717"/>
                </a:solidFill>
                <a:highlight>
                  <a:srgbClr val="F5F5F5"/>
                </a:highlight>
              </a:rPr>
              <a:t> İnsanlar </a:t>
            </a:r>
            <a:r>
              <a:rPr b="1" lang="tr-TR" sz="1500">
                <a:solidFill>
                  <a:srgbClr val="FF6900"/>
                </a:solidFill>
                <a:highlight>
                  <a:srgbClr val="F5F5F5"/>
                </a:highlight>
              </a:rPr>
              <a:t>gazetelere</a:t>
            </a:r>
            <a:r>
              <a:rPr b="1" lang="tr-TR" sz="1500">
                <a:solidFill>
                  <a:srgbClr val="171717"/>
                </a:solidFill>
                <a:highlight>
                  <a:srgbClr val="F5F5F5"/>
                </a:highlight>
              </a:rPr>
              <a:t> inanmıyor</a:t>
            </a:r>
            <a:r>
              <a:rPr lang="tr-TR" sz="1500">
                <a:solidFill>
                  <a:srgbClr val="171717"/>
                </a:solidFill>
                <a:highlight>
                  <a:srgbClr val="F5F5F5"/>
                </a:highlight>
              </a:rPr>
              <a:t>, bu nedenle de çok az </a:t>
            </a:r>
            <a:r>
              <a:rPr b="1" lang="tr-TR" sz="1500">
                <a:solidFill>
                  <a:srgbClr val="171717"/>
                </a:solidFill>
                <a:highlight>
                  <a:srgbClr val="F5F5F5"/>
                </a:highlight>
              </a:rPr>
              <a:t>okuyor</a:t>
            </a:r>
            <a:r>
              <a:rPr lang="tr-TR" sz="1500">
                <a:solidFill>
                  <a:srgbClr val="171717"/>
                </a:solidFill>
                <a:highlight>
                  <a:srgbClr val="F5F5F5"/>
                </a:highlight>
              </a:rPr>
              <a:t>. </a:t>
            </a:r>
            <a:r>
              <a:rPr lang="tr-TR" sz="1500">
                <a:solidFill>
                  <a:srgbClr val="CF2E2E"/>
                </a:solidFill>
                <a:highlight>
                  <a:srgbClr val="F5F5F5"/>
                </a:highlight>
              </a:rPr>
              <a:t>(yanlış)</a:t>
            </a:r>
            <a:endParaRPr sz="1500">
              <a:solidFill>
                <a:srgbClr val="CF2E2E"/>
              </a:solidFill>
              <a:highlight>
                <a:srgbClr val="F5F5F5"/>
              </a:highlight>
            </a:endParaRPr>
          </a:p>
          <a:p>
            <a:pPr indent="0" lvl="0" marL="0" rtl="0" algn="l">
              <a:spcBef>
                <a:spcPts val="0"/>
              </a:spcBef>
              <a:spcAft>
                <a:spcPts val="0"/>
              </a:spcAft>
              <a:buNone/>
            </a:pPr>
            <a:r>
              <a:rPr lang="tr-TR" sz="1500">
                <a:solidFill>
                  <a:srgbClr val="171717"/>
                </a:solidFill>
                <a:highlight>
                  <a:srgbClr val="F5F5F5"/>
                </a:highlight>
              </a:rPr>
              <a:t>Yukarıdaki cümlede nesne eksikliğinden kaynaklanan bir bozukluk söz konusudur. Bu sebeple cümlede yanlış bağlanma ortaya çıkmaktadır: “İnsanlar gazetelere inanmıyor, gazetelere okuyor.” Dikkat ettiyseniz “gazetelere okuyor” ifadesi yanlıştır. Bunu gidermek için de ikinci cümleye </a:t>
            </a:r>
            <a:r>
              <a:rPr lang="tr-TR" sz="1500">
                <a:solidFill>
                  <a:srgbClr val="9B51E0"/>
                </a:solidFill>
                <a:highlight>
                  <a:srgbClr val="F5F5F5"/>
                </a:highlight>
              </a:rPr>
              <a:t>nesne</a:t>
            </a:r>
            <a:r>
              <a:rPr lang="tr-TR" sz="1500">
                <a:solidFill>
                  <a:srgbClr val="171717"/>
                </a:solidFill>
                <a:highlight>
                  <a:srgbClr val="F5F5F5"/>
                </a:highlight>
              </a:rPr>
              <a:t> getiririz. Bu durumda cümle şöyle olur:</a:t>
            </a:r>
            <a:endParaRPr sz="1500">
              <a:solidFill>
                <a:srgbClr val="171717"/>
              </a:solidFill>
              <a:highlight>
                <a:srgbClr val="F5F5F5"/>
              </a:highlight>
            </a:endParaRPr>
          </a:p>
          <a:p>
            <a:pPr indent="0" lvl="0" marL="0" rtl="0" algn="l">
              <a:spcBef>
                <a:spcPts val="0"/>
              </a:spcBef>
              <a:spcAft>
                <a:spcPts val="0"/>
              </a:spcAft>
              <a:buNone/>
            </a:pPr>
            <a:r>
              <a:rPr lang="tr-TR" sz="1500">
                <a:solidFill>
                  <a:srgbClr val="171717"/>
                </a:solidFill>
                <a:highlight>
                  <a:srgbClr val="F5F5F5"/>
                </a:highlight>
              </a:rPr>
              <a:t>✧ İnsanlar </a:t>
            </a:r>
            <a:r>
              <a:rPr b="1" lang="tr-TR" sz="1500">
                <a:solidFill>
                  <a:srgbClr val="FF6900"/>
                </a:solidFill>
                <a:highlight>
                  <a:srgbClr val="F5F5F5"/>
                </a:highlight>
              </a:rPr>
              <a:t>gazetelere</a:t>
            </a:r>
            <a:r>
              <a:rPr b="1" lang="tr-TR" sz="1500">
                <a:solidFill>
                  <a:srgbClr val="171717"/>
                </a:solidFill>
                <a:highlight>
                  <a:srgbClr val="F5F5F5"/>
                </a:highlight>
              </a:rPr>
              <a:t> inanmıyor</a:t>
            </a:r>
            <a:r>
              <a:rPr lang="tr-TR" sz="1500">
                <a:solidFill>
                  <a:srgbClr val="171717"/>
                </a:solidFill>
                <a:highlight>
                  <a:srgbClr val="F5F5F5"/>
                </a:highlight>
              </a:rPr>
              <a:t>, bu nedenle de </a:t>
            </a:r>
            <a:r>
              <a:rPr b="1" lang="tr-TR" sz="1500">
                <a:solidFill>
                  <a:srgbClr val="9B51E0"/>
                </a:solidFill>
                <a:highlight>
                  <a:srgbClr val="F5F5F5"/>
                </a:highlight>
              </a:rPr>
              <a:t>gazeteleri</a:t>
            </a:r>
            <a:r>
              <a:rPr lang="tr-TR" sz="1500">
                <a:solidFill>
                  <a:srgbClr val="171717"/>
                </a:solidFill>
                <a:highlight>
                  <a:srgbClr val="F5F5F5"/>
                </a:highlight>
              </a:rPr>
              <a:t> çok az </a:t>
            </a:r>
            <a:r>
              <a:rPr b="1" lang="tr-TR" sz="1500">
                <a:solidFill>
                  <a:srgbClr val="171717"/>
                </a:solidFill>
                <a:highlight>
                  <a:srgbClr val="F5F5F5"/>
                </a:highlight>
              </a:rPr>
              <a:t>okuyor.</a:t>
            </a:r>
            <a:r>
              <a:rPr lang="tr-TR" sz="1500">
                <a:solidFill>
                  <a:srgbClr val="171717"/>
                </a:solidFill>
                <a:highlight>
                  <a:srgbClr val="F5F5F5"/>
                </a:highlight>
              </a:rPr>
              <a:t> </a:t>
            </a:r>
            <a:r>
              <a:rPr lang="tr-TR" sz="1500">
                <a:solidFill>
                  <a:srgbClr val="00D084"/>
                </a:solidFill>
                <a:highlight>
                  <a:srgbClr val="F5F5F5"/>
                </a:highlight>
              </a:rPr>
              <a:t>(doğru)</a:t>
            </a:r>
            <a:r>
              <a:rPr lang="tr-TR" sz="1500">
                <a:solidFill>
                  <a:schemeClr val="dk1"/>
                </a:solidFill>
              </a:rPr>
              <a:t> </a:t>
            </a:r>
            <a:endParaRPr sz="15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18"/>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332" name="Google Shape;332;p18"/>
          <p:cNvSpPr/>
          <p:nvPr/>
        </p:nvSpPr>
        <p:spPr>
          <a:xfrm>
            <a:off x="208111" y="523220"/>
            <a:ext cx="8784976"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5. Yüklem Eksikliği</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Birden fazla cümlenin aynı </a:t>
            </a:r>
            <a:r>
              <a:rPr lang="tr-TR" sz="2400" u="sng">
                <a:solidFill>
                  <a:schemeClr val="dk1"/>
                </a:solidFill>
                <a:latin typeface="Calibri"/>
                <a:ea typeface="Calibri"/>
                <a:cs typeface="Calibri"/>
                <a:sym typeface="Calibri"/>
                <a:hlinkClick r:id="rId3">
                  <a:extLst>
                    <a:ext uri="{A12FA001-AC4F-418D-AE19-62706E023703}">
                      <ahyp:hlinkClr val="tx"/>
                    </a:ext>
                  </a:extLst>
                </a:hlinkClick>
              </a:rPr>
              <a:t>yükleme</a:t>
            </a:r>
            <a:r>
              <a:rPr lang="tr-TR" sz="2400">
                <a:solidFill>
                  <a:schemeClr val="dk1"/>
                </a:solidFill>
                <a:latin typeface="Calibri"/>
                <a:ea typeface="Calibri"/>
                <a:cs typeface="Calibri"/>
                <a:sym typeface="Calibri"/>
              </a:rPr>
              <a:t> bağlanmasıyla ortaya çıkan anlatım bozukluğudur.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Birden fazla cümlenin sıralı ya da bağlı bir şekilde kullanıldığı durumlarda yüklemden kaynaklı anlatım bozukluğu oluşabilir.</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Ben uçaktan, o ise trenden korkar.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Pilavı çok ama fasulyeyi hiç sevmem.</a:t>
            </a:r>
            <a:endParaRPr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3e27f767c18_1_122"/>
          <p:cNvSpPr txBox="1"/>
          <p:nvPr>
            <p:ph idx="1" type="subTitle"/>
          </p:nvPr>
        </p:nvSpPr>
        <p:spPr>
          <a:xfrm>
            <a:off x="1873800" y="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339" name="Google Shape;339;g3e27f767c18_1_122"/>
          <p:cNvSpPr txBox="1"/>
          <p:nvPr/>
        </p:nvSpPr>
        <p:spPr>
          <a:xfrm>
            <a:off x="445525" y="567150"/>
            <a:ext cx="788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tr-TR" sz="1800">
                <a:solidFill>
                  <a:srgbClr val="DD0055"/>
                </a:solidFill>
                <a:highlight>
                  <a:srgbClr val="F5F5F5"/>
                </a:highlight>
              </a:rPr>
              <a:t>✦</a:t>
            </a:r>
            <a:r>
              <a:rPr lang="tr-TR" sz="1800">
                <a:solidFill>
                  <a:srgbClr val="171717"/>
                </a:solidFill>
                <a:highlight>
                  <a:srgbClr val="F5F5F5"/>
                </a:highlight>
              </a:rPr>
              <a:t> Beşiktaş iskelesine geldiğimizde </a:t>
            </a:r>
            <a:r>
              <a:rPr b="1" lang="tr-TR" sz="1800">
                <a:solidFill>
                  <a:srgbClr val="171717"/>
                </a:solidFill>
                <a:highlight>
                  <a:srgbClr val="F5F5F5"/>
                </a:highlight>
              </a:rPr>
              <a:t>o</a:t>
            </a:r>
            <a:r>
              <a:rPr lang="tr-TR" sz="1800">
                <a:solidFill>
                  <a:srgbClr val="171717"/>
                </a:solidFill>
                <a:highlight>
                  <a:srgbClr val="F5F5F5"/>
                </a:highlight>
              </a:rPr>
              <a:t> işine, </a:t>
            </a:r>
            <a:r>
              <a:rPr b="1" lang="tr-TR" sz="1800">
                <a:solidFill>
                  <a:srgbClr val="171717"/>
                </a:solidFill>
                <a:highlight>
                  <a:srgbClr val="F5F5F5"/>
                </a:highlight>
              </a:rPr>
              <a:t>ben</a:t>
            </a:r>
            <a:r>
              <a:rPr lang="tr-TR" sz="1800">
                <a:solidFill>
                  <a:srgbClr val="171717"/>
                </a:solidFill>
                <a:highlight>
                  <a:srgbClr val="F5F5F5"/>
                </a:highlight>
              </a:rPr>
              <a:t> evime </a:t>
            </a:r>
            <a:r>
              <a:rPr b="1" lang="tr-TR" sz="1800">
                <a:solidFill>
                  <a:srgbClr val="FF6900"/>
                </a:solidFill>
                <a:highlight>
                  <a:srgbClr val="F5F5F5"/>
                </a:highlight>
              </a:rPr>
              <a:t>gittim</a:t>
            </a:r>
            <a:r>
              <a:rPr lang="tr-TR" sz="1800">
                <a:solidFill>
                  <a:srgbClr val="171717"/>
                </a:solidFill>
                <a:highlight>
                  <a:srgbClr val="F5F5F5"/>
                </a:highlight>
              </a:rPr>
              <a:t>. </a:t>
            </a:r>
            <a:r>
              <a:rPr lang="tr-TR" sz="1800">
                <a:solidFill>
                  <a:srgbClr val="CF2E2E"/>
                </a:solidFill>
                <a:highlight>
                  <a:srgbClr val="F5F5F5"/>
                </a:highlight>
              </a:rPr>
              <a:t>(yanlış)</a:t>
            </a:r>
            <a:r>
              <a:rPr lang="tr-TR" sz="1800">
                <a:solidFill>
                  <a:schemeClr val="dk1"/>
                </a:solidFill>
              </a:rPr>
              <a:t> </a:t>
            </a:r>
            <a:endParaRPr sz="1800"/>
          </a:p>
        </p:txBody>
      </p:sp>
      <p:sp>
        <p:nvSpPr>
          <p:cNvPr id="340" name="Google Shape;340;g3e27f767c18_1_122"/>
          <p:cNvSpPr txBox="1"/>
          <p:nvPr/>
        </p:nvSpPr>
        <p:spPr>
          <a:xfrm>
            <a:off x="312475" y="1179325"/>
            <a:ext cx="81486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600">
                <a:solidFill>
                  <a:srgbClr val="171717"/>
                </a:solidFill>
                <a:highlight>
                  <a:srgbClr val="F5F5F5"/>
                </a:highlight>
              </a:rPr>
              <a:t>Bu cümlede yüklem eksikliği anlatım bozukluğuna yol açmış. Her iki cümleyi “</a:t>
            </a:r>
            <a:r>
              <a:rPr lang="tr-TR" sz="1600">
                <a:solidFill>
                  <a:srgbClr val="FF6900"/>
                </a:solidFill>
                <a:highlight>
                  <a:srgbClr val="F5F5F5"/>
                </a:highlight>
              </a:rPr>
              <a:t>gittim</a:t>
            </a:r>
            <a:r>
              <a:rPr lang="tr-TR" sz="1600">
                <a:solidFill>
                  <a:srgbClr val="171717"/>
                </a:solidFill>
                <a:highlight>
                  <a:srgbClr val="F5F5F5"/>
                </a:highlight>
              </a:rPr>
              <a:t>” yüklemine bağlayamayız. “Ben gittim” olur ama “o gittim” olmaz. Bu nedenle cümledeki yüklem eksikliğini giderirsek cümle anlamlı hâle gelir:</a:t>
            </a:r>
            <a:endParaRPr sz="1600">
              <a:solidFill>
                <a:srgbClr val="171717"/>
              </a:solidFill>
              <a:highlight>
                <a:srgbClr val="F5F5F5"/>
              </a:highlight>
            </a:endParaRPr>
          </a:p>
          <a:p>
            <a:pPr indent="0" lvl="0" marL="0" rtl="0" algn="l">
              <a:spcBef>
                <a:spcPts val="0"/>
              </a:spcBef>
              <a:spcAft>
                <a:spcPts val="0"/>
              </a:spcAft>
              <a:buNone/>
            </a:pPr>
            <a:r>
              <a:rPr lang="tr-TR" sz="1600">
                <a:solidFill>
                  <a:srgbClr val="171717"/>
                </a:solidFill>
                <a:highlight>
                  <a:srgbClr val="F5F5F5"/>
                </a:highlight>
              </a:rPr>
              <a:t>✧ Beşiktaş iskelesine geldiğimizde </a:t>
            </a:r>
            <a:r>
              <a:rPr b="1" lang="tr-TR" sz="1600">
                <a:solidFill>
                  <a:srgbClr val="171717"/>
                </a:solidFill>
                <a:highlight>
                  <a:srgbClr val="F5F5F5"/>
                </a:highlight>
              </a:rPr>
              <a:t>o</a:t>
            </a:r>
            <a:r>
              <a:rPr lang="tr-TR" sz="1600">
                <a:solidFill>
                  <a:srgbClr val="171717"/>
                </a:solidFill>
                <a:highlight>
                  <a:srgbClr val="F5F5F5"/>
                </a:highlight>
              </a:rPr>
              <a:t> işine </a:t>
            </a:r>
            <a:r>
              <a:rPr b="1" lang="tr-TR" sz="1600">
                <a:solidFill>
                  <a:srgbClr val="9B51E0"/>
                </a:solidFill>
                <a:highlight>
                  <a:srgbClr val="F5F5F5"/>
                </a:highlight>
              </a:rPr>
              <a:t>gitti</a:t>
            </a:r>
            <a:r>
              <a:rPr lang="tr-TR" sz="1600">
                <a:solidFill>
                  <a:srgbClr val="171717"/>
                </a:solidFill>
                <a:highlight>
                  <a:srgbClr val="F5F5F5"/>
                </a:highlight>
              </a:rPr>
              <a:t>, </a:t>
            </a:r>
            <a:r>
              <a:rPr b="1" lang="tr-TR" sz="1600">
                <a:solidFill>
                  <a:srgbClr val="171717"/>
                </a:solidFill>
                <a:highlight>
                  <a:srgbClr val="F5F5F5"/>
                </a:highlight>
              </a:rPr>
              <a:t>ben</a:t>
            </a:r>
            <a:r>
              <a:rPr lang="tr-TR" sz="1600">
                <a:solidFill>
                  <a:srgbClr val="171717"/>
                </a:solidFill>
                <a:highlight>
                  <a:srgbClr val="F5F5F5"/>
                </a:highlight>
              </a:rPr>
              <a:t> evime </a:t>
            </a:r>
            <a:r>
              <a:rPr b="1" lang="tr-TR" sz="1600">
                <a:solidFill>
                  <a:srgbClr val="FF6900"/>
                </a:solidFill>
                <a:highlight>
                  <a:srgbClr val="F5F5F5"/>
                </a:highlight>
              </a:rPr>
              <a:t>gittim</a:t>
            </a:r>
            <a:r>
              <a:rPr lang="tr-TR" sz="1600">
                <a:solidFill>
                  <a:srgbClr val="171717"/>
                </a:solidFill>
                <a:highlight>
                  <a:srgbClr val="F5F5F5"/>
                </a:highlight>
              </a:rPr>
              <a:t>. </a:t>
            </a:r>
            <a:r>
              <a:rPr lang="tr-TR" sz="1600">
                <a:solidFill>
                  <a:srgbClr val="00D084"/>
                </a:solidFill>
                <a:highlight>
                  <a:srgbClr val="F5F5F5"/>
                </a:highlight>
              </a:rPr>
              <a:t>(doğru)</a:t>
            </a:r>
            <a:r>
              <a:rPr lang="tr-TR" sz="1600">
                <a:solidFill>
                  <a:schemeClr val="dk1"/>
                </a:solidFill>
              </a:rPr>
              <a:t> </a:t>
            </a:r>
            <a:endParaRPr sz="1600"/>
          </a:p>
        </p:txBody>
      </p:sp>
      <p:sp>
        <p:nvSpPr>
          <p:cNvPr id="341" name="Google Shape;341;g3e27f767c18_1_122"/>
          <p:cNvSpPr txBox="1"/>
          <p:nvPr/>
        </p:nvSpPr>
        <p:spPr>
          <a:xfrm>
            <a:off x="445525" y="2627450"/>
            <a:ext cx="7575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rgbClr val="171717"/>
                </a:solidFill>
                <a:highlight>
                  <a:srgbClr val="F5F5F5"/>
                </a:highlight>
              </a:rPr>
              <a:t> Virüs sebebiyle tatile </a:t>
            </a:r>
            <a:r>
              <a:rPr b="1" lang="tr-TR" sz="1800">
                <a:solidFill>
                  <a:srgbClr val="171717"/>
                </a:solidFill>
                <a:highlight>
                  <a:srgbClr val="F5F5F5"/>
                </a:highlight>
              </a:rPr>
              <a:t>geçen yıl da, bu yıl da </a:t>
            </a:r>
            <a:r>
              <a:rPr b="1" lang="tr-TR" sz="1800">
                <a:solidFill>
                  <a:srgbClr val="FF6900"/>
                </a:solidFill>
                <a:highlight>
                  <a:srgbClr val="F5F5F5"/>
                </a:highlight>
              </a:rPr>
              <a:t>gidemiyoruz</a:t>
            </a:r>
            <a:r>
              <a:rPr lang="tr-TR" sz="1800">
                <a:solidFill>
                  <a:srgbClr val="171717"/>
                </a:solidFill>
                <a:highlight>
                  <a:srgbClr val="F5F5F5"/>
                </a:highlight>
              </a:rPr>
              <a:t>. </a:t>
            </a:r>
            <a:r>
              <a:rPr lang="tr-TR" sz="1800">
                <a:solidFill>
                  <a:srgbClr val="CF2E2E"/>
                </a:solidFill>
                <a:highlight>
                  <a:srgbClr val="F5F5F5"/>
                </a:highlight>
              </a:rPr>
              <a:t>(yanlış)</a:t>
            </a:r>
            <a:r>
              <a:rPr lang="tr-TR" sz="1800">
                <a:solidFill>
                  <a:schemeClr val="dk1"/>
                </a:solidFill>
              </a:rPr>
              <a:t> </a:t>
            </a:r>
            <a:endParaRPr sz="1800"/>
          </a:p>
        </p:txBody>
      </p:sp>
      <p:sp>
        <p:nvSpPr>
          <p:cNvPr id="342" name="Google Shape;342;g3e27f767c18_1_122"/>
          <p:cNvSpPr txBox="1"/>
          <p:nvPr/>
        </p:nvSpPr>
        <p:spPr>
          <a:xfrm>
            <a:off x="532225" y="3287200"/>
            <a:ext cx="7402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rgbClr val="171717"/>
                </a:solidFill>
                <a:highlight>
                  <a:srgbClr val="F5F5F5"/>
                </a:highlight>
              </a:rPr>
              <a:t> Virüs sebebiyle tatile </a:t>
            </a:r>
            <a:r>
              <a:rPr b="1" lang="tr-TR" sz="1800">
                <a:solidFill>
                  <a:srgbClr val="171717"/>
                </a:solidFill>
                <a:highlight>
                  <a:srgbClr val="F5F5F5"/>
                </a:highlight>
              </a:rPr>
              <a:t>geçen yıl da </a:t>
            </a:r>
            <a:r>
              <a:rPr b="1" lang="tr-TR" sz="1800">
                <a:solidFill>
                  <a:srgbClr val="9B51E0"/>
                </a:solidFill>
                <a:highlight>
                  <a:srgbClr val="F5F5F5"/>
                </a:highlight>
              </a:rPr>
              <a:t>gidemedik</a:t>
            </a:r>
            <a:r>
              <a:rPr b="1" lang="tr-TR" sz="1800">
                <a:solidFill>
                  <a:srgbClr val="171717"/>
                </a:solidFill>
                <a:highlight>
                  <a:srgbClr val="F5F5F5"/>
                </a:highlight>
              </a:rPr>
              <a:t>, bu yıl da </a:t>
            </a:r>
            <a:r>
              <a:rPr b="1" lang="tr-TR" sz="1800">
                <a:solidFill>
                  <a:srgbClr val="FF6900"/>
                </a:solidFill>
                <a:highlight>
                  <a:srgbClr val="F5F5F5"/>
                </a:highlight>
              </a:rPr>
              <a:t>gidemiyoruz</a:t>
            </a:r>
            <a:r>
              <a:rPr lang="tr-TR" sz="1800">
                <a:solidFill>
                  <a:srgbClr val="171717"/>
                </a:solidFill>
                <a:highlight>
                  <a:srgbClr val="F5F5F5"/>
                </a:highlight>
              </a:rPr>
              <a:t>. </a:t>
            </a:r>
            <a:r>
              <a:rPr lang="tr-TR" sz="1800">
                <a:solidFill>
                  <a:srgbClr val="00D084"/>
                </a:solidFill>
                <a:highlight>
                  <a:srgbClr val="F5F5F5"/>
                </a:highlight>
              </a:rPr>
              <a:t>(doğru)</a:t>
            </a:r>
            <a:r>
              <a:rPr lang="tr-TR" sz="1800">
                <a:solidFill>
                  <a:schemeClr val="dk1"/>
                </a:solidFill>
              </a:rPr>
              <a:t>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9"/>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349" name="Google Shape;349;p19"/>
          <p:cNvSpPr/>
          <p:nvPr/>
        </p:nvSpPr>
        <p:spPr>
          <a:xfrm>
            <a:off x="208111" y="523220"/>
            <a:ext cx="8784976" cy="3046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6. Tamlama Yanlışları</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Cümle içerisinde isim ve sıfatların aynı tamlanana bağlanması sırasında oluşan anlatım bozukluklarıdır.</a:t>
            </a:r>
            <a:endParaRPr/>
          </a:p>
          <a:p>
            <a:pPr indent="0" lvl="0" marL="0" marR="0" rtl="0" algn="l">
              <a:spcBef>
                <a:spcPts val="0"/>
              </a:spcBef>
              <a:spcAft>
                <a:spcPts val="0"/>
              </a:spcAft>
              <a:buNone/>
            </a:pPr>
            <a:r>
              <a:t/>
            </a:r>
            <a:endParaRPr b="1" i="1" sz="2400">
              <a:solidFill>
                <a:schemeClr val="dk1"/>
              </a:solidFill>
              <a:latin typeface="Calibri"/>
              <a:ea typeface="Calibri"/>
              <a:cs typeface="Calibri"/>
              <a:sym typeface="Calibri"/>
            </a:endParaRPr>
          </a:p>
          <a:p>
            <a:pPr indent="0" lvl="0" marL="0" marR="0" rtl="0" algn="l">
              <a:spcBef>
                <a:spcPts val="0"/>
              </a:spcBef>
              <a:spcAft>
                <a:spcPts val="0"/>
              </a:spcAft>
              <a:buNone/>
            </a:pPr>
            <a:r>
              <a:rPr b="1" i="1" lang="tr-TR" sz="2400">
                <a:solidFill>
                  <a:schemeClr val="dk1"/>
                </a:solidFill>
                <a:latin typeface="Calibri"/>
                <a:ea typeface="Calibri"/>
                <a:cs typeface="Calibri"/>
                <a:sym typeface="Calibri"/>
              </a:rPr>
              <a:t>Bu yasadan özel ve kamu kuruluşlarında çalışanlar yararlanacak</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Siyasi ve ekonomi alanında görüşmeler yapıldı.</a:t>
            </a:r>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g3e27f767c18_1_141"/>
          <p:cNvSpPr txBox="1"/>
          <p:nvPr>
            <p:ph idx="1" type="subTitle"/>
          </p:nvPr>
        </p:nvSpPr>
        <p:spPr>
          <a:xfrm>
            <a:off x="1873800" y="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356" name="Google Shape;356;g3e27f767c18_1_141"/>
          <p:cNvSpPr txBox="1"/>
          <p:nvPr/>
        </p:nvSpPr>
        <p:spPr>
          <a:xfrm>
            <a:off x="1493100" y="590300"/>
            <a:ext cx="5625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chemeClr val="dk1"/>
                </a:solidFill>
                <a:highlight>
                  <a:srgbClr val="F5F5F5"/>
                </a:highlight>
              </a:rPr>
              <a:t>Özel ve kamu kuruluşları iki gün tatil edildi.</a:t>
            </a:r>
            <a:r>
              <a:rPr lang="tr-TR" sz="1800">
                <a:solidFill>
                  <a:srgbClr val="171717"/>
                </a:solidFill>
                <a:highlight>
                  <a:srgbClr val="F5F5F5"/>
                </a:highlight>
              </a:rPr>
              <a:t> </a:t>
            </a:r>
            <a:r>
              <a:rPr lang="tr-TR" sz="1800">
                <a:solidFill>
                  <a:srgbClr val="CF2E2E"/>
                </a:solidFill>
                <a:highlight>
                  <a:srgbClr val="F5F5F5"/>
                </a:highlight>
              </a:rPr>
              <a:t>(yanlış)</a:t>
            </a:r>
            <a:r>
              <a:rPr lang="tr-TR" sz="1800">
                <a:solidFill>
                  <a:schemeClr val="dk1"/>
                </a:solidFill>
              </a:rPr>
              <a:t> </a:t>
            </a:r>
            <a:endParaRPr sz="1800"/>
          </a:p>
        </p:txBody>
      </p:sp>
      <p:sp>
        <p:nvSpPr>
          <p:cNvPr id="357" name="Google Shape;357;g3e27f767c18_1_141"/>
          <p:cNvSpPr txBox="1"/>
          <p:nvPr/>
        </p:nvSpPr>
        <p:spPr>
          <a:xfrm>
            <a:off x="324100" y="1099575"/>
            <a:ext cx="83685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rgbClr val="171717"/>
                </a:solidFill>
                <a:highlight>
                  <a:srgbClr val="F5F5F5"/>
                </a:highlight>
              </a:rPr>
              <a:t>Bu cümlede “kamu kuruluşları” isim tamlaması doğrudur. Ancak “özel” sözcüğü “kuruluşları” tamlananına bağlanamaz. Çünkü “özel” sözcüğü sıfattır. Bu nedenle “özel kuruluşları” ifadesi yanlıştır. Cümledeki bozukluğu gidermek için “özel”sözcüğünden sonra “kuruluşlar” ismi getirilmelidir:</a:t>
            </a:r>
            <a:endParaRPr sz="1500">
              <a:solidFill>
                <a:srgbClr val="171717"/>
              </a:solidFill>
              <a:highlight>
                <a:srgbClr val="F5F5F5"/>
              </a:highlight>
            </a:endParaRPr>
          </a:p>
          <a:p>
            <a:pPr indent="0" lvl="0" marL="0" rtl="0" algn="l">
              <a:spcBef>
                <a:spcPts val="0"/>
              </a:spcBef>
              <a:spcAft>
                <a:spcPts val="0"/>
              </a:spcAft>
              <a:buNone/>
            </a:pPr>
            <a:r>
              <a:rPr lang="tr-TR" sz="1500">
                <a:solidFill>
                  <a:srgbClr val="171717"/>
                </a:solidFill>
                <a:highlight>
                  <a:srgbClr val="F5F5F5"/>
                </a:highlight>
              </a:rPr>
              <a:t>✧ </a:t>
            </a:r>
            <a:r>
              <a:rPr b="1" lang="tr-TR" sz="1500">
                <a:solidFill>
                  <a:srgbClr val="FF6900"/>
                </a:solidFill>
                <a:highlight>
                  <a:srgbClr val="F5F5F5"/>
                </a:highlight>
              </a:rPr>
              <a:t>Özel kuruluşlar</a:t>
            </a:r>
            <a:r>
              <a:rPr lang="tr-TR" sz="1500">
                <a:solidFill>
                  <a:srgbClr val="171717"/>
                </a:solidFill>
                <a:highlight>
                  <a:srgbClr val="F5F5F5"/>
                </a:highlight>
              </a:rPr>
              <a:t> ve </a:t>
            </a:r>
            <a:r>
              <a:rPr b="1" lang="tr-TR" sz="1500">
                <a:solidFill>
                  <a:srgbClr val="9B51E0"/>
                </a:solidFill>
                <a:highlight>
                  <a:srgbClr val="F5F5F5"/>
                </a:highlight>
              </a:rPr>
              <a:t>kamu kuruluşları</a:t>
            </a:r>
            <a:r>
              <a:rPr lang="tr-TR" sz="1500">
                <a:solidFill>
                  <a:srgbClr val="171717"/>
                </a:solidFill>
                <a:highlight>
                  <a:srgbClr val="F5F5F5"/>
                </a:highlight>
              </a:rPr>
              <a:t> iki gün tatil edildi. </a:t>
            </a:r>
            <a:r>
              <a:rPr lang="tr-TR" sz="1500">
                <a:solidFill>
                  <a:srgbClr val="00D084"/>
                </a:solidFill>
                <a:highlight>
                  <a:srgbClr val="F5F5F5"/>
                </a:highlight>
              </a:rPr>
              <a:t>(doğru)</a:t>
            </a:r>
            <a:r>
              <a:rPr lang="tr-TR" sz="1500">
                <a:solidFill>
                  <a:schemeClr val="dk1"/>
                </a:solidFill>
              </a:rPr>
              <a:t> </a:t>
            </a:r>
            <a:endParaRPr sz="1500"/>
          </a:p>
        </p:txBody>
      </p:sp>
      <p:sp>
        <p:nvSpPr>
          <p:cNvPr id="358" name="Google Shape;358;g3e27f767c18_1_141"/>
          <p:cNvSpPr txBox="1"/>
          <p:nvPr/>
        </p:nvSpPr>
        <p:spPr>
          <a:xfrm>
            <a:off x="324100" y="2571750"/>
            <a:ext cx="7974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chemeClr val="dk1"/>
                </a:solidFill>
                <a:highlight>
                  <a:srgbClr val="F5F5F5"/>
                </a:highlight>
              </a:rPr>
              <a:t> En iyi </a:t>
            </a:r>
            <a:r>
              <a:rPr b="1" lang="tr-TR" sz="1800">
                <a:solidFill>
                  <a:schemeClr val="dk1"/>
                </a:solidFill>
                <a:highlight>
                  <a:srgbClr val="F5F5F5"/>
                </a:highlight>
              </a:rPr>
              <a:t>yabancı</a:t>
            </a:r>
            <a:r>
              <a:rPr lang="tr-TR" sz="1800">
                <a:solidFill>
                  <a:schemeClr val="dk1"/>
                </a:solidFill>
                <a:highlight>
                  <a:srgbClr val="F5F5F5"/>
                </a:highlight>
              </a:rPr>
              <a:t> ve </a:t>
            </a:r>
            <a:r>
              <a:rPr b="1" lang="tr-TR" sz="1800">
                <a:solidFill>
                  <a:schemeClr val="dk1"/>
                </a:solidFill>
                <a:highlight>
                  <a:srgbClr val="F5F5F5"/>
                </a:highlight>
              </a:rPr>
              <a:t>Türk filmleri</a:t>
            </a:r>
            <a:r>
              <a:rPr lang="tr-TR" sz="1800">
                <a:solidFill>
                  <a:schemeClr val="dk1"/>
                </a:solidFill>
                <a:highlight>
                  <a:srgbClr val="F5F5F5"/>
                </a:highlight>
              </a:rPr>
              <a:t> izleyici oylarıyla belirlendi. (yanlış)</a:t>
            </a:r>
            <a:r>
              <a:rPr lang="tr-TR" sz="1800">
                <a:solidFill>
                  <a:schemeClr val="dk1"/>
                </a:solidFill>
              </a:rPr>
              <a:t> </a:t>
            </a:r>
            <a:endParaRPr sz="1800">
              <a:solidFill>
                <a:schemeClr val="dk1"/>
              </a:solidFill>
            </a:endParaRPr>
          </a:p>
        </p:txBody>
      </p:sp>
      <p:sp>
        <p:nvSpPr>
          <p:cNvPr id="359" name="Google Shape;359;g3e27f767c18_1_141"/>
          <p:cNvSpPr txBox="1"/>
          <p:nvPr/>
        </p:nvSpPr>
        <p:spPr>
          <a:xfrm>
            <a:off x="324100" y="3368225"/>
            <a:ext cx="7720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rgbClr val="171717"/>
                </a:solidFill>
                <a:highlight>
                  <a:srgbClr val="F5F5F5"/>
                </a:highlight>
              </a:rPr>
              <a:t>En iyi </a:t>
            </a:r>
            <a:r>
              <a:rPr b="1" lang="tr-TR" sz="1800">
                <a:solidFill>
                  <a:srgbClr val="FF6900"/>
                </a:solidFill>
                <a:highlight>
                  <a:srgbClr val="F5F5F5"/>
                </a:highlight>
              </a:rPr>
              <a:t>yabancı filmler</a:t>
            </a:r>
            <a:r>
              <a:rPr lang="tr-TR" sz="1800">
                <a:solidFill>
                  <a:srgbClr val="171717"/>
                </a:solidFill>
                <a:highlight>
                  <a:srgbClr val="F5F5F5"/>
                </a:highlight>
              </a:rPr>
              <a:t> ve </a:t>
            </a:r>
            <a:r>
              <a:rPr b="1" lang="tr-TR" sz="1800">
                <a:solidFill>
                  <a:srgbClr val="9B51E0"/>
                </a:solidFill>
                <a:highlight>
                  <a:srgbClr val="F5F5F5"/>
                </a:highlight>
              </a:rPr>
              <a:t>Türk filmleri</a:t>
            </a:r>
            <a:r>
              <a:rPr lang="tr-TR" sz="1800">
                <a:solidFill>
                  <a:srgbClr val="171717"/>
                </a:solidFill>
                <a:highlight>
                  <a:srgbClr val="F5F5F5"/>
                </a:highlight>
              </a:rPr>
              <a:t> izleyici oylarıyla belirlendi. </a:t>
            </a:r>
            <a:r>
              <a:rPr lang="tr-TR" sz="1800">
                <a:solidFill>
                  <a:srgbClr val="00D084"/>
                </a:solidFill>
                <a:highlight>
                  <a:srgbClr val="F5F5F5"/>
                </a:highlight>
              </a:rPr>
              <a:t>(doğru)</a:t>
            </a:r>
            <a:r>
              <a:rPr lang="tr-TR" sz="1800">
                <a:solidFill>
                  <a:schemeClr val="dk1"/>
                </a:solidFill>
              </a:rPr>
              <a:t>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0"/>
          <p:cNvSpPr/>
          <p:nvPr/>
        </p:nvSpPr>
        <p:spPr>
          <a:xfrm>
            <a:off x="2687447" y="0"/>
            <a:ext cx="3826304" cy="523220"/>
          </a:xfrm>
          <a:prstGeom prst="rect">
            <a:avLst/>
          </a:prstGeom>
          <a:gradFill>
            <a:gsLst>
              <a:gs pos="0">
                <a:srgbClr val="992D2B"/>
              </a:gs>
              <a:gs pos="80000">
                <a:srgbClr val="C93D39"/>
              </a:gs>
              <a:gs pos="100000">
                <a:srgbClr val="CD3A36"/>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tr-TR" sz="2800">
                <a:solidFill>
                  <a:schemeClr val="lt1"/>
                </a:solidFill>
                <a:latin typeface="Calibri"/>
                <a:ea typeface="Calibri"/>
                <a:cs typeface="Calibri"/>
                <a:sym typeface="Calibri"/>
              </a:rPr>
              <a:t>ANLATIM BOZUKLUKLARI</a:t>
            </a:r>
            <a:endParaRPr sz="2800">
              <a:solidFill>
                <a:schemeClr val="lt1"/>
              </a:solidFill>
              <a:latin typeface="Calibri"/>
              <a:ea typeface="Calibri"/>
              <a:cs typeface="Calibri"/>
              <a:sym typeface="Calibri"/>
            </a:endParaRPr>
          </a:p>
        </p:txBody>
      </p:sp>
      <p:sp>
        <p:nvSpPr>
          <p:cNvPr id="366" name="Google Shape;366;p20"/>
          <p:cNvSpPr/>
          <p:nvPr/>
        </p:nvSpPr>
        <p:spPr>
          <a:xfrm>
            <a:off x="208111" y="523220"/>
            <a:ext cx="8784976" cy="3046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a:solidFill>
                  <a:schemeClr val="dk1"/>
                </a:solidFill>
                <a:latin typeface="Calibri"/>
                <a:ea typeface="Calibri"/>
                <a:cs typeface="Calibri"/>
                <a:sym typeface="Calibri"/>
              </a:rPr>
              <a:t>7. Bağlaç Yanlışları</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Cümlelerini birbirine bağlarken yanlış </a:t>
            </a:r>
            <a:r>
              <a:rPr lang="tr-TR" sz="2400" u="sng">
                <a:solidFill>
                  <a:schemeClr val="dk1"/>
                </a:solidFill>
                <a:latin typeface="Calibri"/>
                <a:ea typeface="Calibri"/>
                <a:cs typeface="Calibri"/>
                <a:sym typeface="Calibri"/>
                <a:hlinkClick r:id="rId3">
                  <a:extLst>
                    <a:ext uri="{A12FA001-AC4F-418D-AE19-62706E023703}">
                      <ahyp:hlinkClr val="tx"/>
                    </a:ext>
                  </a:extLst>
                </a:hlinkClick>
              </a:rPr>
              <a:t>bağlaçların</a:t>
            </a:r>
            <a:r>
              <a:rPr lang="tr-TR" sz="2400">
                <a:solidFill>
                  <a:schemeClr val="dk1"/>
                </a:solidFill>
                <a:latin typeface="Calibri"/>
                <a:ea typeface="Calibri"/>
                <a:cs typeface="Calibri"/>
                <a:sym typeface="Calibri"/>
              </a:rPr>
              <a:t> kullanılması anlatım bozukluğuna yol açmaktadır.</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Televizyonu kapattım </a:t>
            </a:r>
            <a:r>
              <a:rPr b="1" i="1" lang="tr-TR" sz="2400">
                <a:solidFill>
                  <a:schemeClr val="dk1"/>
                </a:solidFill>
                <a:latin typeface="Calibri"/>
                <a:ea typeface="Calibri"/>
                <a:cs typeface="Calibri"/>
                <a:sym typeface="Calibri"/>
              </a:rPr>
              <a:t>ama</a:t>
            </a:r>
            <a:r>
              <a:rPr i="1" lang="tr-TR" sz="2400">
                <a:solidFill>
                  <a:schemeClr val="dk1"/>
                </a:solidFill>
                <a:latin typeface="Calibri"/>
                <a:ea typeface="Calibri"/>
                <a:cs typeface="Calibri"/>
                <a:sym typeface="Calibri"/>
              </a:rPr>
              <a:t> sevdiğim bir program yoktu.</a:t>
            </a:r>
            <a:br>
              <a:rPr lang="tr-TR" sz="2400">
                <a:solidFill>
                  <a:schemeClr val="dk1"/>
                </a:solidFill>
                <a:latin typeface="Calibri"/>
                <a:ea typeface="Calibri"/>
                <a:cs typeface="Calibri"/>
                <a:sym typeface="Calibri"/>
              </a:rPr>
            </a:b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i="1" lang="tr-TR" sz="2400">
                <a:solidFill>
                  <a:schemeClr val="dk1"/>
                </a:solidFill>
                <a:latin typeface="Calibri"/>
                <a:ea typeface="Calibri"/>
                <a:cs typeface="Calibri"/>
                <a:sym typeface="Calibri"/>
              </a:rPr>
              <a:t>Yarın gelemem </a:t>
            </a:r>
            <a:r>
              <a:rPr b="1" i="1" lang="tr-TR" sz="2400">
                <a:solidFill>
                  <a:schemeClr val="dk1"/>
                </a:solidFill>
                <a:latin typeface="Calibri"/>
                <a:ea typeface="Calibri"/>
                <a:cs typeface="Calibri"/>
                <a:sym typeface="Calibri"/>
              </a:rPr>
              <a:t>çünkü</a:t>
            </a:r>
            <a:r>
              <a:rPr i="1" lang="tr-TR" sz="2400">
                <a:solidFill>
                  <a:schemeClr val="dk1"/>
                </a:solidFill>
                <a:latin typeface="Calibri"/>
                <a:ea typeface="Calibri"/>
                <a:cs typeface="Calibri"/>
                <a:sym typeface="Calibri"/>
              </a:rPr>
              <a:t> sonra gelebilirim.</a:t>
            </a:r>
            <a:endParaRPr sz="24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14:window dir="vert"/>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g3e27f767c18_1_160"/>
          <p:cNvSpPr txBox="1"/>
          <p:nvPr>
            <p:ph idx="1" type="subTitle"/>
          </p:nvPr>
        </p:nvSpPr>
        <p:spPr>
          <a:xfrm>
            <a:off x="1873800" y="0"/>
            <a:ext cx="4863900" cy="476100"/>
          </a:xfrm>
          <a:prstGeom prst="rect">
            <a:avLst/>
          </a:prstGeom>
          <a:solidFill>
            <a:srgbClr val="FF0000"/>
          </a:solidFill>
        </p:spPr>
        <p:txBody>
          <a:bodyPr anchorCtr="0" anchor="t" bIns="45700" lIns="91425" spcFirstLastPara="1" rIns="91425" wrap="square" tIns="45700">
            <a:normAutofit fontScale="92500" lnSpcReduction="20000"/>
          </a:bodyPr>
          <a:lstStyle/>
          <a:p>
            <a:pPr indent="0" lvl="0" marL="0" rtl="0" algn="ctr">
              <a:spcBef>
                <a:spcPts val="640"/>
              </a:spcBef>
              <a:spcAft>
                <a:spcPts val="0"/>
              </a:spcAft>
              <a:buNone/>
            </a:pPr>
            <a:r>
              <a:rPr b="1" lang="tr-TR">
                <a:highlight>
                  <a:schemeClr val="lt1"/>
                </a:highlight>
              </a:rPr>
              <a:t>Alıştırma</a:t>
            </a:r>
            <a:endParaRPr b="1">
              <a:highlight>
                <a:schemeClr val="lt1"/>
              </a:highlight>
            </a:endParaRPr>
          </a:p>
        </p:txBody>
      </p:sp>
      <p:sp>
        <p:nvSpPr>
          <p:cNvPr id="373" name="Google Shape;373;g3e27f767c18_1_160"/>
          <p:cNvSpPr txBox="1"/>
          <p:nvPr/>
        </p:nvSpPr>
        <p:spPr>
          <a:xfrm>
            <a:off x="393550" y="937550"/>
            <a:ext cx="791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chemeClr val="dk1"/>
                </a:solidFill>
                <a:highlight>
                  <a:srgbClr val="F5F5F5"/>
                </a:highlight>
              </a:rPr>
              <a:t>Ahmet Bey oğlunu çok seviyor fakat bir dediğini iki etmiyordu. (yanlış)</a:t>
            </a:r>
            <a:r>
              <a:rPr lang="tr-TR" sz="1800">
                <a:solidFill>
                  <a:schemeClr val="dk1"/>
                </a:solidFill>
              </a:rPr>
              <a:t> </a:t>
            </a:r>
            <a:endParaRPr sz="1800">
              <a:solidFill>
                <a:schemeClr val="dk1"/>
              </a:solidFill>
            </a:endParaRPr>
          </a:p>
        </p:txBody>
      </p:sp>
      <p:sp>
        <p:nvSpPr>
          <p:cNvPr id="374" name="Google Shape;374;g3e27f767c18_1_160"/>
          <p:cNvSpPr txBox="1"/>
          <p:nvPr/>
        </p:nvSpPr>
        <p:spPr>
          <a:xfrm>
            <a:off x="329800" y="1516275"/>
            <a:ext cx="80445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600">
                <a:solidFill>
                  <a:srgbClr val="171717"/>
                </a:solidFill>
                <a:highlight>
                  <a:srgbClr val="F5F5F5"/>
                </a:highlight>
              </a:rPr>
              <a:t>Bu cümlede “fakat” kullanılması doğru değildir. “fakat” bağlacı bir olumlu yargıyla bir olumsuz yargıyı birbirine bağlar. Bu cümlede ise ilk yargı da olumludur. Bu yüzden “fakat” çıkarılmalı, yerine “ayrıca” bağlacı kullanılmadır:</a:t>
            </a:r>
            <a:endParaRPr sz="1600">
              <a:solidFill>
                <a:srgbClr val="171717"/>
              </a:solidFill>
              <a:highlight>
                <a:srgbClr val="F5F5F5"/>
              </a:highlight>
            </a:endParaRPr>
          </a:p>
          <a:p>
            <a:pPr indent="0" lvl="0" marL="0" rtl="0" algn="l">
              <a:spcBef>
                <a:spcPts val="0"/>
              </a:spcBef>
              <a:spcAft>
                <a:spcPts val="0"/>
              </a:spcAft>
              <a:buNone/>
            </a:pPr>
            <a:r>
              <a:rPr lang="tr-TR" sz="1600">
                <a:solidFill>
                  <a:srgbClr val="171717"/>
                </a:solidFill>
                <a:highlight>
                  <a:srgbClr val="F5F5F5"/>
                </a:highlight>
              </a:rPr>
              <a:t>✧ Ahmet Bey oğlunu çok seviyor </a:t>
            </a:r>
            <a:r>
              <a:rPr b="1" lang="tr-TR" sz="1600">
                <a:solidFill>
                  <a:srgbClr val="9B51E0"/>
                </a:solidFill>
                <a:highlight>
                  <a:srgbClr val="F5F5F5"/>
                </a:highlight>
              </a:rPr>
              <a:t>ayrıca</a:t>
            </a:r>
            <a:r>
              <a:rPr lang="tr-TR" sz="1600">
                <a:solidFill>
                  <a:srgbClr val="171717"/>
                </a:solidFill>
                <a:highlight>
                  <a:srgbClr val="F5F5F5"/>
                </a:highlight>
              </a:rPr>
              <a:t> bir dediğini iki etmiyordu. </a:t>
            </a:r>
            <a:r>
              <a:rPr lang="tr-TR" sz="1600">
                <a:solidFill>
                  <a:srgbClr val="00D084"/>
                </a:solidFill>
                <a:highlight>
                  <a:srgbClr val="F5F5F5"/>
                </a:highlight>
              </a:rPr>
              <a:t>(doğru)</a:t>
            </a:r>
            <a:r>
              <a:rPr lang="tr-TR" sz="1600">
                <a:solidFill>
                  <a:schemeClr val="dk1"/>
                </a:solidFill>
              </a:rPr>
              <a:t> </a:t>
            </a:r>
            <a:endParaRPr sz="1600"/>
          </a:p>
        </p:txBody>
      </p:sp>
      <p:sp>
        <p:nvSpPr>
          <p:cNvPr id="375" name="Google Shape;375;g3e27f767c18_1_160"/>
          <p:cNvSpPr txBox="1"/>
          <p:nvPr/>
        </p:nvSpPr>
        <p:spPr>
          <a:xfrm>
            <a:off x="329800" y="2803000"/>
            <a:ext cx="7726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800">
                <a:solidFill>
                  <a:srgbClr val="171717"/>
                </a:solidFill>
                <a:highlight>
                  <a:srgbClr val="F5F5F5"/>
                </a:highlight>
              </a:rPr>
              <a:t>Ben yarın dışarı çıkamam, </a:t>
            </a:r>
            <a:r>
              <a:rPr b="1" lang="tr-TR" sz="1800">
                <a:solidFill>
                  <a:srgbClr val="FF6900"/>
                </a:solidFill>
                <a:highlight>
                  <a:srgbClr val="F5F5F5"/>
                </a:highlight>
              </a:rPr>
              <a:t>ama</a:t>
            </a:r>
            <a:r>
              <a:rPr lang="tr-TR" sz="1800">
                <a:solidFill>
                  <a:srgbClr val="171717"/>
                </a:solidFill>
                <a:highlight>
                  <a:srgbClr val="F5F5F5"/>
                </a:highlight>
              </a:rPr>
              <a:t> evde yapılacak bir sürü işim var. </a:t>
            </a:r>
            <a:r>
              <a:rPr lang="tr-TR" sz="1800">
                <a:solidFill>
                  <a:srgbClr val="CF2E2E"/>
                </a:solidFill>
                <a:highlight>
                  <a:srgbClr val="F5F5F5"/>
                </a:highlight>
              </a:rPr>
              <a:t>(yanlış)</a:t>
            </a:r>
            <a:r>
              <a:rPr lang="tr-TR" sz="1800">
                <a:solidFill>
                  <a:schemeClr val="dk1"/>
                </a:solidFill>
              </a:rPr>
              <a:t> </a:t>
            </a:r>
            <a:endParaRPr sz="1800"/>
          </a:p>
        </p:txBody>
      </p:sp>
      <p:sp>
        <p:nvSpPr>
          <p:cNvPr id="376" name="Google Shape;376;g3e27f767c18_1_160"/>
          <p:cNvSpPr txBox="1"/>
          <p:nvPr/>
        </p:nvSpPr>
        <p:spPr>
          <a:xfrm>
            <a:off x="81025" y="3381725"/>
            <a:ext cx="8577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TR" sz="1500">
                <a:solidFill>
                  <a:srgbClr val="171717"/>
                </a:solidFill>
                <a:highlight>
                  <a:srgbClr val="F5F5F5"/>
                </a:highlight>
              </a:rPr>
              <a:t>Bu cümlede “ama” kullanılması doğru değildir. “Ama” cümleden atılmalı ya da yerine “çünkü” getirilerek şu şekilde kurulmalıdır:</a:t>
            </a:r>
            <a:endParaRPr sz="1500">
              <a:solidFill>
                <a:srgbClr val="171717"/>
              </a:solidFill>
              <a:highlight>
                <a:srgbClr val="F5F5F5"/>
              </a:highlight>
            </a:endParaRPr>
          </a:p>
          <a:p>
            <a:pPr indent="0" lvl="0" marL="0" rtl="0" algn="l">
              <a:spcBef>
                <a:spcPts val="0"/>
              </a:spcBef>
              <a:spcAft>
                <a:spcPts val="0"/>
              </a:spcAft>
              <a:buNone/>
            </a:pPr>
            <a:r>
              <a:rPr lang="tr-TR" sz="1500">
                <a:solidFill>
                  <a:srgbClr val="171717"/>
                </a:solidFill>
                <a:highlight>
                  <a:srgbClr val="F5F5F5"/>
                </a:highlight>
              </a:rPr>
              <a:t>✧ Ben yarın dışarı çıkamam, evde yapılacak bir sürü işim var. </a:t>
            </a:r>
            <a:r>
              <a:rPr lang="tr-TR" sz="1500">
                <a:solidFill>
                  <a:srgbClr val="00D084"/>
                </a:solidFill>
                <a:highlight>
                  <a:srgbClr val="F5F5F5"/>
                </a:highlight>
              </a:rPr>
              <a:t>(doğru)</a:t>
            </a:r>
            <a:endParaRPr sz="1500">
              <a:solidFill>
                <a:srgbClr val="00D084"/>
              </a:solidFill>
              <a:highlight>
                <a:srgbClr val="F5F5F5"/>
              </a:highlight>
            </a:endParaRPr>
          </a:p>
          <a:p>
            <a:pPr indent="0" lvl="0" marL="0" rtl="0" algn="l">
              <a:spcBef>
                <a:spcPts val="0"/>
              </a:spcBef>
              <a:spcAft>
                <a:spcPts val="0"/>
              </a:spcAft>
              <a:buNone/>
            </a:pPr>
            <a:r>
              <a:rPr lang="tr-TR" sz="1500">
                <a:solidFill>
                  <a:srgbClr val="171717"/>
                </a:solidFill>
                <a:highlight>
                  <a:srgbClr val="F5F5F5"/>
                </a:highlight>
              </a:rPr>
              <a:t>✧ Ben yarın dışarı çıkamam, </a:t>
            </a:r>
            <a:r>
              <a:rPr b="1" lang="tr-TR" sz="1500">
                <a:solidFill>
                  <a:srgbClr val="9B51E0"/>
                </a:solidFill>
                <a:highlight>
                  <a:srgbClr val="F5F5F5"/>
                </a:highlight>
              </a:rPr>
              <a:t>çünkü</a:t>
            </a:r>
            <a:r>
              <a:rPr lang="tr-TR" sz="1500">
                <a:solidFill>
                  <a:srgbClr val="171717"/>
                </a:solidFill>
                <a:highlight>
                  <a:srgbClr val="F5F5F5"/>
                </a:highlight>
              </a:rPr>
              <a:t> evde yapılacak bir sürü işim var. </a:t>
            </a:r>
            <a:r>
              <a:rPr lang="tr-TR" sz="1500">
                <a:solidFill>
                  <a:srgbClr val="00D084"/>
                </a:solidFill>
                <a:highlight>
                  <a:srgbClr val="F5F5F5"/>
                </a:highlight>
              </a:rPr>
              <a:t>(doğru)</a:t>
            </a:r>
            <a:r>
              <a:rPr lang="tr-TR" sz="1500">
                <a:solidFill>
                  <a:schemeClr val="dk1"/>
                </a:solidFill>
              </a:rPr>
              <a:t> </a:t>
            </a:r>
            <a:endParaRPr sz="1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is Teması">
  <a:themeElements>
    <a:clrScheme name="Ofis">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is Teması">
  <a:themeElements>
    <a:clrScheme name="Ofis">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